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3"/>
  </p:notesMasterIdLst>
  <p:sldIdLst>
    <p:sldId id="258" r:id="rId2"/>
    <p:sldId id="260" r:id="rId3"/>
    <p:sldId id="263" r:id="rId4"/>
    <p:sldId id="285" r:id="rId5"/>
    <p:sldId id="265" r:id="rId6"/>
    <p:sldId id="266" r:id="rId7"/>
    <p:sldId id="267" r:id="rId8"/>
    <p:sldId id="334" r:id="rId9"/>
    <p:sldId id="286" r:id="rId10"/>
    <p:sldId id="287" r:id="rId11"/>
    <p:sldId id="288" r:id="rId12"/>
    <p:sldId id="289" r:id="rId13"/>
    <p:sldId id="290" r:id="rId14"/>
    <p:sldId id="259" r:id="rId15"/>
    <p:sldId id="261" r:id="rId16"/>
    <p:sldId id="283" r:id="rId17"/>
    <p:sldId id="291" r:id="rId18"/>
    <p:sldId id="284" r:id="rId19"/>
    <p:sldId id="295" r:id="rId20"/>
    <p:sldId id="294" r:id="rId21"/>
    <p:sldId id="256" r:id="rId22"/>
    <p:sldId id="293" r:id="rId23"/>
    <p:sldId id="268" r:id="rId24"/>
    <p:sldId id="269" r:id="rId25"/>
    <p:sldId id="271" r:id="rId26"/>
    <p:sldId id="299" r:id="rId27"/>
    <p:sldId id="296" r:id="rId28"/>
    <p:sldId id="298" r:id="rId29"/>
    <p:sldId id="257" r:id="rId30"/>
    <p:sldId id="301" r:id="rId31"/>
    <p:sldId id="302" r:id="rId32"/>
    <p:sldId id="311" r:id="rId33"/>
    <p:sldId id="333" r:id="rId34"/>
    <p:sldId id="276" r:id="rId35"/>
    <p:sldId id="303" r:id="rId36"/>
    <p:sldId id="328" r:id="rId37"/>
    <p:sldId id="310" r:id="rId38"/>
    <p:sldId id="320" r:id="rId39"/>
    <p:sldId id="323" r:id="rId40"/>
    <p:sldId id="309" r:id="rId41"/>
    <p:sldId id="326" r:id="rId42"/>
    <p:sldId id="335" r:id="rId43"/>
    <p:sldId id="325" r:id="rId44"/>
    <p:sldId id="336" r:id="rId45"/>
    <p:sldId id="329" r:id="rId46"/>
    <p:sldId id="337" r:id="rId47"/>
    <p:sldId id="327" r:id="rId48"/>
    <p:sldId id="324" r:id="rId49"/>
    <p:sldId id="321" r:id="rId50"/>
    <p:sldId id="331" r:id="rId51"/>
    <p:sldId id="338" r:id="rId52"/>
    <p:sldId id="304" r:id="rId53"/>
    <p:sldId id="312" r:id="rId54"/>
    <p:sldId id="305" r:id="rId55"/>
    <p:sldId id="306" r:id="rId56"/>
    <p:sldId id="313" r:id="rId57"/>
    <p:sldId id="343" r:id="rId58"/>
    <p:sldId id="340" r:id="rId59"/>
    <p:sldId id="341" r:id="rId60"/>
    <p:sldId id="317" r:id="rId61"/>
    <p:sldId id="339" r:id="rId62"/>
    <p:sldId id="315" r:id="rId63"/>
    <p:sldId id="318" r:id="rId64"/>
    <p:sldId id="319" r:id="rId65"/>
    <p:sldId id="346" r:id="rId66"/>
    <p:sldId id="344" r:id="rId67"/>
    <p:sldId id="342" r:id="rId68"/>
    <p:sldId id="316" r:id="rId69"/>
    <p:sldId id="307" r:id="rId70"/>
    <p:sldId id="314" r:id="rId71"/>
    <p:sldId id="292" r:id="rId72"/>
  </p:sldIdLst>
  <p:sldSz cx="10058400" cy="7772400"/>
  <p:notesSz cx="6858000" cy="9144000"/>
  <p:defaultTextStyle>
    <a:defPPr>
      <a:defRPr lang="en-US"/>
    </a:defPPr>
    <a:lvl1pPr marL="0" algn="l" defTabSz="1017871" rtl="0" eaLnBrk="1" latinLnBrk="0" hangingPunct="1">
      <a:defRPr sz="2000" kern="1200">
        <a:solidFill>
          <a:schemeClr val="tx1"/>
        </a:solidFill>
        <a:latin typeface="+mn-lt"/>
        <a:ea typeface="+mn-ea"/>
        <a:cs typeface="+mn-cs"/>
      </a:defRPr>
    </a:lvl1pPr>
    <a:lvl2pPr marL="508938" algn="l" defTabSz="1017871" rtl="0" eaLnBrk="1" latinLnBrk="0" hangingPunct="1">
      <a:defRPr sz="2000" kern="1200">
        <a:solidFill>
          <a:schemeClr val="tx1"/>
        </a:solidFill>
        <a:latin typeface="+mn-lt"/>
        <a:ea typeface="+mn-ea"/>
        <a:cs typeface="+mn-cs"/>
      </a:defRPr>
    </a:lvl2pPr>
    <a:lvl3pPr marL="1017871" algn="l" defTabSz="1017871" rtl="0" eaLnBrk="1" latinLnBrk="0" hangingPunct="1">
      <a:defRPr sz="2000" kern="1200">
        <a:solidFill>
          <a:schemeClr val="tx1"/>
        </a:solidFill>
        <a:latin typeface="+mn-lt"/>
        <a:ea typeface="+mn-ea"/>
        <a:cs typeface="+mn-cs"/>
      </a:defRPr>
    </a:lvl3pPr>
    <a:lvl4pPr marL="1526809" algn="l" defTabSz="1017871" rtl="0" eaLnBrk="1" latinLnBrk="0" hangingPunct="1">
      <a:defRPr sz="2000" kern="1200">
        <a:solidFill>
          <a:schemeClr val="tx1"/>
        </a:solidFill>
        <a:latin typeface="+mn-lt"/>
        <a:ea typeface="+mn-ea"/>
        <a:cs typeface="+mn-cs"/>
      </a:defRPr>
    </a:lvl4pPr>
    <a:lvl5pPr marL="2035743" algn="l" defTabSz="1017871" rtl="0" eaLnBrk="1" latinLnBrk="0" hangingPunct="1">
      <a:defRPr sz="2000" kern="1200">
        <a:solidFill>
          <a:schemeClr val="tx1"/>
        </a:solidFill>
        <a:latin typeface="+mn-lt"/>
        <a:ea typeface="+mn-ea"/>
        <a:cs typeface="+mn-cs"/>
      </a:defRPr>
    </a:lvl5pPr>
    <a:lvl6pPr marL="2544681" algn="l" defTabSz="1017871" rtl="0" eaLnBrk="1" latinLnBrk="0" hangingPunct="1">
      <a:defRPr sz="2000" kern="1200">
        <a:solidFill>
          <a:schemeClr val="tx1"/>
        </a:solidFill>
        <a:latin typeface="+mn-lt"/>
        <a:ea typeface="+mn-ea"/>
        <a:cs typeface="+mn-cs"/>
      </a:defRPr>
    </a:lvl6pPr>
    <a:lvl7pPr marL="3053614" algn="l" defTabSz="1017871" rtl="0" eaLnBrk="1" latinLnBrk="0" hangingPunct="1">
      <a:defRPr sz="2000" kern="1200">
        <a:solidFill>
          <a:schemeClr val="tx1"/>
        </a:solidFill>
        <a:latin typeface="+mn-lt"/>
        <a:ea typeface="+mn-ea"/>
        <a:cs typeface="+mn-cs"/>
      </a:defRPr>
    </a:lvl7pPr>
    <a:lvl8pPr marL="3562552" algn="l" defTabSz="1017871" rtl="0" eaLnBrk="1" latinLnBrk="0" hangingPunct="1">
      <a:defRPr sz="2000" kern="1200">
        <a:solidFill>
          <a:schemeClr val="tx1"/>
        </a:solidFill>
        <a:latin typeface="+mn-lt"/>
        <a:ea typeface="+mn-ea"/>
        <a:cs typeface="+mn-cs"/>
      </a:defRPr>
    </a:lvl8pPr>
    <a:lvl9pPr marL="4071486" algn="l" defTabSz="1017871" rtl="0" eaLnBrk="1" latinLnBrk="0" hangingPunct="1">
      <a:defRPr sz="20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448">
          <p15:clr>
            <a:srgbClr val="A4A3A4"/>
          </p15:clr>
        </p15:guide>
        <p15:guide id="2" pos="316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CC"/>
    <a:srgbClr val="339933"/>
    <a:srgbClr val="FF00FF"/>
    <a:srgbClr val="00CC00"/>
    <a:srgbClr val="CC00FF"/>
    <a:srgbClr val="FDF4E9"/>
    <a:srgbClr val="9FA069"/>
    <a:srgbClr val="DCAA46"/>
    <a:srgbClr val="F0DC8C"/>
    <a:srgbClr val="E6DC9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D0F266A-7581-4D4D-9816-BFBEDB45E655}" v="11" dt="2018-12-29T22:27:46.29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47" autoAdjust="0"/>
    <p:restoredTop sz="94627" autoAdjust="0"/>
  </p:normalViewPr>
  <p:slideViewPr>
    <p:cSldViewPr>
      <p:cViewPr varScale="1">
        <p:scale>
          <a:sx n="100" d="100"/>
          <a:sy n="100" d="100"/>
        </p:scale>
        <p:origin x="672" y="84"/>
      </p:cViewPr>
      <p:guideLst>
        <p:guide orient="horz" pos="2448"/>
        <p:guide pos="3168"/>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presProps" Target="presProps.xml"/><Relationship Id="rId79" Type="http://schemas.microsoft.com/office/2015/10/relationships/revisionInfo" Target="revisionInfo.xml"/><Relationship Id="rId5" Type="http://schemas.openxmlformats.org/officeDocument/2006/relationships/slide" Target="slides/slide4.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notesMaster" Target="notesMasters/notesMaster1.xml"/><Relationship Id="rId78"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lianna Maren" userId="c6f7ae2fd313587f" providerId="LiveId" clId="{FD0F266A-7581-4D4D-9816-BFBEDB45E655}"/>
    <pc:docChg chg="custSel addSld delSld modSld sldOrd">
      <pc:chgData name="Alianna Maren" userId="c6f7ae2fd313587f" providerId="LiveId" clId="{FD0F266A-7581-4D4D-9816-BFBEDB45E655}" dt="2018-12-29T22:30:31.967" v="1485" actId="20577"/>
      <pc:docMkLst>
        <pc:docMk/>
      </pc:docMkLst>
      <pc:sldChg chg="modSp">
        <pc:chgData name="Alianna Maren" userId="c6f7ae2fd313587f" providerId="LiveId" clId="{FD0F266A-7581-4D4D-9816-BFBEDB45E655}" dt="2018-12-29T22:21:09.116" v="314" actId="113"/>
        <pc:sldMkLst>
          <pc:docMk/>
          <pc:sldMk cId="453888290" sldId="307"/>
        </pc:sldMkLst>
        <pc:spChg chg="mod">
          <ac:chgData name="Alianna Maren" userId="c6f7ae2fd313587f" providerId="LiveId" clId="{FD0F266A-7581-4D4D-9816-BFBEDB45E655}" dt="2018-12-29T22:21:09.116" v="314" actId="113"/>
          <ac:spMkLst>
            <pc:docMk/>
            <pc:sldMk cId="453888290" sldId="307"/>
            <ac:spMk id="3" creationId="{00000000-0000-0000-0000-000000000000}"/>
          </ac:spMkLst>
        </pc:spChg>
      </pc:sldChg>
      <pc:sldChg chg="modSp ord">
        <pc:chgData name="Alianna Maren" userId="c6f7ae2fd313587f" providerId="LiveId" clId="{FD0F266A-7581-4D4D-9816-BFBEDB45E655}" dt="2018-12-29T22:26:24.123" v="1052"/>
        <pc:sldMkLst>
          <pc:docMk/>
          <pc:sldMk cId="37854678" sldId="342"/>
        </pc:sldMkLst>
        <pc:spChg chg="mod">
          <ac:chgData name="Alianna Maren" userId="c6f7ae2fd313587f" providerId="LiveId" clId="{FD0F266A-7581-4D4D-9816-BFBEDB45E655}" dt="2018-12-29T22:26:08.887" v="1050" actId="114"/>
          <ac:spMkLst>
            <pc:docMk/>
            <pc:sldMk cId="37854678" sldId="342"/>
            <ac:spMk id="22" creationId="{454C9217-89B2-45C6-A796-E76F7C36C51E}"/>
          </ac:spMkLst>
        </pc:spChg>
      </pc:sldChg>
      <pc:sldChg chg="addSp modSp ord">
        <pc:chgData name="Alianna Maren" userId="c6f7ae2fd313587f" providerId="LiveId" clId="{FD0F266A-7581-4D4D-9816-BFBEDB45E655}" dt="2018-12-29T22:30:31.967" v="1485" actId="20577"/>
        <pc:sldMkLst>
          <pc:docMk/>
          <pc:sldMk cId="418679103" sldId="344"/>
        </pc:sldMkLst>
        <pc:spChg chg="add mod">
          <ac:chgData name="Alianna Maren" userId="c6f7ae2fd313587f" providerId="LiveId" clId="{FD0F266A-7581-4D4D-9816-BFBEDB45E655}" dt="2018-12-29T22:27:40.166" v="1157" actId="1076"/>
          <ac:spMkLst>
            <pc:docMk/>
            <pc:sldMk cId="418679103" sldId="344"/>
            <ac:spMk id="7" creationId="{0195A8A1-1622-4385-B625-96992A020A72}"/>
          </ac:spMkLst>
        </pc:spChg>
        <pc:spChg chg="mod">
          <ac:chgData name="Alianna Maren" userId="c6f7ae2fd313587f" providerId="LiveId" clId="{FD0F266A-7581-4D4D-9816-BFBEDB45E655}" dt="2018-12-29T22:29:08.783" v="1316" actId="1076"/>
          <ac:spMkLst>
            <pc:docMk/>
            <pc:sldMk cId="418679103" sldId="344"/>
            <ac:spMk id="8" creationId="{743BFF3A-64B6-4343-8198-170F9D0936AA}"/>
          </ac:spMkLst>
        </pc:spChg>
        <pc:spChg chg="add mod">
          <ac:chgData name="Alianna Maren" userId="c6f7ae2fd313587f" providerId="LiveId" clId="{FD0F266A-7581-4D4D-9816-BFBEDB45E655}" dt="2018-12-29T22:30:31.967" v="1485" actId="20577"/>
          <ac:spMkLst>
            <pc:docMk/>
            <pc:sldMk cId="418679103" sldId="344"/>
            <ac:spMk id="9" creationId="{C214B14C-5FBC-4578-AB7E-5838382BF2CD}"/>
          </ac:spMkLst>
        </pc:spChg>
        <pc:spChg chg="mod">
          <ac:chgData name="Alianna Maren" userId="c6f7ae2fd313587f" providerId="LiveId" clId="{FD0F266A-7581-4D4D-9816-BFBEDB45E655}" dt="2018-12-29T22:26:47.423" v="1067" actId="1036"/>
          <ac:spMkLst>
            <pc:docMk/>
            <pc:sldMk cId="418679103" sldId="344"/>
            <ac:spMk id="405" creationId="{00000000-0000-0000-0000-000000000000}"/>
          </ac:spMkLst>
        </pc:spChg>
        <pc:spChg chg="mod">
          <ac:chgData name="Alianna Maren" userId="c6f7ae2fd313587f" providerId="LiveId" clId="{FD0F266A-7581-4D4D-9816-BFBEDB45E655}" dt="2018-12-29T22:26:47.423" v="1067" actId="1036"/>
          <ac:spMkLst>
            <pc:docMk/>
            <pc:sldMk cId="418679103" sldId="344"/>
            <ac:spMk id="406" creationId="{00000000-0000-0000-0000-000000000000}"/>
          </ac:spMkLst>
        </pc:spChg>
        <pc:spChg chg="mod">
          <ac:chgData name="Alianna Maren" userId="c6f7ae2fd313587f" providerId="LiveId" clId="{FD0F266A-7581-4D4D-9816-BFBEDB45E655}" dt="2018-12-29T22:26:47.423" v="1067" actId="1036"/>
          <ac:spMkLst>
            <pc:docMk/>
            <pc:sldMk cId="418679103" sldId="344"/>
            <ac:spMk id="407" creationId="{00000000-0000-0000-0000-000000000000}"/>
          </ac:spMkLst>
        </pc:spChg>
        <pc:spChg chg="mod">
          <ac:chgData name="Alianna Maren" userId="c6f7ae2fd313587f" providerId="LiveId" clId="{FD0F266A-7581-4D4D-9816-BFBEDB45E655}" dt="2018-12-29T22:26:47.423" v="1067" actId="1036"/>
          <ac:spMkLst>
            <pc:docMk/>
            <pc:sldMk cId="418679103" sldId="344"/>
            <ac:spMk id="408" creationId="{00000000-0000-0000-0000-000000000000}"/>
          </ac:spMkLst>
        </pc:spChg>
        <pc:spChg chg="mod">
          <ac:chgData name="Alianna Maren" userId="c6f7ae2fd313587f" providerId="LiveId" clId="{FD0F266A-7581-4D4D-9816-BFBEDB45E655}" dt="2018-12-29T22:26:47.423" v="1067" actId="1036"/>
          <ac:spMkLst>
            <pc:docMk/>
            <pc:sldMk cId="418679103" sldId="344"/>
            <ac:spMk id="409" creationId="{00000000-0000-0000-0000-000000000000}"/>
          </ac:spMkLst>
        </pc:spChg>
        <pc:spChg chg="mod">
          <ac:chgData name="Alianna Maren" userId="c6f7ae2fd313587f" providerId="LiveId" clId="{FD0F266A-7581-4D4D-9816-BFBEDB45E655}" dt="2018-12-29T22:26:47.423" v="1067" actId="1036"/>
          <ac:spMkLst>
            <pc:docMk/>
            <pc:sldMk cId="418679103" sldId="344"/>
            <ac:spMk id="410" creationId="{00000000-0000-0000-0000-000000000000}"/>
          </ac:spMkLst>
        </pc:spChg>
        <pc:spChg chg="mod">
          <ac:chgData name="Alianna Maren" userId="c6f7ae2fd313587f" providerId="LiveId" clId="{FD0F266A-7581-4D4D-9816-BFBEDB45E655}" dt="2018-12-29T22:26:47.423" v="1067" actId="1036"/>
          <ac:spMkLst>
            <pc:docMk/>
            <pc:sldMk cId="418679103" sldId="344"/>
            <ac:spMk id="411" creationId="{00000000-0000-0000-0000-000000000000}"/>
          </ac:spMkLst>
        </pc:spChg>
        <pc:spChg chg="mod">
          <ac:chgData name="Alianna Maren" userId="c6f7ae2fd313587f" providerId="LiveId" clId="{FD0F266A-7581-4D4D-9816-BFBEDB45E655}" dt="2018-12-29T22:26:47.423" v="1067" actId="1036"/>
          <ac:spMkLst>
            <pc:docMk/>
            <pc:sldMk cId="418679103" sldId="344"/>
            <ac:spMk id="412" creationId="{00000000-0000-0000-0000-000000000000}"/>
          </ac:spMkLst>
        </pc:spChg>
        <pc:spChg chg="mod">
          <ac:chgData name="Alianna Maren" userId="c6f7ae2fd313587f" providerId="LiveId" clId="{FD0F266A-7581-4D4D-9816-BFBEDB45E655}" dt="2018-12-29T22:26:47.423" v="1067" actId="1036"/>
          <ac:spMkLst>
            <pc:docMk/>
            <pc:sldMk cId="418679103" sldId="344"/>
            <ac:spMk id="413" creationId="{00000000-0000-0000-0000-000000000000}"/>
          </ac:spMkLst>
        </pc:spChg>
        <pc:spChg chg="mod">
          <ac:chgData name="Alianna Maren" userId="c6f7ae2fd313587f" providerId="LiveId" clId="{FD0F266A-7581-4D4D-9816-BFBEDB45E655}" dt="2018-12-29T22:26:47.423" v="1067" actId="1036"/>
          <ac:spMkLst>
            <pc:docMk/>
            <pc:sldMk cId="418679103" sldId="344"/>
            <ac:spMk id="414" creationId="{00000000-0000-0000-0000-000000000000}"/>
          </ac:spMkLst>
        </pc:spChg>
        <pc:spChg chg="mod">
          <ac:chgData name="Alianna Maren" userId="c6f7ae2fd313587f" providerId="LiveId" clId="{FD0F266A-7581-4D4D-9816-BFBEDB45E655}" dt="2018-12-29T22:26:47.423" v="1067" actId="1036"/>
          <ac:spMkLst>
            <pc:docMk/>
            <pc:sldMk cId="418679103" sldId="344"/>
            <ac:spMk id="415" creationId="{00000000-0000-0000-0000-000000000000}"/>
          </ac:spMkLst>
        </pc:spChg>
        <pc:spChg chg="mod">
          <ac:chgData name="Alianna Maren" userId="c6f7ae2fd313587f" providerId="LiveId" clId="{FD0F266A-7581-4D4D-9816-BFBEDB45E655}" dt="2018-12-29T22:26:47.423" v="1067" actId="1036"/>
          <ac:spMkLst>
            <pc:docMk/>
            <pc:sldMk cId="418679103" sldId="344"/>
            <ac:spMk id="416" creationId="{00000000-0000-0000-0000-000000000000}"/>
          </ac:spMkLst>
        </pc:spChg>
        <pc:spChg chg="mod">
          <ac:chgData name="Alianna Maren" userId="c6f7ae2fd313587f" providerId="LiveId" clId="{FD0F266A-7581-4D4D-9816-BFBEDB45E655}" dt="2018-12-29T22:26:47.423" v="1067" actId="1036"/>
          <ac:spMkLst>
            <pc:docMk/>
            <pc:sldMk cId="418679103" sldId="344"/>
            <ac:spMk id="417" creationId="{00000000-0000-0000-0000-000000000000}"/>
          </ac:spMkLst>
        </pc:spChg>
        <pc:spChg chg="mod">
          <ac:chgData name="Alianna Maren" userId="c6f7ae2fd313587f" providerId="LiveId" clId="{FD0F266A-7581-4D4D-9816-BFBEDB45E655}" dt="2018-12-29T22:26:47.423" v="1067" actId="1036"/>
          <ac:spMkLst>
            <pc:docMk/>
            <pc:sldMk cId="418679103" sldId="344"/>
            <ac:spMk id="418" creationId="{00000000-0000-0000-0000-000000000000}"/>
          </ac:spMkLst>
        </pc:spChg>
        <pc:spChg chg="mod">
          <ac:chgData name="Alianna Maren" userId="c6f7ae2fd313587f" providerId="LiveId" clId="{FD0F266A-7581-4D4D-9816-BFBEDB45E655}" dt="2018-12-29T22:26:47.423" v="1067" actId="1036"/>
          <ac:spMkLst>
            <pc:docMk/>
            <pc:sldMk cId="418679103" sldId="344"/>
            <ac:spMk id="419" creationId="{00000000-0000-0000-0000-000000000000}"/>
          </ac:spMkLst>
        </pc:spChg>
        <pc:spChg chg="mod">
          <ac:chgData name="Alianna Maren" userId="c6f7ae2fd313587f" providerId="LiveId" clId="{FD0F266A-7581-4D4D-9816-BFBEDB45E655}" dt="2018-12-29T22:26:47.423" v="1067" actId="1036"/>
          <ac:spMkLst>
            <pc:docMk/>
            <pc:sldMk cId="418679103" sldId="344"/>
            <ac:spMk id="420" creationId="{00000000-0000-0000-0000-000000000000}"/>
          </ac:spMkLst>
        </pc:spChg>
        <pc:spChg chg="mod">
          <ac:chgData name="Alianna Maren" userId="c6f7ae2fd313587f" providerId="LiveId" clId="{FD0F266A-7581-4D4D-9816-BFBEDB45E655}" dt="2018-12-29T22:26:53.966" v="1084" actId="1035"/>
          <ac:spMkLst>
            <pc:docMk/>
            <pc:sldMk cId="418679103" sldId="344"/>
            <ac:spMk id="421" creationId="{00000000-0000-0000-0000-000000000000}"/>
          </ac:spMkLst>
        </pc:spChg>
        <pc:spChg chg="mod">
          <ac:chgData name="Alianna Maren" userId="c6f7ae2fd313587f" providerId="LiveId" clId="{FD0F266A-7581-4D4D-9816-BFBEDB45E655}" dt="2018-12-29T22:27:03.954" v="1089" actId="1036"/>
          <ac:spMkLst>
            <pc:docMk/>
            <pc:sldMk cId="418679103" sldId="344"/>
            <ac:spMk id="448" creationId="{00000000-0000-0000-0000-000000000000}"/>
          </ac:spMkLst>
        </pc:spChg>
        <pc:grpChg chg="mod">
          <ac:chgData name="Alianna Maren" userId="c6f7ae2fd313587f" providerId="LiveId" clId="{FD0F266A-7581-4D4D-9816-BFBEDB45E655}" dt="2018-12-29T22:26:47.423" v="1067" actId="1036"/>
          <ac:grpSpMkLst>
            <pc:docMk/>
            <pc:sldMk cId="418679103" sldId="344"/>
            <ac:grpSpMk id="6" creationId="{00000000-0000-0000-0000-000000000000}"/>
          </ac:grpSpMkLst>
        </pc:grpChg>
      </pc:sldChg>
      <pc:sldChg chg="del">
        <pc:chgData name="Alianna Maren" userId="c6f7ae2fd313587f" providerId="LiveId" clId="{FD0F266A-7581-4D4D-9816-BFBEDB45E655}" dt="2018-12-29T22:26:12.606" v="1051" actId="2696"/>
        <pc:sldMkLst>
          <pc:docMk/>
          <pc:sldMk cId="2319737868" sldId="345"/>
        </pc:sldMkLst>
      </pc:sldChg>
      <pc:sldChg chg="addSp modSp add">
        <pc:chgData name="Alianna Maren" userId="c6f7ae2fd313587f" providerId="LiveId" clId="{FD0F266A-7581-4D4D-9816-BFBEDB45E655}" dt="2018-12-29T22:25:32.477" v="1048" actId="1076"/>
        <pc:sldMkLst>
          <pc:docMk/>
          <pc:sldMk cId="4112630810" sldId="346"/>
        </pc:sldMkLst>
        <pc:spChg chg="add mod">
          <ac:chgData name="Alianna Maren" userId="c6f7ae2fd313587f" providerId="LiveId" clId="{FD0F266A-7581-4D4D-9816-BFBEDB45E655}" dt="2018-12-29T22:21:47.416" v="335" actId="1076"/>
          <ac:spMkLst>
            <pc:docMk/>
            <pc:sldMk cId="4112630810" sldId="346"/>
            <ac:spMk id="2" creationId="{A8B0E144-D6E0-40CC-AEAE-AB1CDBD2D751}"/>
          </ac:spMkLst>
        </pc:spChg>
        <pc:spChg chg="add mod">
          <ac:chgData name="Alianna Maren" userId="c6f7ae2fd313587f" providerId="LiveId" clId="{FD0F266A-7581-4D4D-9816-BFBEDB45E655}" dt="2018-12-29T22:24:33.353" v="958" actId="113"/>
          <ac:spMkLst>
            <pc:docMk/>
            <pc:sldMk cId="4112630810" sldId="346"/>
            <ac:spMk id="3" creationId="{EA7263C3-C3BD-46EC-9F7E-931010FBA4D3}"/>
          </ac:spMkLst>
        </pc:spChg>
        <pc:spChg chg="add mod">
          <ac:chgData name="Alianna Maren" userId="c6f7ae2fd313587f" providerId="LiveId" clId="{FD0F266A-7581-4D4D-9816-BFBEDB45E655}" dt="2018-12-29T22:25:32.477" v="1048" actId="1076"/>
          <ac:spMkLst>
            <pc:docMk/>
            <pc:sldMk cId="4112630810" sldId="346"/>
            <ac:spMk id="4" creationId="{E19FD924-84FB-40CC-8A96-5CB757D13F32}"/>
          </ac:spMkLst>
        </pc:sp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embeddings/oleObject6.bin"/><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embeddings/oleObject7.bin"/><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i="1"/>
              <a:t>x</a:t>
            </a:r>
            <a:r>
              <a:rPr lang="en-US" i="1" baseline="-25000"/>
              <a:t>1</a:t>
            </a:r>
            <a:r>
              <a:rPr lang="en-US"/>
              <a:t> vs </a:t>
            </a:r>
            <a:r>
              <a:rPr lang="en-US" i="1"/>
              <a:t>Epsilon</a:t>
            </a:r>
            <a:r>
              <a:rPr lang="en-US" i="1" baseline="-25000"/>
              <a:t>0</a:t>
            </a:r>
            <a:r>
              <a:rPr lang="en-US"/>
              <a:t> (Activation</a:t>
            </a:r>
            <a:r>
              <a:rPr lang="en-US" baseline="0"/>
              <a:t> Enthalpy Parameter)</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1"/>
          <c:order val="0"/>
          <c:spPr>
            <a:ln w="28575" cap="rnd">
              <a:solidFill>
                <a:schemeClr val="accent2"/>
              </a:solidFill>
              <a:round/>
            </a:ln>
            <a:effectLst/>
          </c:spPr>
          <c:marker>
            <c:symbol val="none"/>
          </c:marker>
          <c:cat>
            <c:numRef>
              <c:f>'[x1-vs-Epsilon0_2018-11-11.xlsx]Sheet1'!$A$1:$A$21</c:f>
              <c:numCache>
                <c:formatCode>General</c:formatCode>
                <c:ptCount val="21"/>
                <c:pt idx="0">
                  <c:v>0</c:v>
                </c:pt>
                <c:pt idx="1">
                  <c:v>0.25</c:v>
                </c:pt>
                <c:pt idx="2">
                  <c:v>0.5</c:v>
                </c:pt>
                <c:pt idx="3">
                  <c:v>0.75</c:v>
                </c:pt>
                <c:pt idx="4">
                  <c:v>1</c:v>
                </c:pt>
                <c:pt idx="5">
                  <c:v>1.25</c:v>
                </c:pt>
                <c:pt idx="6">
                  <c:v>1.5</c:v>
                </c:pt>
                <c:pt idx="7">
                  <c:v>1.75</c:v>
                </c:pt>
                <c:pt idx="8">
                  <c:v>2</c:v>
                </c:pt>
                <c:pt idx="9">
                  <c:v>2.25</c:v>
                </c:pt>
                <c:pt idx="10">
                  <c:v>2.5</c:v>
                </c:pt>
                <c:pt idx="11">
                  <c:v>2.75</c:v>
                </c:pt>
                <c:pt idx="12">
                  <c:v>3</c:v>
                </c:pt>
                <c:pt idx="13">
                  <c:v>3.25</c:v>
                </c:pt>
                <c:pt idx="14">
                  <c:v>3.5</c:v>
                </c:pt>
                <c:pt idx="15">
                  <c:v>3.75</c:v>
                </c:pt>
                <c:pt idx="16">
                  <c:v>4</c:v>
                </c:pt>
                <c:pt idx="17">
                  <c:v>4.25</c:v>
                </c:pt>
                <c:pt idx="18">
                  <c:v>4.5</c:v>
                </c:pt>
                <c:pt idx="19">
                  <c:v>4.75</c:v>
                </c:pt>
                <c:pt idx="20">
                  <c:v>5</c:v>
                </c:pt>
              </c:numCache>
            </c:numRef>
          </c:cat>
          <c:val>
            <c:numRef>
              <c:f>'[x1-vs-Epsilon0_2018-11-11.xlsx]Sheet1'!$B$1:$B$21</c:f>
              <c:numCache>
                <c:formatCode>General</c:formatCode>
                <c:ptCount val="21"/>
                <c:pt idx="0">
                  <c:v>0.5</c:v>
                </c:pt>
                <c:pt idx="1">
                  <c:v>0.438</c:v>
                </c:pt>
                <c:pt idx="2">
                  <c:v>0.377</c:v>
                </c:pt>
                <c:pt idx="3">
                  <c:v>0.32</c:v>
                </c:pt>
                <c:pt idx="4">
                  <c:v>0.26900000000000002</c:v>
                </c:pt>
                <c:pt idx="5">
                  <c:v>0.223</c:v>
                </c:pt>
                <c:pt idx="6">
                  <c:v>0.182</c:v>
                </c:pt>
                <c:pt idx="7">
                  <c:v>0.14799999999999999</c:v>
                </c:pt>
                <c:pt idx="8">
                  <c:v>0.11899999999999999</c:v>
                </c:pt>
                <c:pt idx="9">
                  <c:v>9.5000000000000001E-2</c:v>
                </c:pt>
                <c:pt idx="10">
                  <c:v>7.5999999999999998E-2</c:v>
                </c:pt>
                <c:pt idx="11">
                  <c:v>0.06</c:v>
                </c:pt>
                <c:pt idx="12">
                  <c:v>4.7E-2</c:v>
                </c:pt>
                <c:pt idx="13">
                  <c:v>3.6999999999999998E-2</c:v>
                </c:pt>
                <c:pt idx="14">
                  <c:v>2.9000000000000001E-2</c:v>
                </c:pt>
                <c:pt idx="15">
                  <c:v>2.3E-2</c:v>
                </c:pt>
                <c:pt idx="16">
                  <c:v>1.7999999999999999E-2</c:v>
                </c:pt>
                <c:pt idx="17">
                  <c:v>1.4E-2</c:v>
                </c:pt>
                <c:pt idx="18">
                  <c:v>1.0999999999999999E-2</c:v>
                </c:pt>
                <c:pt idx="19">
                  <c:v>8.0000000000000002E-3</c:v>
                </c:pt>
                <c:pt idx="20">
                  <c:v>7.0000000000000001E-3</c:v>
                </c:pt>
              </c:numCache>
            </c:numRef>
          </c:val>
          <c:smooth val="0"/>
          <c:extLst>
            <c:ext xmlns:c16="http://schemas.microsoft.com/office/drawing/2014/chart" uri="{C3380CC4-5D6E-409C-BE32-E72D297353CC}">
              <c16:uniqueId val="{00000000-A2A5-41BF-A3D6-B6D1CD0DFC26}"/>
            </c:ext>
          </c:extLst>
        </c:ser>
        <c:dLbls>
          <c:showLegendKey val="0"/>
          <c:showVal val="0"/>
          <c:showCatName val="0"/>
          <c:showSerName val="0"/>
          <c:showPercent val="0"/>
          <c:showBubbleSize val="0"/>
        </c:dLbls>
        <c:smooth val="0"/>
        <c:axId val="560334688"/>
        <c:axId val="560335016"/>
      </c:lineChart>
      <c:catAx>
        <c:axId val="560334688"/>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sz="1100" b="1" i="1"/>
                  <a:t>Epsilon</a:t>
                </a:r>
                <a:r>
                  <a:rPr lang="en-US" sz="1100" b="1" i="1" baseline="-25000"/>
                  <a:t>0</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60335016"/>
        <c:crosses val="autoZero"/>
        <c:auto val="1"/>
        <c:lblAlgn val="ctr"/>
        <c:lblOffset val="100"/>
        <c:noMultiLvlLbl val="0"/>
      </c:catAx>
      <c:valAx>
        <c:axId val="56033501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sz="1100" b="1" i="1"/>
                  <a:t>x</a:t>
                </a:r>
                <a:r>
                  <a:rPr lang="en-US" sz="1100" b="1" i="1" baseline="-25000"/>
                  <a:t>1</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6033468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i="1"/>
              <a:t>x</a:t>
            </a:r>
            <a:r>
              <a:rPr lang="en-US" i="1" baseline="-25000"/>
              <a:t>1</a:t>
            </a:r>
            <a:r>
              <a:rPr lang="en-US"/>
              <a:t> vs </a:t>
            </a:r>
            <a:r>
              <a:rPr lang="en-US" i="1"/>
              <a:t>Epsilon</a:t>
            </a:r>
            <a:r>
              <a:rPr lang="en-US" i="1" baseline="-25000"/>
              <a:t>0</a:t>
            </a:r>
            <a:r>
              <a:rPr lang="en-US"/>
              <a:t> (Activation</a:t>
            </a:r>
            <a:r>
              <a:rPr lang="en-US" baseline="0"/>
              <a:t> Enthalpy Parameter)</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1"/>
          <c:order val="0"/>
          <c:spPr>
            <a:ln w="28575" cap="rnd">
              <a:solidFill>
                <a:schemeClr val="accent2"/>
              </a:solidFill>
              <a:round/>
            </a:ln>
            <a:effectLst/>
          </c:spPr>
          <c:marker>
            <c:symbol val="none"/>
          </c:marker>
          <c:cat>
            <c:numRef>
              <c:f>'[x1-vs-Epsilon0_2018-11-11.xlsx]Sheet1'!$A$1:$A$21</c:f>
              <c:numCache>
                <c:formatCode>General</c:formatCode>
                <c:ptCount val="21"/>
                <c:pt idx="0">
                  <c:v>0</c:v>
                </c:pt>
                <c:pt idx="1">
                  <c:v>0.25</c:v>
                </c:pt>
                <c:pt idx="2">
                  <c:v>0.5</c:v>
                </c:pt>
                <c:pt idx="3">
                  <c:v>0.75</c:v>
                </c:pt>
                <c:pt idx="4">
                  <c:v>1</c:v>
                </c:pt>
                <c:pt idx="5">
                  <c:v>1.25</c:v>
                </c:pt>
                <c:pt idx="6">
                  <c:v>1.5</c:v>
                </c:pt>
                <c:pt idx="7">
                  <c:v>1.75</c:v>
                </c:pt>
                <c:pt idx="8">
                  <c:v>2</c:v>
                </c:pt>
                <c:pt idx="9">
                  <c:v>2.25</c:v>
                </c:pt>
                <c:pt idx="10">
                  <c:v>2.5</c:v>
                </c:pt>
                <c:pt idx="11">
                  <c:v>2.75</c:v>
                </c:pt>
                <c:pt idx="12">
                  <c:v>3</c:v>
                </c:pt>
                <c:pt idx="13">
                  <c:v>3.25</c:v>
                </c:pt>
                <c:pt idx="14">
                  <c:v>3.5</c:v>
                </c:pt>
                <c:pt idx="15">
                  <c:v>3.75</c:v>
                </c:pt>
                <c:pt idx="16">
                  <c:v>4</c:v>
                </c:pt>
                <c:pt idx="17">
                  <c:v>4.25</c:v>
                </c:pt>
                <c:pt idx="18">
                  <c:v>4.5</c:v>
                </c:pt>
                <c:pt idx="19">
                  <c:v>4.75</c:v>
                </c:pt>
                <c:pt idx="20">
                  <c:v>5</c:v>
                </c:pt>
              </c:numCache>
            </c:numRef>
          </c:cat>
          <c:val>
            <c:numRef>
              <c:f>'[x1-vs-Epsilon0_2018-11-11.xlsx]Sheet1'!$B$1:$B$21</c:f>
              <c:numCache>
                <c:formatCode>General</c:formatCode>
                <c:ptCount val="21"/>
                <c:pt idx="0">
                  <c:v>0.5</c:v>
                </c:pt>
                <c:pt idx="1">
                  <c:v>0.438</c:v>
                </c:pt>
                <c:pt idx="2">
                  <c:v>0.377</c:v>
                </c:pt>
                <c:pt idx="3">
                  <c:v>0.32</c:v>
                </c:pt>
                <c:pt idx="4">
                  <c:v>0.26900000000000002</c:v>
                </c:pt>
                <c:pt idx="5">
                  <c:v>0.223</c:v>
                </c:pt>
                <c:pt idx="6">
                  <c:v>0.182</c:v>
                </c:pt>
                <c:pt idx="7">
                  <c:v>0.14799999999999999</c:v>
                </c:pt>
                <c:pt idx="8">
                  <c:v>0.11899999999999999</c:v>
                </c:pt>
                <c:pt idx="9">
                  <c:v>9.5000000000000001E-2</c:v>
                </c:pt>
                <c:pt idx="10">
                  <c:v>7.5999999999999998E-2</c:v>
                </c:pt>
                <c:pt idx="11">
                  <c:v>0.06</c:v>
                </c:pt>
                <c:pt idx="12">
                  <c:v>4.7E-2</c:v>
                </c:pt>
                <c:pt idx="13">
                  <c:v>3.6999999999999998E-2</c:v>
                </c:pt>
                <c:pt idx="14">
                  <c:v>2.9000000000000001E-2</c:v>
                </c:pt>
                <c:pt idx="15">
                  <c:v>2.3E-2</c:v>
                </c:pt>
                <c:pt idx="16">
                  <c:v>1.7999999999999999E-2</c:v>
                </c:pt>
                <c:pt idx="17">
                  <c:v>1.4E-2</c:v>
                </c:pt>
                <c:pt idx="18">
                  <c:v>1.0999999999999999E-2</c:v>
                </c:pt>
                <c:pt idx="19">
                  <c:v>8.0000000000000002E-3</c:v>
                </c:pt>
                <c:pt idx="20">
                  <c:v>7.0000000000000001E-3</c:v>
                </c:pt>
              </c:numCache>
            </c:numRef>
          </c:val>
          <c:smooth val="0"/>
          <c:extLst>
            <c:ext xmlns:c16="http://schemas.microsoft.com/office/drawing/2014/chart" uri="{C3380CC4-5D6E-409C-BE32-E72D297353CC}">
              <c16:uniqueId val="{00000000-A2A5-41BF-A3D6-B6D1CD0DFC26}"/>
            </c:ext>
          </c:extLst>
        </c:ser>
        <c:dLbls>
          <c:showLegendKey val="0"/>
          <c:showVal val="0"/>
          <c:showCatName val="0"/>
          <c:showSerName val="0"/>
          <c:showPercent val="0"/>
          <c:showBubbleSize val="0"/>
        </c:dLbls>
        <c:smooth val="0"/>
        <c:axId val="560334688"/>
        <c:axId val="560335016"/>
      </c:lineChart>
      <c:catAx>
        <c:axId val="560334688"/>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sz="1100" b="1" i="1"/>
                  <a:t>Epsilon</a:t>
                </a:r>
                <a:r>
                  <a:rPr lang="en-US" sz="1100" b="1" i="1" baseline="-25000"/>
                  <a:t>0</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60335016"/>
        <c:crosses val="autoZero"/>
        <c:auto val="1"/>
        <c:lblAlgn val="ctr"/>
        <c:lblOffset val="100"/>
        <c:noMultiLvlLbl val="0"/>
      </c:catAx>
      <c:valAx>
        <c:axId val="56033501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sz="1100" b="1" i="1"/>
                  <a:t>x</a:t>
                </a:r>
                <a:r>
                  <a:rPr lang="en-US" sz="1100" b="1" i="1" baseline="-25000"/>
                  <a:t>1</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6033468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1.wmf"/><Relationship Id="rId2" Type="http://schemas.openxmlformats.org/officeDocument/2006/relationships/image" Target="../media/image10.wmf"/><Relationship Id="rId1" Type="http://schemas.openxmlformats.org/officeDocument/2006/relationships/image" Target="../media/image9.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6.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7E39578-9449-47CE-9D9A-224BB6721A17}" type="datetimeFigureOut">
              <a:rPr lang="en-US" smtClean="0"/>
              <a:t>12/29/2018</a:t>
            </a:fld>
            <a:endParaRPr lang="en-US"/>
          </a:p>
        </p:txBody>
      </p:sp>
      <p:sp>
        <p:nvSpPr>
          <p:cNvPr id="4" name="Slide Image Placeholder 3"/>
          <p:cNvSpPr>
            <a:spLocks noGrp="1" noRot="1" noChangeAspect="1"/>
          </p:cNvSpPr>
          <p:nvPr>
            <p:ph type="sldImg" idx="2"/>
          </p:nvPr>
        </p:nvSpPr>
        <p:spPr>
          <a:xfrm>
            <a:off x="1209675" y="685800"/>
            <a:ext cx="443865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6A74781-FEE7-4822-8636-77E47AC59981}"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3545" rtl="0" eaLnBrk="1" latinLnBrk="0" hangingPunct="1">
      <a:defRPr sz="1200" kern="1200">
        <a:solidFill>
          <a:schemeClr val="tx1"/>
        </a:solidFill>
        <a:latin typeface="+mn-lt"/>
        <a:ea typeface="+mn-ea"/>
        <a:cs typeface="+mn-cs"/>
      </a:defRPr>
    </a:lvl1pPr>
    <a:lvl2pPr marL="456772" algn="l" defTabSz="913545" rtl="0" eaLnBrk="1" latinLnBrk="0" hangingPunct="1">
      <a:defRPr sz="1200" kern="1200">
        <a:solidFill>
          <a:schemeClr val="tx1"/>
        </a:solidFill>
        <a:latin typeface="+mn-lt"/>
        <a:ea typeface="+mn-ea"/>
        <a:cs typeface="+mn-cs"/>
      </a:defRPr>
    </a:lvl2pPr>
    <a:lvl3pPr marL="913545" algn="l" defTabSz="913545" rtl="0" eaLnBrk="1" latinLnBrk="0" hangingPunct="1">
      <a:defRPr sz="1200" kern="1200">
        <a:solidFill>
          <a:schemeClr val="tx1"/>
        </a:solidFill>
        <a:latin typeface="+mn-lt"/>
        <a:ea typeface="+mn-ea"/>
        <a:cs typeface="+mn-cs"/>
      </a:defRPr>
    </a:lvl3pPr>
    <a:lvl4pPr marL="1370318" algn="l" defTabSz="913545" rtl="0" eaLnBrk="1" latinLnBrk="0" hangingPunct="1">
      <a:defRPr sz="1200" kern="1200">
        <a:solidFill>
          <a:schemeClr val="tx1"/>
        </a:solidFill>
        <a:latin typeface="+mn-lt"/>
        <a:ea typeface="+mn-ea"/>
        <a:cs typeface="+mn-cs"/>
      </a:defRPr>
    </a:lvl4pPr>
    <a:lvl5pPr marL="1827089" algn="l" defTabSz="913545" rtl="0" eaLnBrk="1" latinLnBrk="0" hangingPunct="1">
      <a:defRPr sz="1200" kern="1200">
        <a:solidFill>
          <a:schemeClr val="tx1"/>
        </a:solidFill>
        <a:latin typeface="+mn-lt"/>
        <a:ea typeface="+mn-ea"/>
        <a:cs typeface="+mn-cs"/>
      </a:defRPr>
    </a:lvl5pPr>
    <a:lvl6pPr marL="2283862" algn="l" defTabSz="913545" rtl="0" eaLnBrk="1" latinLnBrk="0" hangingPunct="1">
      <a:defRPr sz="1200" kern="1200">
        <a:solidFill>
          <a:schemeClr val="tx1"/>
        </a:solidFill>
        <a:latin typeface="+mn-lt"/>
        <a:ea typeface="+mn-ea"/>
        <a:cs typeface="+mn-cs"/>
      </a:defRPr>
    </a:lvl6pPr>
    <a:lvl7pPr marL="2740635" algn="l" defTabSz="913545" rtl="0" eaLnBrk="1" latinLnBrk="0" hangingPunct="1">
      <a:defRPr sz="1200" kern="1200">
        <a:solidFill>
          <a:schemeClr val="tx1"/>
        </a:solidFill>
        <a:latin typeface="+mn-lt"/>
        <a:ea typeface="+mn-ea"/>
        <a:cs typeface="+mn-cs"/>
      </a:defRPr>
    </a:lvl7pPr>
    <a:lvl8pPr marL="3197407" algn="l" defTabSz="913545" rtl="0" eaLnBrk="1" latinLnBrk="0" hangingPunct="1">
      <a:defRPr sz="1200" kern="1200">
        <a:solidFill>
          <a:schemeClr val="tx1"/>
        </a:solidFill>
        <a:latin typeface="+mn-lt"/>
        <a:ea typeface="+mn-ea"/>
        <a:cs typeface="+mn-cs"/>
      </a:defRPr>
    </a:lvl8pPr>
    <a:lvl9pPr marL="3654179" algn="l" defTabSz="913545"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07E7A6BB-EAA5-459F-9257-741804D3D195}" type="slidenum">
              <a:rPr lang="en-US" smtClean="0"/>
              <a:pPr/>
              <a:t>25</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6A74781-FEE7-4822-8636-77E47AC59981}" type="slidenum">
              <a:rPr lang="en-US" smtClean="0"/>
              <a:t>43</a:t>
            </a:fld>
            <a:endParaRPr lang="en-US"/>
          </a:p>
        </p:txBody>
      </p:sp>
    </p:spTree>
    <p:extLst>
      <p:ext uri="{BB962C8B-B14F-4D97-AF65-F5344CB8AC3E}">
        <p14:creationId xmlns:p14="http://schemas.microsoft.com/office/powerpoint/2010/main" val="6355271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6A74781-FEE7-4822-8636-77E47AC59981}" type="slidenum">
              <a:rPr lang="en-US" smtClean="0"/>
              <a:t>47</a:t>
            </a:fld>
            <a:endParaRPr lang="en-US"/>
          </a:p>
        </p:txBody>
      </p:sp>
    </p:spTree>
    <p:extLst>
      <p:ext uri="{BB962C8B-B14F-4D97-AF65-F5344CB8AC3E}">
        <p14:creationId xmlns:p14="http://schemas.microsoft.com/office/powerpoint/2010/main" val="5463523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6A74781-FEE7-4822-8636-77E47AC59981}" type="slidenum">
              <a:rPr lang="en-US" smtClean="0"/>
              <a:t>63</a:t>
            </a:fld>
            <a:endParaRPr lang="en-US"/>
          </a:p>
        </p:txBody>
      </p:sp>
    </p:spTree>
    <p:extLst>
      <p:ext uri="{BB962C8B-B14F-4D97-AF65-F5344CB8AC3E}">
        <p14:creationId xmlns:p14="http://schemas.microsoft.com/office/powerpoint/2010/main" val="26856000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54380" y="2414482"/>
            <a:ext cx="8549640" cy="1666028"/>
          </a:xfrm>
        </p:spPr>
        <p:txBody>
          <a:bodyPr/>
          <a:lstStyle/>
          <a:p>
            <a:r>
              <a:rPr lang="en-US"/>
              <a:t>Click to edit Master title style</a:t>
            </a:r>
          </a:p>
        </p:txBody>
      </p:sp>
      <p:sp>
        <p:nvSpPr>
          <p:cNvPr id="3" name="Subtitle 2"/>
          <p:cNvSpPr>
            <a:spLocks noGrp="1"/>
          </p:cNvSpPr>
          <p:nvPr>
            <p:ph type="subTitle" idx="1"/>
          </p:nvPr>
        </p:nvSpPr>
        <p:spPr>
          <a:xfrm>
            <a:off x="1508760" y="4404360"/>
            <a:ext cx="7040880" cy="1986280"/>
          </a:xfrm>
        </p:spPr>
        <p:txBody>
          <a:bodyPr/>
          <a:lstStyle>
            <a:lvl1pPr marL="0" indent="0" algn="ctr">
              <a:buNone/>
              <a:defRPr>
                <a:solidFill>
                  <a:schemeClr val="tx1">
                    <a:tint val="75000"/>
                  </a:schemeClr>
                </a:solidFill>
              </a:defRPr>
            </a:lvl1pPr>
            <a:lvl2pPr marL="508938" indent="0" algn="ctr">
              <a:buNone/>
              <a:defRPr>
                <a:solidFill>
                  <a:schemeClr val="tx1">
                    <a:tint val="75000"/>
                  </a:schemeClr>
                </a:solidFill>
              </a:defRPr>
            </a:lvl2pPr>
            <a:lvl3pPr marL="1017871" indent="0" algn="ctr">
              <a:buNone/>
              <a:defRPr>
                <a:solidFill>
                  <a:schemeClr val="tx1">
                    <a:tint val="75000"/>
                  </a:schemeClr>
                </a:solidFill>
              </a:defRPr>
            </a:lvl3pPr>
            <a:lvl4pPr marL="1526809" indent="0" algn="ctr">
              <a:buNone/>
              <a:defRPr>
                <a:solidFill>
                  <a:schemeClr val="tx1">
                    <a:tint val="75000"/>
                  </a:schemeClr>
                </a:solidFill>
              </a:defRPr>
            </a:lvl4pPr>
            <a:lvl5pPr marL="2035743" indent="0" algn="ctr">
              <a:buNone/>
              <a:defRPr>
                <a:solidFill>
                  <a:schemeClr val="tx1">
                    <a:tint val="75000"/>
                  </a:schemeClr>
                </a:solidFill>
              </a:defRPr>
            </a:lvl5pPr>
            <a:lvl6pPr marL="2544681" indent="0" algn="ctr">
              <a:buNone/>
              <a:defRPr>
                <a:solidFill>
                  <a:schemeClr val="tx1">
                    <a:tint val="75000"/>
                  </a:schemeClr>
                </a:solidFill>
              </a:defRPr>
            </a:lvl6pPr>
            <a:lvl7pPr marL="3053614" indent="0" algn="ctr">
              <a:buNone/>
              <a:defRPr>
                <a:solidFill>
                  <a:schemeClr val="tx1">
                    <a:tint val="75000"/>
                  </a:schemeClr>
                </a:solidFill>
              </a:defRPr>
            </a:lvl7pPr>
            <a:lvl8pPr marL="3562552" indent="0" algn="ctr">
              <a:buNone/>
              <a:defRPr>
                <a:solidFill>
                  <a:schemeClr val="tx1">
                    <a:tint val="75000"/>
                  </a:schemeClr>
                </a:solidFill>
              </a:defRPr>
            </a:lvl8pPr>
            <a:lvl9pPr marL="4071486"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FE9DB762-8B21-427B-B4E1-C836F4E79A5E}" type="datetimeFigureOut">
              <a:rPr lang="en-US" smtClean="0"/>
              <a:pPr/>
              <a:t>12/29/2018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EE68D54-BFD6-4515-9314-5EC570D4476D}"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E9DB762-8B21-427B-B4E1-C836F4E79A5E}" type="datetimeFigureOut">
              <a:rPr lang="en-US" smtClean="0"/>
              <a:pPr/>
              <a:t>12/29/2018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EE68D54-BFD6-4515-9314-5EC570D4476D}"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292340" y="311257"/>
            <a:ext cx="2263140" cy="663172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502920" y="311257"/>
            <a:ext cx="6621780" cy="663172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E9DB762-8B21-427B-B4E1-C836F4E79A5E}" type="datetimeFigureOut">
              <a:rPr lang="en-US" smtClean="0"/>
              <a:pPr/>
              <a:t>12/29/2018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EE68D54-BFD6-4515-9314-5EC570D4476D}"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E9DB762-8B21-427B-B4E1-C836F4E79A5E}" type="datetimeFigureOut">
              <a:rPr lang="en-US" smtClean="0"/>
              <a:pPr/>
              <a:t>12/29/2018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EE68D54-BFD6-4515-9314-5EC570D4476D}"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94544" y="4994496"/>
            <a:ext cx="8549640" cy="1543685"/>
          </a:xfrm>
        </p:spPr>
        <p:txBody>
          <a:bodyPr anchor="t"/>
          <a:lstStyle>
            <a:lvl1pPr algn="l">
              <a:defRPr sz="4500" b="1" cap="all"/>
            </a:lvl1pPr>
          </a:lstStyle>
          <a:p>
            <a:r>
              <a:rPr lang="en-US"/>
              <a:t>Click to edit Master title style</a:t>
            </a:r>
          </a:p>
        </p:txBody>
      </p:sp>
      <p:sp>
        <p:nvSpPr>
          <p:cNvPr id="3" name="Text Placeholder 2"/>
          <p:cNvSpPr>
            <a:spLocks noGrp="1"/>
          </p:cNvSpPr>
          <p:nvPr>
            <p:ph type="body" idx="1"/>
          </p:nvPr>
        </p:nvSpPr>
        <p:spPr>
          <a:xfrm>
            <a:off x="794544" y="3294275"/>
            <a:ext cx="8549640" cy="1700212"/>
          </a:xfrm>
        </p:spPr>
        <p:txBody>
          <a:bodyPr anchor="b"/>
          <a:lstStyle>
            <a:lvl1pPr marL="0" indent="0">
              <a:buNone/>
              <a:defRPr sz="2200">
                <a:solidFill>
                  <a:schemeClr val="tx1">
                    <a:tint val="75000"/>
                  </a:schemeClr>
                </a:solidFill>
              </a:defRPr>
            </a:lvl1pPr>
            <a:lvl2pPr marL="508938" indent="0">
              <a:buNone/>
              <a:defRPr sz="2000">
                <a:solidFill>
                  <a:schemeClr val="tx1">
                    <a:tint val="75000"/>
                  </a:schemeClr>
                </a:solidFill>
              </a:defRPr>
            </a:lvl2pPr>
            <a:lvl3pPr marL="1017871" indent="0">
              <a:buNone/>
              <a:defRPr sz="1800">
                <a:solidFill>
                  <a:schemeClr val="tx1">
                    <a:tint val="75000"/>
                  </a:schemeClr>
                </a:solidFill>
              </a:defRPr>
            </a:lvl3pPr>
            <a:lvl4pPr marL="1526809" indent="0">
              <a:buNone/>
              <a:defRPr sz="1600">
                <a:solidFill>
                  <a:schemeClr val="tx1">
                    <a:tint val="75000"/>
                  </a:schemeClr>
                </a:solidFill>
              </a:defRPr>
            </a:lvl4pPr>
            <a:lvl5pPr marL="2035743" indent="0">
              <a:buNone/>
              <a:defRPr sz="1600">
                <a:solidFill>
                  <a:schemeClr val="tx1">
                    <a:tint val="75000"/>
                  </a:schemeClr>
                </a:solidFill>
              </a:defRPr>
            </a:lvl5pPr>
            <a:lvl6pPr marL="2544681" indent="0">
              <a:buNone/>
              <a:defRPr sz="1600">
                <a:solidFill>
                  <a:schemeClr val="tx1">
                    <a:tint val="75000"/>
                  </a:schemeClr>
                </a:solidFill>
              </a:defRPr>
            </a:lvl6pPr>
            <a:lvl7pPr marL="3053614" indent="0">
              <a:buNone/>
              <a:defRPr sz="1600">
                <a:solidFill>
                  <a:schemeClr val="tx1">
                    <a:tint val="75000"/>
                  </a:schemeClr>
                </a:solidFill>
              </a:defRPr>
            </a:lvl7pPr>
            <a:lvl8pPr marL="3562552" indent="0">
              <a:buNone/>
              <a:defRPr sz="1600">
                <a:solidFill>
                  <a:schemeClr val="tx1">
                    <a:tint val="75000"/>
                  </a:schemeClr>
                </a:solidFill>
              </a:defRPr>
            </a:lvl8pPr>
            <a:lvl9pPr marL="4071486"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E9DB762-8B21-427B-B4E1-C836F4E79A5E}" type="datetimeFigureOut">
              <a:rPr lang="en-US" smtClean="0"/>
              <a:pPr/>
              <a:t>12/29/2018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EE68D54-BFD6-4515-9314-5EC570D4476D}"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02920" y="1813570"/>
            <a:ext cx="4442460" cy="5129425"/>
          </a:xfrm>
        </p:spPr>
        <p:txBody>
          <a:bodyPr/>
          <a:lstStyle>
            <a:lvl1pPr>
              <a:defRPr sz="3100"/>
            </a:lvl1pPr>
            <a:lvl2pPr>
              <a:defRPr sz="2700"/>
            </a:lvl2pPr>
            <a:lvl3pPr>
              <a:defRPr sz="22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113020" y="1813570"/>
            <a:ext cx="4442460" cy="5129425"/>
          </a:xfrm>
        </p:spPr>
        <p:txBody>
          <a:bodyPr/>
          <a:lstStyle>
            <a:lvl1pPr>
              <a:defRPr sz="3100"/>
            </a:lvl1pPr>
            <a:lvl2pPr>
              <a:defRPr sz="2700"/>
            </a:lvl2pPr>
            <a:lvl3pPr>
              <a:defRPr sz="22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FE9DB762-8B21-427B-B4E1-C836F4E79A5E}" type="datetimeFigureOut">
              <a:rPr lang="en-US" smtClean="0"/>
              <a:pPr/>
              <a:t>12/29/2018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EE68D54-BFD6-4515-9314-5EC570D4476D}"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502921" y="1739795"/>
            <a:ext cx="4444207" cy="725064"/>
          </a:xfrm>
        </p:spPr>
        <p:txBody>
          <a:bodyPr anchor="b"/>
          <a:lstStyle>
            <a:lvl1pPr marL="0" indent="0">
              <a:buNone/>
              <a:defRPr sz="2700" b="1"/>
            </a:lvl1pPr>
            <a:lvl2pPr marL="508938" indent="0">
              <a:buNone/>
              <a:defRPr sz="2200" b="1"/>
            </a:lvl2pPr>
            <a:lvl3pPr marL="1017871" indent="0">
              <a:buNone/>
              <a:defRPr sz="2000" b="1"/>
            </a:lvl3pPr>
            <a:lvl4pPr marL="1526809" indent="0">
              <a:buNone/>
              <a:defRPr sz="1800" b="1"/>
            </a:lvl4pPr>
            <a:lvl5pPr marL="2035743" indent="0">
              <a:buNone/>
              <a:defRPr sz="1800" b="1"/>
            </a:lvl5pPr>
            <a:lvl6pPr marL="2544681" indent="0">
              <a:buNone/>
              <a:defRPr sz="1800" b="1"/>
            </a:lvl6pPr>
            <a:lvl7pPr marL="3053614" indent="0">
              <a:buNone/>
              <a:defRPr sz="1800" b="1"/>
            </a:lvl7pPr>
            <a:lvl8pPr marL="3562552" indent="0">
              <a:buNone/>
              <a:defRPr sz="1800" b="1"/>
            </a:lvl8pPr>
            <a:lvl9pPr marL="4071486" indent="0">
              <a:buNone/>
              <a:defRPr sz="1800" b="1"/>
            </a:lvl9pPr>
          </a:lstStyle>
          <a:p>
            <a:pPr lvl="0"/>
            <a:r>
              <a:rPr lang="en-US"/>
              <a:t>Click to edit Master text styles</a:t>
            </a:r>
          </a:p>
        </p:txBody>
      </p:sp>
      <p:sp>
        <p:nvSpPr>
          <p:cNvPr id="4" name="Content Placeholder 3"/>
          <p:cNvSpPr>
            <a:spLocks noGrp="1"/>
          </p:cNvSpPr>
          <p:nvPr>
            <p:ph sz="half" idx="2"/>
          </p:nvPr>
        </p:nvSpPr>
        <p:spPr>
          <a:xfrm>
            <a:off x="502921" y="2464859"/>
            <a:ext cx="4444207" cy="4478126"/>
          </a:xfrm>
        </p:spPr>
        <p:txBody>
          <a:bodyPr/>
          <a:lstStyle>
            <a:lvl1pPr>
              <a:defRPr sz="2700"/>
            </a:lvl1pPr>
            <a:lvl2pPr>
              <a:defRPr sz="22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109537" y="1739795"/>
            <a:ext cx="4445953" cy="725064"/>
          </a:xfrm>
        </p:spPr>
        <p:txBody>
          <a:bodyPr anchor="b"/>
          <a:lstStyle>
            <a:lvl1pPr marL="0" indent="0">
              <a:buNone/>
              <a:defRPr sz="2700" b="1"/>
            </a:lvl1pPr>
            <a:lvl2pPr marL="508938" indent="0">
              <a:buNone/>
              <a:defRPr sz="2200" b="1"/>
            </a:lvl2pPr>
            <a:lvl3pPr marL="1017871" indent="0">
              <a:buNone/>
              <a:defRPr sz="2000" b="1"/>
            </a:lvl3pPr>
            <a:lvl4pPr marL="1526809" indent="0">
              <a:buNone/>
              <a:defRPr sz="1800" b="1"/>
            </a:lvl4pPr>
            <a:lvl5pPr marL="2035743" indent="0">
              <a:buNone/>
              <a:defRPr sz="1800" b="1"/>
            </a:lvl5pPr>
            <a:lvl6pPr marL="2544681" indent="0">
              <a:buNone/>
              <a:defRPr sz="1800" b="1"/>
            </a:lvl6pPr>
            <a:lvl7pPr marL="3053614" indent="0">
              <a:buNone/>
              <a:defRPr sz="1800" b="1"/>
            </a:lvl7pPr>
            <a:lvl8pPr marL="3562552" indent="0">
              <a:buNone/>
              <a:defRPr sz="1800" b="1"/>
            </a:lvl8pPr>
            <a:lvl9pPr marL="4071486" indent="0">
              <a:buNone/>
              <a:defRPr sz="1800" b="1"/>
            </a:lvl9pPr>
          </a:lstStyle>
          <a:p>
            <a:pPr lvl="0"/>
            <a:r>
              <a:rPr lang="en-US"/>
              <a:t>Click to edit Master text styles</a:t>
            </a:r>
          </a:p>
        </p:txBody>
      </p:sp>
      <p:sp>
        <p:nvSpPr>
          <p:cNvPr id="6" name="Content Placeholder 5"/>
          <p:cNvSpPr>
            <a:spLocks noGrp="1"/>
          </p:cNvSpPr>
          <p:nvPr>
            <p:ph sz="quarter" idx="4"/>
          </p:nvPr>
        </p:nvSpPr>
        <p:spPr>
          <a:xfrm>
            <a:off x="5109537" y="2464859"/>
            <a:ext cx="4445953" cy="4478126"/>
          </a:xfrm>
        </p:spPr>
        <p:txBody>
          <a:bodyPr/>
          <a:lstStyle>
            <a:lvl1pPr>
              <a:defRPr sz="2700"/>
            </a:lvl1pPr>
            <a:lvl2pPr>
              <a:defRPr sz="22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FE9DB762-8B21-427B-B4E1-C836F4E79A5E}" type="datetimeFigureOut">
              <a:rPr lang="en-US" smtClean="0"/>
              <a:pPr/>
              <a:t>12/29/2018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EE68D54-BFD6-4515-9314-5EC570D4476D}"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FE9DB762-8B21-427B-B4E1-C836F4E79A5E}" type="datetimeFigureOut">
              <a:rPr lang="en-US" smtClean="0"/>
              <a:pPr/>
              <a:t>12/29/2018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EE68D54-BFD6-4515-9314-5EC570D4476D}"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E9DB762-8B21-427B-B4E1-C836F4E79A5E}" type="datetimeFigureOut">
              <a:rPr lang="en-US" smtClean="0"/>
              <a:pPr/>
              <a:t>12/29/2018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EE68D54-BFD6-4515-9314-5EC570D4476D}"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2925" y="309457"/>
            <a:ext cx="3309144" cy="1316990"/>
          </a:xfrm>
        </p:spPr>
        <p:txBody>
          <a:bodyPr anchor="b"/>
          <a:lstStyle>
            <a:lvl1pPr algn="l">
              <a:defRPr sz="2200" b="1"/>
            </a:lvl1pPr>
          </a:lstStyle>
          <a:p>
            <a:r>
              <a:rPr lang="en-US"/>
              <a:t>Click to edit Master title style</a:t>
            </a:r>
          </a:p>
        </p:txBody>
      </p:sp>
      <p:sp>
        <p:nvSpPr>
          <p:cNvPr id="3" name="Content Placeholder 2"/>
          <p:cNvSpPr>
            <a:spLocks noGrp="1"/>
          </p:cNvSpPr>
          <p:nvPr>
            <p:ph idx="1"/>
          </p:nvPr>
        </p:nvSpPr>
        <p:spPr>
          <a:xfrm>
            <a:off x="3932555" y="309457"/>
            <a:ext cx="5622925" cy="6633528"/>
          </a:xfrm>
        </p:spPr>
        <p:txBody>
          <a:bodyPr/>
          <a:lstStyle>
            <a:lvl1pPr>
              <a:defRPr sz="3600"/>
            </a:lvl1pPr>
            <a:lvl2pPr>
              <a:defRPr sz="3100"/>
            </a:lvl2pPr>
            <a:lvl3pPr>
              <a:defRPr sz="2700"/>
            </a:lvl3pPr>
            <a:lvl4pPr>
              <a:defRPr sz="2200"/>
            </a:lvl4pPr>
            <a:lvl5pPr>
              <a:defRPr sz="2200"/>
            </a:lvl5pPr>
            <a:lvl6pPr>
              <a:defRPr sz="2200"/>
            </a:lvl6pPr>
            <a:lvl7pPr>
              <a:defRPr sz="2200"/>
            </a:lvl7pPr>
            <a:lvl8pPr>
              <a:defRPr sz="2200"/>
            </a:lvl8pPr>
            <a:lvl9pPr>
              <a:defRPr sz="2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502925" y="1626447"/>
            <a:ext cx="3309144" cy="5316538"/>
          </a:xfrm>
        </p:spPr>
        <p:txBody>
          <a:bodyPr/>
          <a:lstStyle>
            <a:lvl1pPr marL="0" indent="0">
              <a:buNone/>
              <a:defRPr sz="1600"/>
            </a:lvl1pPr>
            <a:lvl2pPr marL="508938" indent="0">
              <a:buNone/>
              <a:defRPr sz="1300"/>
            </a:lvl2pPr>
            <a:lvl3pPr marL="1017871" indent="0">
              <a:buNone/>
              <a:defRPr sz="1100"/>
            </a:lvl3pPr>
            <a:lvl4pPr marL="1526809" indent="0">
              <a:buNone/>
              <a:defRPr sz="1000"/>
            </a:lvl4pPr>
            <a:lvl5pPr marL="2035743" indent="0">
              <a:buNone/>
              <a:defRPr sz="1000"/>
            </a:lvl5pPr>
            <a:lvl6pPr marL="2544681" indent="0">
              <a:buNone/>
              <a:defRPr sz="1000"/>
            </a:lvl6pPr>
            <a:lvl7pPr marL="3053614" indent="0">
              <a:buNone/>
              <a:defRPr sz="1000"/>
            </a:lvl7pPr>
            <a:lvl8pPr marL="3562552" indent="0">
              <a:buNone/>
              <a:defRPr sz="1000"/>
            </a:lvl8pPr>
            <a:lvl9pPr marL="4071486"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E9DB762-8B21-427B-B4E1-C836F4E79A5E}" type="datetimeFigureOut">
              <a:rPr lang="en-US" smtClean="0"/>
              <a:pPr/>
              <a:t>12/29/2018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EE68D54-BFD6-4515-9314-5EC570D4476D}"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71517" y="5440680"/>
            <a:ext cx="6035040" cy="642303"/>
          </a:xfrm>
        </p:spPr>
        <p:txBody>
          <a:bodyPr anchor="b"/>
          <a:lstStyle>
            <a:lvl1pPr algn="l">
              <a:defRPr sz="2200" b="1"/>
            </a:lvl1pPr>
          </a:lstStyle>
          <a:p>
            <a:r>
              <a:rPr lang="en-US"/>
              <a:t>Click to edit Master title style</a:t>
            </a:r>
          </a:p>
        </p:txBody>
      </p:sp>
      <p:sp>
        <p:nvSpPr>
          <p:cNvPr id="3" name="Picture Placeholder 2"/>
          <p:cNvSpPr>
            <a:spLocks noGrp="1"/>
          </p:cNvSpPr>
          <p:nvPr>
            <p:ph type="pic" idx="1"/>
          </p:nvPr>
        </p:nvSpPr>
        <p:spPr>
          <a:xfrm>
            <a:off x="1971517" y="694478"/>
            <a:ext cx="6035040" cy="4663440"/>
          </a:xfrm>
        </p:spPr>
        <p:txBody>
          <a:bodyPr/>
          <a:lstStyle>
            <a:lvl1pPr marL="0" indent="0">
              <a:buNone/>
              <a:defRPr sz="3600"/>
            </a:lvl1pPr>
            <a:lvl2pPr marL="508938" indent="0">
              <a:buNone/>
              <a:defRPr sz="3100"/>
            </a:lvl2pPr>
            <a:lvl3pPr marL="1017871" indent="0">
              <a:buNone/>
              <a:defRPr sz="2700"/>
            </a:lvl3pPr>
            <a:lvl4pPr marL="1526809" indent="0">
              <a:buNone/>
              <a:defRPr sz="2200"/>
            </a:lvl4pPr>
            <a:lvl5pPr marL="2035743" indent="0">
              <a:buNone/>
              <a:defRPr sz="2200"/>
            </a:lvl5pPr>
            <a:lvl6pPr marL="2544681" indent="0">
              <a:buNone/>
              <a:defRPr sz="2200"/>
            </a:lvl6pPr>
            <a:lvl7pPr marL="3053614" indent="0">
              <a:buNone/>
              <a:defRPr sz="2200"/>
            </a:lvl7pPr>
            <a:lvl8pPr marL="3562552" indent="0">
              <a:buNone/>
              <a:defRPr sz="2200"/>
            </a:lvl8pPr>
            <a:lvl9pPr marL="4071486" indent="0">
              <a:buNone/>
              <a:defRPr sz="2200"/>
            </a:lvl9pPr>
          </a:lstStyle>
          <a:p>
            <a:endParaRPr lang="en-US"/>
          </a:p>
        </p:txBody>
      </p:sp>
      <p:sp>
        <p:nvSpPr>
          <p:cNvPr id="4" name="Text Placeholder 3"/>
          <p:cNvSpPr>
            <a:spLocks noGrp="1"/>
          </p:cNvSpPr>
          <p:nvPr>
            <p:ph type="body" sz="half" idx="2"/>
          </p:nvPr>
        </p:nvSpPr>
        <p:spPr>
          <a:xfrm>
            <a:off x="1971517" y="6082983"/>
            <a:ext cx="6035040" cy="912177"/>
          </a:xfrm>
        </p:spPr>
        <p:txBody>
          <a:bodyPr/>
          <a:lstStyle>
            <a:lvl1pPr marL="0" indent="0">
              <a:buNone/>
              <a:defRPr sz="1600"/>
            </a:lvl1pPr>
            <a:lvl2pPr marL="508938" indent="0">
              <a:buNone/>
              <a:defRPr sz="1300"/>
            </a:lvl2pPr>
            <a:lvl3pPr marL="1017871" indent="0">
              <a:buNone/>
              <a:defRPr sz="1100"/>
            </a:lvl3pPr>
            <a:lvl4pPr marL="1526809" indent="0">
              <a:buNone/>
              <a:defRPr sz="1000"/>
            </a:lvl4pPr>
            <a:lvl5pPr marL="2035743" indent="0">
              <a:buNone/>
              <a:defRPr sz="1000"/>
            </a:lvl5pPr>
            <a:lvl6pPr marL="2544681" indent="0">
              <a:buNone/>
              <a:defRPr sz="1000"/>
            </a:lvl6pPr>
            <a:lvl7pPr marL="3053614" indent="0">
              <a:buNone/>
              <a:defRPr sz="1000"/>
            </a:lvl7pPr>
            <a:lvl8pPr marL="3562552" indent="0">
              <a:buNone/>
              <a:defRPr sz="1000"/>
            </a:lvl8pPr>
            <a:lvl9pPr marL="4071486"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E9DB762-8B21-427B-B4E1-C836F4E79A5E}" type="datetimeFigureOut">
              <a:rPr lang="en-US" smtClean="0"/>
              <a:pPr/>
              <a:t>12/29/2018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EE68D54-BFD6-4515-9314-5EC570D4476D}"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02920" y="311256"/>
            <a:ext cx="9052560" cy="1295400"/>
          </a:xfrm>
          <a:prstGeom prst="rect">
            <a:avLst/>
          </a:prstGeom>
        </p:spPr>
        <p:txBody>
          <a:bodyPr vert="horz" lIns="101787" tIns="50894" rIns="101787" bIns="50894" rtlCol="0" anchor="ctr">
            <a:normAutofit/>
          </a:bodyPr>
          <a:lstStyle/>
          <a:p>
            <a:r>
              <a:rPr lang="en-US"/>
              <a:t>Click to edit Master title style</a:t>
            </a:r>
          </a:p>
        </p:txBody>
      </p:sp>
      <p:sp>
        <p:nvSpPr>
          <p:cNvPr id="3" name="Text Placeholder 2"/>
          <p:cNvSpPr>
            <a:spLocks noGrp="1"/>
          </p:cNvSpPr>
          <p:nvPr>
            <p:ph type="body" idx="1"/>
          </p:nvPr>
        </p:nvSpPr>
        <p:spPr>
          <a:xfrm>
            <a:off x="502920" y="1813570"/>
            <a:ext cx="9052560" cy="5129425"/>
          </a:xfrm>
          <a:prstGeom prst="rect">
            <a:avLst/>
          </a:prstGeom>
        </p:spPr>
        <p:txBody>
          <a:bodyPr vert="horz" lIns="101787" tIns="50894" rIns="101787" bIns="50894"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502920" y="7203864"/>
            <a:ext cx="2346960" cy="413808"/>
          </a:xfrm>
          <a:prstGeom prst="rect">
            <a:avLst/>
          </a:prstGeom>
        </p:spPr>
        <p:txBody>
          <a:bodyPr vert="horz" lIns="101787" tIns="50894" rIns="101787" bIns="50894" rtlCol="0" anchor="ctr"/>
          <a:lstStyle>
            <a:lvl1pPr algn="l">
              <a:defRPr sz="1300">
                <a:solidFill>
                  <a:schemeClr val="tx1">
                    <a:tint val="75000"/>
                  </a:schemeClr>
                </a:solidFill>
              </a:defRPr>
            </a:lvl1pPr>
          </a:lstStyle>
          <a:p>
            <a:fld id="{FE9DB762-8B21-427B-B4E1-C836F4E79A5E}" type="datetimeFigureOut">
              <a:rPr lang="en-US" smtClean="0"/>
              <a:pPr/>
              <a:t>12/29/2018</a:t>
            </a:fld>
            <a:endParaRPr lang="en-US"/>
          </a:p>
        </p:txBody>
      </p:sp>
      <p:sp>
        <p:nvSpPr>
          <p:cNvPr id="5" name="Footer Placeholder 4"/>
          <p:cNvSpPr>
            <a:spLocks noGrp="1"/>
          </p:cNvSpPr>
          <p:nvPr>
            <p:ph type="ftr" sz="quarter" idx="3"/>
          </p:nvPr>
        </p:nvSpPr>
        <p:spPr>
          <a:xfrm>
            <a:off x="3436620" y="7203864"/>
            <a:ext cx="3185160" cy="413808"/>
          </a:xfrm>
          <a:prstGeom prst="rect">
            <a:avLst/>
          </a:prstGeom>
        </p:spPr>
        <p:txBody>
          <a:bodyPr vert="horz" lIns="101787" tIns="50894" rIns="101787" bIns="50894" rtlCol="0" anchor="ctr"/>
          <a:lstStyle>
            <a:lvl1pPr algn="ctr">
              <a:defRPr sz="13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7208520" y="7203864"/>
            <a:ext cx="2346960" cy="413808"/>
          </a:xfrm>
          <a:prstGeom prst="rect">
            <a:avLst/>
          </a:prstGeom>
        </p:spPr>
        <p:txBody>
          <a:bodyPr vert="horz" lIns="101787" tIns="50894" rIns="101787" bIns="50894" rtlCol="0" anchor="ctr"/>
          <a:lstStyle>
            <a:lvl1pPr algn="r">
              <a:defRPr sz="1300">
                <a:solidFill>
                  <a:schemeClr val="tx1">
                    <a:tint val="75000"/>
                  </a:schemeClr>
                </a:solidFill>
              </a:defRPr>
            </a:lvl1pPr>
          </a:lstStyle>
          <a:p>
            <a:fld id="{EEE68D54-BFD6-4515-9314-5EC570D4476D}"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1017871" rtl="0" eaLnBrk="1" latinLnBrk="0" hangingPunct="1">
        <a:spcBef>
          <a:spcPct val="0"/>
        </a:spcBef>
        <a:buNone/>
        <a:defRPr sz="4900" kern="1200">
          <a:solidFill>
            <a:schemeClr val="tx1"/>
          </a:solidFill>
          <a:latin typeface="+mj-lt"/>
          <a:ea typeface="+mj-ea"/>
          <a:cs typeface="+mj-cs"/>
        </a:defRPr>
      </a:lvl1pPr>
    </p:titleStyle>
    <p:bodyStyle>
      <a:lvl1pPr marL="381702" indent="-381702" algn="l" defTabSz="1017871" rtl="0" eaLnBrk="1" latinLnBrk="0" hangingPunct="1">
        <a:spcBef>
          <a:spcPct val="20000"/>
        </a:spcBef>
        <a:buFont typeface="Arial" pitchFamily="34" charset="0"/>
        <a:buChar char="•"/>
        <a:defRPr sz="3600" kern="1200">
          <a:solidFill>
            <a:schemeClr val="tx1"/>
          </a:solidFill>
          <a:latin typeface="+mn-lt"/>
          <a:ea typeface="+mn-ea"/>
          <a:cs typeface="+mn-cs"/>
        </a:defRPr>
      </a:lvl1pPr>
      <a:lvl2pPr marL="827019" indent="-318084" algn="l" defTabSz="1017871" rtl="0" eaLnBrk="1" latinLnBrk="0" hangingPunct="1">
        <a:spcBef>
          <a:spcPct val="20000"/>
        </a:spcBef>
        <a:buFont typeface="Arial" pitchFamily="34" charset="0"/>
        <a:buChar char="–"/>
        <a:defRPr sz="3100" kern="1200">
          <a:solidFill>
            <a:schemeClr val="tx1"/>
          </a:solidFill>
          <a:latin typeface="+mn-lt"/>
          <a:ea typeface="+mn-ea"/>
          <a:cs typeface="+mn-cs"/>
        </a:defRPr>
      </a:lvl2pPr>
      <a:lvl3pPr marL="1272341" indent="-254469" algn="l" defTabSz="1017871" rtl="0" eaLnBrk="1" latinLnBrk="0" hangingPunct="1">
        <a:spcBef>
          <a:spcPct val="20000"/>
        </a:spcBef>
        <a:buFont typeface="Arial" pitchFamily="34" charset="0"/>
        <a:buChar char="•"/>
        <a:defRPr sz="2700" kern="1200">
          <a:solidFill>
            <a:schemeClr val="tx1"/>
          </a:solidFill>
          <a:latin typeface="+mn-lt"/>
          <a:ea typeface="+mn-ea"/>
          <a:cs typeface="+mn-cs"/>
        </a:defRPr>
      </a:lvl3pPr>
      <a:lvl4pPr marL="1781275" indent="-254469" algn="l" defTabSz="1017871" rtl="0" eaLnBrk="1" latinLnBrk="0" hangingPunct="1">
        <a:spcBef>
          <a:spcPct val="20000"/>
        </a:spcBef>
        <a:buFont typeface="Arial" pitchFamily="34" charset="0"/>
        <a:buChar char="–"/>
        <a:defRPr sz="2200" kern="1200">
          <a:solidFill>
            <a:schemeClr val="tx1"/>
          </a:solidFill>
          <a:latin typeface="+mn-lt"/>
          <a:ea typeface="+mn-ea"/>
          <a:cs typeface="+mn-cs"/>
        </a:defRPr>
      </a:lvl4pPr>
      <a:lvl5pPr marL="2290211" indent="-254469" algn="l" defTabSz="1017871" rtl="0" eaLnBrk="1" latinLnBrk="0" hangingPunct="1">
        <a:spcBef>
          <a:spcPct val="20000"/>
        </a:spcBef>
        <a:buFont typeface="Arial" pitchFamily="34" charset="0"/>
        <a:buChar char="»"/>
        <a:defRPr sz="2200" kern="1200">
          <a:solidFill>
            <a:schemeClr val="tx1"/>
          </a:solidFill>
          <a:latin typeface="+mn-lt"/>
          <a:ea typeface="+mn-ea"/>
          <a:cs typeface="+mn-cs"/>
        </a:defRPr>
      </a:lvl5pPr>
      <a:lvl6pPr marL="2799147" indent="-254469" algn="l" defTabSz="1017871" rtl="0" eaLnBrk="1" latinLnBrk="0" hangingPunct="1">
        <a:spcBef>
          <a:spcPct val="20000"/>
        </a:spcBef>
        <a:buFont typeface="Arial" pitchFamily="34" charset="0"/>
        <a:buChar char="•"/>
        <a:defRPr sz="2200" kern="1200">
          <a:solidFill>
            <a:schemeClr val="tx1"/>
          </a:solidFill>
          <a:latin typeface="+mn-lt"/>
          <a:ea typeface="+mn-ea"/>
          <a:cs typeface="+mn-cs"/>
        </a:defRPr>
      </a:lvl6pPr>
      <a:lvl7pPr marL="3308084" indent="-254469" algn="l" defTabSz="1017871" rtl="0" eaLnBrk="1" latinLnBrk="0" hangingPunct="1">
        <a:spcBef>
          <a:spcPct val="20000"/>
        </a:spcBef>
        <a:buFont typeface="Arial" pitchFamily="34" charset="0"/>
        <a:buChar char="•"/>
        <a:defRPr sz="2200" kern="1200">
          <a:solidFill>
            <a:schemeClr val="tx1"/>
          </a:solidFill>
          <a:latin typeface="+mn-lt"/>
          <a:ea typeface="+mn-ea"/>
          <a:cs typeface="+mn-cs"/>
        </a:defRPr>
      </a:lvl7pPr>
      <a:lvl8pPr marL="3817019" indent="-254469" algn="l" defTabSz="1017871" rtl="0" eaLnBrk="1" latinLnBrk="0" hangingPunct="1">
        <a:spcBef>
          <a:spcPct val="20000"/>
        </a:spcBef>
        <a:buFont typeface="Arial" pitchFamily="34" charset="0"/>
        <a:buChar char="•"/>
        <a:defRPr sz="2200" kern="1200">
          <a:solidFill>
            <a:schemeClr val="tx1"/>
          </a:solidFill>
          <a:latin typeface="+mn-lt"/>
          <a:ea typeface="+mn-ea"/>
          <a:cs typeface="+mn-cs"/>
        </a:defRPr>
      </a:lvl8pPr>
      <a:lvl9pPr marL="4325953" indent="-254469" algn="l" defTabSz="1017871" rtl="0" eaLnBrk="1" latinLnBrk="0" hangingPunct="1">
        <a:spcBef>
          <a:spcPct val="20000"/>
        </a:spcBef>
        <a:buFont typeface="Arial" pitchFamily="34" charset="0"/>
        <a:buChar char="•"/>
        <a:defRPr sz="2200" kern="1200">
          <a:solidFill>
            <a:schemeClr val="tx1"/>
          </a:solidFill>
          <a:latin typeface="+mn-lt"/>
          <a:ea typeface="+mn-ea"/>
          <a:cs typeface="+mn-cs"/>
        </a:defRPr>
      </a:lvl9pPr>
    </p:bodyStyle>
    <p:otherStyle>
      <a:defPPr>
        <a:defRPr lang="en-US"/>
      </a:defPPr>
      <a:lvl1pPr marL="0" algn="l" defTabSz="1017871" rtl="0" eaLnBrk="1" latinLnBrk="0" hangingPunct="1">
        <a:defRPr sz="2000" kern="1200">
          <a:solidFill>
            <a:schemeClr val="tx1"/>
          </a:solidFill>
          <a:latin typeface="+mn-lt"/>
          <a:ea typeface="+mn-ea"/>
          <a:cs typeface="+mn-cs"/>
        </a:defRPr>
      </a:lvl1pPr>
      <a:lvl2pPr marL="508938" algn="l" defTabSz="1017871" rtl="0" eaLnBrk="1" latinLnBrk="0" hangingPunct="1">
        <a:defRPr sz="2000" kern="1200">
          <a:solidFill>
            <a:schemeClr val="tx1"/>
          </a:solidFill>
          <a:latin typeface="+mn-lt"/>
          <a:ea typeface="+mn-ea"/>
          <a:cs typeface="+mn-cs"/>
        </a:defRPr>
      </a:lvl2pPr>
      <a:lvl3pPr marL="1017871" algn="l" defTabSz="1017871" rtl="0" eaLnBrk="1" latinLnBrk="0" hangingPunct="1">
        <a:defRPr sz="2000" kern="1200">
          <a:solidFill>
            <a:schemeClr val="tx1"/>
          </a:solidFill>
          <a:latin typeface="+mn-lt"/>
          <a:ea typeface="+mn-ea"/>
          <a:cs typeface="+mn-cs"/>
        </a:defRPr>
      </a:lvl3pPr>
      <a:lvl4pPr marL="1526809" algn="l" defTabSz="1017871" rtl="0" eaLnBrk="1" latinLnBrk="0" hangingPunct="1">
        <a:defRPr sz="2000" kern="1200">
          <a:solidFill>
            <a:schemeClr val="tx1"/>
          </a:solidFill>
          <a:latin typeface="+mn-lt"/>
          <a:ea typeface="+mn-ea"/>
          <a:cs typeface="+mn-cs"/>
        </a:defRPr>
      </a:lvl4pPr>
      <a:lvl5pPr marL="2035743" algn="l" defTabSz="1017871" rtl="0" eaLnBrk="1" latinLnBrk="0" hangingPunct="1">
        <a:defRPr sz="2000" kern="1200">
          <a:solidFill>
            <a:schemeClr val="tx1"/>
          </a:solidFill>
          <a:latin typeface="+mn-lt"/>
          <a:ea typeface="+mn-ea"/>
          <a:cs typeface="+mn-cs"/>
        </a:defRPr>
      </a:lvl5pPr>
      <a:lvl6pPr marL="2544681" algn="l" defTabSz="1017871" rtl="0" eaLnBrk="1" latinLnBrk="0" hangingPunct="1">
        <a:defRPr sz="2000" kern="1200">
          <a:solidFill>
            <a:schemeClr val="tx1"/>
          </a:solidFill>
          <a:latin typeface="+mn-lt"/>
          <a:ea typeface="+mn-ea"/>
          <a:cs typeface="+mn-cs"/>
        </a:defRPr>
      </a:lvl6pPr>
      <a:lvl7pPr marL="3053614" algn="l" defTabSz="1017871" rtl="0" eaLnBrk="1" latinLnBrk="0" hangingPunct="1">
        <a:defRPr sz="2000" kern="1200">
          <a:solidFill>
            <a:schemeClr val="tx1"/>
          </a:solidFill>
          <a:latin typeface="+mn-lt"/>
          <a:ea typeface="+mn-ea"/>
          <a:cs typeface="+mn-cs"/>
        </a:defRPr>
      </a:lvl7pPr>
      <a:lvl8pPr marL="3562552" algn="l" defTabSz="1017871" rtl="0" eaLnBrk="1" latinLnBrk="0" hangingPunct="1">
        <a:defRPr sz="2000" kern="1200">
          <a:solidFill>
            <a:schemeClr val="tx1"/>
          </a:solidFill>
          <a:latin typeface="+mn-lt"/>
          <a:ea typeface="+mn-ea"/>
          <a:cs typeface="+mn-cs"/>
        </a:defRPr>
      </a:lvl8pPr>
      <a:lvl9pPr marL="4071486" algn="l" defTabSz="1017871" rtl="0" eaLnBrk="1" latinLnBrk="0" hangingPunct="1">
        <a:defRPr sz="20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7.xml"/><Relationship Id="rId1" Type="http://schemas.openxmlformats.org/officeDocument/2006/relationships/vmlDrawing" Target="../drawings/vmlDrawing3.vml"/><Relationship Id="rId4" Type="http://schemas.openxmlformats.org/officeDocument/2006/relationships/image" Target="../media/image6.emf"/></Relationships>
</file>

<file path=ppt/slides/_rels/slide1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hyperlink" Target="http://www.aliannajmaren.com/" TargetMode="External"/><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5.jpeg"/><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7.jpe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hyperlink" Target="https://github.com/ajmaren/2-D-CVM-Random-Pattern-Configurations" TargetMode="External"/><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image" Target="../media/image15.jpg"/></Relationships>
</file>

<file path=ppt/slides/_rels/slide28.xml.rels><?xml version="1.0" encoding="UTF-8" standalone="yes"?>
<Relationships xmlns="http://schemas.openxmlformats.org/package/2006/relationships"><Relationship Id="rId3" Type="http://schemas.openxmlformats.org/officeDocument/2006/relationships/hyperlink" Target="https://github.com/ajmaren/2-D-CVM-Random-Pattern-Configurations" TargetMode="External"/><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5.jpg"/></Relationships>
</file>

<file path=ppt/slides/_rels/slide2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7.xml"/><Relationship Id="rId1" Type="http://schemas.openxmlformats.org/officeDocument/2006/relationships/vmlDrawing" Target="../drawings/vmlDrawing1.vml"/><Relationship Id="rId4" Type="http://schemas.openxmlformats.org/officeDocument/2006/relationships/image" Target="../media/image6.emf"/></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5.jpg"/></Relationships>
</file>

<file path=ppt/slides/_rels/slide3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180.png"/></Relationships>
</file>

<file path=ppt/slides/_rels/slide3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image" Target="../media/image24.png"/></Relationships>
</file>

<file path=ppt/slides/_rels/slide35.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chart" Target="../charts/chart1.xml"/><Relationship Id="rId1" Type="http://schemas.openxmlformats.org/officeDocument/2006/relationships/slideLayout" Target="../slideLayouts/slideLayout7.xml"/><Relationship Id="rId5" Type="http://schemas.openxmlformats.org/officeDocument/2006/relationships/image" Target="../media/image240.png"/><Relationship Id="rId4" Type="http://schemas.openxmlformats.org/officeDocument/2006/relationships/image" Target="../media/image230.png"/></Relationships>
</file>

<file path=ppt/slides/_rels/slide36.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6.png"/><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31.png"/><Relationship Id="rId10" Type="http://schemas.openxmlformats.org/officeDocument/2006/relationships/image" Target="../media/image36.png"/><Relationship Id="rId4" Type="http://schemas.openxmlformats.org/officeDocument/2006/relationships/image" Target="../media/image30.png"/><Relationship Id="rId9" Type="http://schemas.openxmlformats.org/officeDocument/2006/relationships/image" Target="../media/image35.png"/></Relationships>
</file>

<file path=ppt/slides/_rels/slide37.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 Id="rId9" Type="http://schemas.openxmlformats.org/officeDocument/2006/relationships/image" Target="../media/image43.png"/></Relationships>
</file>

<file path=ppt/slides/_rels/slide3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 Id="rId5" Type="http://schemas.openxmlformats.org/officeDocument/2006/relationships/image" Target="../media/image47.png"/><Relationship Id="rId4" Type="http://schemas.openxmlformats.org/officeDocument/2006/relationships/image" Target="../media/image46.png"/></Relationships>
</file>

<file path=ppt/slides/_rels/slide39.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51.png"/><Relationship Id="rId2" Type="http://schemas.openxmlformats.org/officeDocument/2006/relationships/chart" Target="../charts/chart2.xml"/><Relationship Id="rId1" Type="http://schemas.openxmlformats.org/officeDocument/2006/relationships/slideLayout" Target="../slideLayouts/slideLayout7.xml"/><Relationship Id="rId6" Type="http://schemas.openxmlformats.org/officeDocument/2006/relationships/image" Target="../media/image50.png"/><Relationship Id="rId5" Type="http://schemas.openxmlformats.org/officeDocument/2006/relationships/image" Target="../media/image240.png"/><Relationship Id="rId4" Type="http://schemas.openxmlformats.org/officeDocument/2006/relationships/image" Target="../media/image49.png"/></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image" Target="../media/image52.png"/><Relationship Id="rId1" Type="http://schemas.openxmlformats.org/officeDocument/2006/relationships/slideLayout" Target="../slideLayouts/slideLayout7.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 Id="rId9" Type="http://schemas.openxmlformats.org/officeDocument/2006/relationships/image" Target="../media/image59.png"/></Relationships>
</file>

<file path=ppt/slides/_rels/slide4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44.png"/><Relationship Id="rId1" Type="http://schemas.openxmlformats.org/officeDocument/2006/relationships/slideLayout" Target="../slideLayouts/slideLayout7.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4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6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640.png"/><Relationship Id="rId7" Type="http://schemas.openxmlformats.org/officeDocument/2006/relationships/image" Target="../media/image68.png"/><Relationship Id="rId2" Type="http://schemas.openxmlformats.org/officeDocument/2006/relationships/image" Target="../media/image630.png"/><Relationship Id="rId1" Type="http://schemas.openxmlformats.org/officeDocument/2006/relationships/slideLayout" Target="../slideLayouts/slideLayout7.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70.png"/></Relationships>
</file>

<file path=ppt/slides/_rels/slide4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7.xml"/><Relationship Id="rId4" Type="http://schemas.openxmlformats.org/officeDocument/2006/relationships/image" Target="../media/image76.png"/></Relationships>
</file>

<file path=ppt/slides/_rels/slide5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5.jpg"/></Relationships>
</file>

<file path=ppt/slides/_rels/slide52.xml.rels><?xml version="1.0" encoding="UTF-8" standalone="yes"?>
<Relationships xmlns="http://schemas.openxmlformats.org/package/2006/relationships"><Relationship Id="rId8" Type="http://schemas.openxmlformats.org/officeDocument/2006/relationships/image" Target="../media/image15.jpg"/><Relationship Id="rId3" Type="http://schemas.openxmlformats.org/officeDocument/2006/relationships/image" Target="../media/image260.png"/><Relationship Id="rId7" Type="http://schemas.openxmlformats.org/officeDocument/2006/relationships/image" Target="../media/image300.png"/><Relationship Id="rId12" Type="http://schemas.openxmlformats.org/officeDocument/2006/relationships/image" Target="../media/image78.png"/><Relationship Id="rId2" Type="http://schemas.openxmlformats.org/officeDocument/2006/relationships/image" Target="../media/image250.png"/><Relationship Id="rId1" Type="http://schemas.openxmlformats.org/officeDocument/2006/relationships/slideLayout" Target="../slideLayouts/slideLayout7.xml"/><Relationship Id="rId6" Type="http://schemas.openxmlformats.org/officeDocument/2006/relationships/image" Target="../media/image290.png"/><Relationship Id="rId11" Type="http://schemas.openxmlformats.org/officeDocument/2006/relationships/image" Target="../media/image77.png"/><Relationship Id="rId5" Type="http://schemas.openxmlformats.org/officeDocument/2006/relationships/image" Target="../media/image280.png"/><Relationship Id="rId10" Type="http://schemas.openxmlformats.org/officeDocument/2006/relationships/image" Target="../media/image75.png"/><Relationship Id="rId4" Type="http://schemas.openxmlformats.org/officeDocument/2006/relationships/image" Target="../media/image27.png"/><Relationship Id="rId9" Type="http://schemas.openxmlformats.org/officeDocument/2006/relationships/image" Target="../media/image74.png"/></Relationships>
</file>

<file path=ppt/slides/_rels/slide5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8" Type="http://schemas.openxmlformats.org/officeDocument/2006/relationships/image" Target="../media/image340.png"/><Relationship Id="rId3" Type="http://schemas.openxmlformats.org/officeDocument/2006/relationships/image" Target="../media/image260.png"/><Relationship Id="rId7" Type="http://schemas.openxmlformats.org/officeDocument/2006/relationships/image" Target="../media/image330.png"/><Relationship Id="rId12" Type="http://schemas.openxmlformats.org/officeDocument/2006/relationships/image" Target="../media/image380.png"/><Relationship Id="rId2" Type="http://schemas.openxmlformats.org/officeDocument/2006/relationships/image" Target="../media/image250.png"/><Relationship Id="rId1" Type="http://schemas.openxmlformats.org/officeDocument/2006/relationships/slideLayout" Target="../slideLayouts/slideLayout7.xml"/><Relationship Id="rId6" Type="http://schemas.openxmlformats.org/officeDocument/2006/relationships/image" Target="../media/image15.jpg"/><Relationship Id="rId11" Type="http://schemas.openxmlformats.org/officeDocument/2006/relationships/image" Target="../media/image79.png"/><Relationship Id="rId5" Type="http://schemas.openxmlformats.org/officeDocument/2006/relationships/image" Target="../media/image280.png"/><Relationship Id="rId10" Type="http://schemas.openxmlformats.org/officeDocument/2006/relationships/image" Target="../media/image360.png"/><Relationship Id="rId4" Type="http://schemas.openxmlformats.org/officeDocument/2006/relationships/image" Target="../media/image27.png"/><Relationship Id="rId9" Type="http://schemas.openxmlformats.org/officeDocument/2006/relationships/image" Target="../media/image350.png"/></Relationships>
</file>

<file path=ppt/slides/_rels/slide5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0.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hyperlink" Target="https://github.com/ajmaren/2-D-CVM-Defined-Pattern-Configurations" TargetMode="External"/><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jpeg"/></Relationships>
</file>

<file path=ppt/slides/_rels/slide57.xml.rels><?xml version="1.0" encoding="UTF-8" standalone="yes"?>
<Relationships xmlns="http://schemas.openxmlformats.org/package/2006/relationships"><Relationship Id="rId3" Type="http://schemas.openxmlformats.org/officeDocument/2006/relationships/hyperlink" Target="https://github.com/ajmaren/2-D-CVM-Random-Pattern-Configurations" TargetMode="External"/><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5.jpg"/></Relationships>
</file>

<file path=ppt/slides/_rels/slide58.xml.rels><?xml version="1.0" encoding="UTF-8" standalone="yes"?>
<Relationships xmlns="http://schemas.openxmlformats.org/package/2006/relationships"><Relationship Id="rId3" Type="http://schemas.openxmlformats.org/officeDocument/2006/relationships/image" Target="../media/image81.png"/><Relationship Id="rId7" Type="http://schemas.openxmlformats.org/officeDocument/2006/relationships/image" Target="../media/image84.png"/><Relationship Id="rId2" Type="http://schemas.openxmlformats.org/officeDocument/2006/relationships/image" Target="../media/image80.png"/><Relationship Id="rId1" Type="http://schemas.openxmlformats.org/officeDocument/2006/relationships/slideLayout" Target="../slideLayouts/slideLayout7.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15.jpg"/></Relationships>
</file>

<file path=ppt/slides/_rels/slide59.xml.rels><?xml version="1.0" encoding="UTF-8" standalone="yes"?>
<Relationships xmlns="http://schemas.openxmlformats.org/package/2006/relationships"><Relationship Id="rId3" Type="http://schemas.openxmlformats.org/officeDocument/2006/relationships/hyperlink" Target="https://github.com/ajmaren/2-D-CVM-Defined-Pattern-Configurations" TargetMode="External"/><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jpeg"/></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hyperlink" Target="https://github.com/ajmaren/2-D-CVM-Defined-Pattern-Configurations" TargetMode="Externa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 Id="rId5" Type="http://schemas.openxmlformats.org/officeDocument/2006/relationships/image" Target="../media/image89.png"/><Relationship Id="rId4" Type="http://schemas.openxmlformats.org/officeDocument/2006/relationships/image" Target="../media/image88.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87.png"/><Relationship Id="rId7" Type="http://schemas.openxmlformats.org/officeDocument/2006/relationships/image" Target="../media/image88.jpeg"/><Relationship Id="rId2" Type="http://schemas.openxmlformats.org/officeDocument/2006/relationships/image" Target="../media/image86.png"/><Relationship Id="rId1" Type="http://schemas.openxmlformats.org/officeDocument/2006/relationships/slideLayout" Target="../slideLayouts/slideLayout7.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4.png"/></Relationships>
</file>

<file path=ppt/slides/_rels/slide68.xml.rels><?xml version="1.0" encoding="UTF-8" standalone="yes"?>
<Relationships xmlns="http://schemas.openxmlformats.org/package/2006/relationships"><Relationship Id="rId3" Type="http://schemas.openxmlformats.org/officeDocument/2006/relationships/hyperlink" Target="https://github.com/ajmaren/2-D-CVM-Defined-Pattern-Configurations" TargetMode="External"/><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jpeg"/></Relationships>
</file>

<file path=ppt/slides/_rels/slide69.xml.rels><?xml version="1.0" encoding="UTF-8" standalone="yes"?>
<Relationships xmlns="http://schemas.openxmlformats.org/package/2006/relationships"><Relationship Id="rId2" Type="http://schemas.openxmlformats.org/officeDocument/2006/relationships/hyperlink" Target="https://github.com/ajmaren/2-D-CVM-Defined-Pattern-Configurations" TargetMode="Externa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oleObject" Target="../embeddings/oleObject4.bin"/><Relationship Id="rId3" Type="http://schemas.openxmlformats.org/officeDocument/2006/relationships/image" Target="../media/image8.jpeg"/><Relationship Id="rId7" Type="http://schemas.openxmlformats.org/officeDocument/2006/relationships/image" Target="../media/image10.wmf"/><Relationship Id="rId2" Type="http://schemas.openxmlformats.org/officeDocument/2006/relationships/slideLayout" Target="../slideLayouts/slideLayout1.xml"/><Relationship Id="rId1" Type="http://schemas.openxmlformats.org/officeDocument/2006/relationships/vmlDrawing" Target="../drawings/vmlDrawing2.vml"/><Relationship Id="rId6" Type="http://schemas.openxmlformats.org/officeDocument/2006/relationships/oleObject" Target="../embeddings/oleObject3.bin"/><Relationship Id="rId5" Type="http://schemas.openxmlformats.org/officeDocument/2006/relationships/image" Target="../media/image9.wmf"/><Relationship Id="rId4" Type="http://schemas.openxmlformats.org/officeDocument/2006/relationships/oleObject" Target="../embeddings/oleObject2.bin"/><Relationship Id="rId9" Type="http://schemas.openxmlformats.org/officeDocument/2006/relationships/image" Target="../media/image11.wmf"/></Relationships>
</file>

<file path=ppt/slides/_rels/slide7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hyperlink" Target="http://www.aliannajmaren.com/" TargetMode="External"/><Relationship Id="rId2" Type="http://schemas.openxmlformats.org/officeDocument/2006/relationships/hyperlink" Target="https://github.com/ajmaren/2D-Cluster-Variation-Method" TargetMode="External"/><Relationship Id="rId1" Type="http://schemas.openxmlformats.org/officeDocument/2006/relationships/slideLayout" Target="../slideLayouts/slideLayout7.xml"/><Relationship Id="rId5" Type="http://schemas.openxmlformats.org/officeDocument/2006/relationships/hyperlink" Target="mailto:alianna.maren@northwestern.edu" TargetMode="External"/><Relationship Id="rId4" Type="http://schemas.openxmlformats.org/officeDocument/2006/relationships/hyperlink" Target="mailto:alianna@aliannajmaren.com"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A J Maren\Pictures\AJM-website-textile-bckgrnds\italian-renaissance-gold-brocade_pinterest..jpg"/>
          <p:cNvPicPr>
            <a:picLocks noChangeAspect="1" noChangeArrowheads="1"/>
          </p:cNvPicPr>
          <p:nvPr/>
        </p:nvPicPr>
        <p:blipFill>
          <a:blip r:embed="rId2" cstate="print"/>
          <a:srcRect/>
          <a:stretch>
            <a:fillRect/>
          </a:stretch>
        </p:blipFill>
        <p:spPr bwMode="auto">
          <a:xfrm>
            <a:off x="0" y="0"/>
            <a:ext cx="10058400" cy="7772400"/>
          </a:xfrm>
          <a:prstGeom prst="rect">
            <a:avLst/>
          </a:prstGeom>
          <a:noFill/>
          <a:effectLst>
            <a:glow rad="101600">
              <a:schemeClr val="accent2">
                <a:satMod val="175000"/>
                <a:alpha val="40000"/>
              </a:schemeClr>
            </a:glow>
          </a:effectLst>
        </p:spPr>
      </p:pic>
      <p:sp>
        <p:nvSpPr>
          <p:cNvPr id="3" name="Rectangle 2"/>
          <p:cNvSpPr/>
          <p:nvPr/>
        </p:nvSpPr>
        <p:spPr>
          <a:xfrm>
            <a:off x="1371600" y="1066800"/>
            <a:ext cx="7315200" cy="5257800"/>
          </a:xfrm>
          <a:prstGeom prst="rect">
            <a:avLst/>
          </a:prstGeom>
          <a:solidFill>
            <a:srgbClr val="FAE6CD"/>
          </a:solidFill>
          <a:ln w="28575">
            <a:solidFill>
              <a:schemeClr val="accent2">
                <a:lumMod val="75000"/>
              </a:schemeClr>
            </a:solidFill>
          </a:ln>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101787" tIns="50894" rIns="101787" bIns="50894" rtlCol="0" anchor="ctr"/>
          <a:lstStyle/>
          <a:p>
            <a:pPr algn="ctr"/>
            <a:endParaRPr lang="en-US" dirty="0"/>
          </a:p>
        </p:txBody>
      </p:sp>
      <p:pic>
        <p:nvPicPr>
          <p:cNvPr id="2051" name="Picture 3" descr="C:\Users\A J Maren\Pictures\AJM-website-textile-bckgrnds\Italian-renaissance-border-2-crppd.jpg"/>
          <p:cNvPicPr>
            <a:picLocks noChangeAspect="1" noChangeArrowheads="1"/>
          </p:cNvPicPr>
          <p:nvPr/>
        </p:nvPicPr>
        <p:blipFill>
          <a:blip r:embed="rId3" cstate="print"/>
          <a:srcRect/>
          <a:stretch>
            <a:fillRect/>
          </a:stretch>
        </p:blipFill>
        <p:spPr bwMode="auto">
          <a:xfrm>
            <a:off x="1371600" y="6019800"/>
            <a:ext cx="7315200" cy="380999"/>
          </a:xfrm>
          <a:prstGeom prst="rect">
            <a:avLst/>
          </a:prstGeom>
          <a:noFill/>
          <a:effectLst>
            <a:glow rad="139700">
              <a:schemeClr val="accent6">
                <a:satMod val="175000"/>
                <a:alpha val="40000"/>
              </a:schemeClr>
            </a:glow>
          </a:effectLst>
        </p:spPr>
      </p:pic>
      <p:pic>
        <p:nvPicPr>
          <p:cNvPr id="5" name="Picture 3" descr="C:\Users\A J Maren\Pictures\AJM-website-textile-bckgrnds\Italian-renaissance-border-2-crppd.jpg"/>
          <p:cNvPicPr>
            <a:picLocks noChangeAspect="1" noChangeArrowheads="1"/>
          </p:cNvPicPr>
          <p:nvPr/>
        </p:nvPicPr>
        <p:blipFill>
          <a:blip r:embed="rId3" cstate="print"/>
          <a:srcRect/>
          <a:stretch>
            <a:fillRect/>
          </a:stretch>
        </p:blipFill>
        <p:spPr bwMode="auto">
          <a:xfrm rot="10800000">
            <a:off x="1371600" y="1143009"/>
            <a:ext cx="7315200" cy="353191"/>
          </a:xfrm>
          <a:prstGeom prst="rect">
            <a:avLst/>
          </a:prstGeom>
          <a:noFill/>
          <a:effectLst>
            <a:glow rad="139700">
              <a:schemeClr val="accent6">
                <a:satMod val="175000"/>
                <a:alpha val="40000"/>
              </a:schemeClr>
            </a:glow>
          </a:effectLst>
        </p:spPr>
      </p:pic>
      <p:sp>
        <p:nvSpPr>
          <p:cNvPr id="8" name="TextBox 7"/>
          <p:cNvSpPr txBox="1"/>
          <p:nvPr/>
        </p:nvSpPr>
        <p:spPr>
          <a:xfrm>
            <a:off x="1885509" y="2495260"/>
            <a:ext cx="6259881" cy="2000461"/>
          </a:xfrm>
          <a:prstGeom prst="rect">
            <a:avLst/>
          </a:prstGeom>
          <a:noFill/>
        </p:spPr>
        <p:txBody>
          <a:bodyPr wrap="none" lIns="91358" tIns="45677" rIns="91358" bIns="45677" rtlCol="0">
            <a:spAutoFit/>
          </a:bodyPr>
          <a:lstStyle/>
          <a:p>
            <a:pPr algn="ctr"/>
            <a:r>
              <a:rPr lang="en-US" sz="3600" dirty="0">
                <a:latin typeface="Britannic Bold" pitchFamily="34" charset="0"/>
              </a:rPr>
              <a:t>2-D Cluster Variation Method</a:t>
            </a:r>
          </a:p>
          <a:p>
            <a:pPr algn="ctr"/>
            <a:r>
              <a:rPr lang="en-US" sz="3600" dirty="0">
                <a:latin typeface="Britannic Bold" pitchFamily="34" charset="0"/>
              </a:rPr>
              <a:t>Analytic Results (Equilibrium)</a:t>
            </a:r>
          </a:p>
          <a:p>
            <a:pPr algn="ctr"/>
            <a:r>
              <a:rPr lang="en-US" i="1" dirty="0">
                <a:latin typeface="Times New Roman" pitchFamily="18" charset="0"/>
                <a:cs typeface="Times New Roman" pitchFamily="18" charset="0"/>
              </a:rPr>
              <a:t>with</a:t>
            </a:r>
            <a:r>
              <a:rPr lang="en-US" dirty="0"/>
              <a:t> </a:t>
            </a:r>
          </a:p>
          <a:p>
            <a:pPr algn="ctr"/>
            <a:r>
              <a:rPr lang="en-US" sz="3200" dirty="0">
                <a:latin typeface="Monotype Corsiva" pitchFamily="66" charset="0"/>
              </a:rPr>
              <a:t>Alianna J. Maren, Ph.D.</a:t>
            </a:r>
          </a:p>
        </p:txBody>
      </p:sp>
      <p:grpSp>
        <p:nvGrpSpPr>
          <p:cNvPr id="12" name="Group 11"/>
          <p:cNvGrpSpPr/>
          <p:nvPr/>
        </p:nvGrpSpPr>
        <p:grpSpPr>
          <a:xfrm>
            <a:off x="1600205" y="4572000"/>
            <a:ext cx="6858001" cy="1066800"/>
            <a:chOff x="1600200" y="4572000"/>
            <a:chExt cx="6858001" cy="912407"/>
          </a:xfrm>
        </p:grpSpPr>
        <p:sp>
          <p:nvSpPr>
            <p:cNvPr id="9" name="TextBox 8"/>
            <p:cNvSpPr txBox="1"/>
            <p:nvPr/>
          </p:nvSpPr>
          <p:spPr>
            <a:xfrm>
              <a:off x="1600200" y="4654801"/>
              <a:ext cx="6858000" cy="626496"/>
            </a:xfrm>
            <a:prstGeom prst="rect">
              <a:avLst/>
            </a:prstGeom>
            <a:solidFill>
              <a:srgbClr val="F5D2A5"/>
            </a:solidFill>
            <a:ln w="28575">
              <a:solidFill>
                <a:schemeClr val="accent2">
                  <a:lumMod val="75000"/>
                </a:schemeClr>
              </a:solidFill>
            </a:ln>
          </p:spPr>
          <p:txBody>
            <a:bodyPr wrap="square" rtlCol="0" anchor="t">
              <a:spAutoFit/>
            </a:bodyPr>
            <a:lstStyle/>
            <a:p>
              <a:pPr algn="ctr">
                <a:lnSpc>
                  <a:spcPct val="200000"/>
                </a:lnSpc>
              </a:pPr>
              <a:r>
                <a:rPr lang="en-US" dirty="0">
                  <a:latin typeface="Britannic Bold" pitchFamily="34" charset="0"/>
                </a:rPr>
                <a:t>Verification and Validation</a:t>
              </a:r>
            </a:p>
          </p:txBody>
        </p:sp>
        <p:pic>
          <p:nvPicPr>
            <p:cNvPr id="2054" name="Picture 6" descr="C:\Users\A J Maren\Pictures\AJM-website-textile-bckgrnds\Italian-renaissance-border-2-thin.jpg"/>
            <p:cNvPicPr>
              <a:picLocks noChangeAspect="1" noChangeArrowheads="1"/>
            </p:cNvPicPr>
            <p:nvPr/>
          </p:nvPicPr>
          <p:blipFill>
            <a:blip r:embed="rId4" cstate="print"/>
            <a:srcRect/>
            <a:stretch>
              <a:fillRect/>
            </a:stretch>
          </p:blipFill>
          <p:spPr bwMode="auto">
            <a:xfrm>
              <a:off x="1600200" y="5334000"/>
              <a:ext cx="6858001" cy="150407"/>
            </a:xfrm>
            <a:prstGeom prst="rect">
              <a:avLst/>
            </a:prstGeom>
            <a:noFill/>
            <a:effectLst>
              <a:glow rad="63500">
                <a:schemeClr val="accent2">
                  <a:satMod val="175000"/>
                  <a:alpha val="40000"/>
                </a:schemeClr>
              </a:glow>
            </a:effectLst>
          </p:spPr>
        </p:pic>
        <p:pic>
          <p:nvPicPr>
            <p:cNvPr id="11" name="Picture 6" descr="C:\Users\A J Maren\Pictures\AJM-website-textile-bckgrnds\Italian-renaissance-border-2-thin.jpg"/>
            <p:cNvPicPr>
              <a:picLocks noChangeAspect="1" noChangeArrowheads="1"/>
            </p:cNvPicPr>
            <p:nvPr/>
          </p:nvPicPr>
          <p:blipFill>
            <a:blip r:embed="rId4" cstate="print"/>
            <a:srcRect/>
            <a:stretch>
              <a:fillRect/>
            </a:stretch>
          </p:blipFill>
          <p:spPr bwMode="auto">
            <a:xfrm>
              <a:off x="1600200" y="4572000"/>
              <a:ext cx="6858001" cy="150407"/>
            </a:xfrm>
            <a:prstGeom prst="rect">
              <a:avLst/>
            </a:prstGeom>
            <a:noFill/>
            <a:effectLst>
              <a:glow rad="63500">
                <a:schemeClr val="accent2">
                  <a:satMod val="175000"/>
                  <a:alpha val="40000"/>
                </a:schemeClr>
              </a:glow>
            </a:effectLst>
          </p:spPr>
        </p:pic>
      </p:grpSp>
      <p:pic>
        <p:nvPicPr>
          <p:cNvPr id="4" name="Picture 3" descr="C:\Users\A J Maren\Pictures\AJM-website-textile-bckgrnds\Butterfly-red-orange.png"/>
          <p:cNvPicPr>
            <a:picLocks noChangeAspect="1" noChangeArrowheads="1"/>
          </p:cNvPicPr>
          <p:nvPr/>
        </p:nvPicPr>
        <p:blipFill>
          <a:blip r:embed="rId5" cstate="print"/>
          <a:srcRect/>
          <a:stretch>
            <a:fillRect/>
          </a:stretch>
        </p:blipFill>
        <p:spPr bwMode="auto">
          <a:xfrm rot="19931724">
            <a:off x="1083024" y="778224"/>
            <a:ext cx="2263378" cy="2263378"/>
          </a:xfrm>
          <a:prstGeom prst="rect">
            <a:avLst/>
          </a:prstGeom>
          <a:noFill/>
        </p:spPr>
      </p:pic>
      <p:sp>
        <p:nvSpPr>
          <p:cNvPr id="13" name="TextBox 12"/>
          <p:cNvSpPr txBox="1"/>
          <p:nvPr/>
        </p:nvSpPr>
        <p:spPr>
          <a:xfrm>
            <a:off x="3743627" y="5650854"/>
            <a:ext cx="2558740" cy="338467"/>
          </a:xfrm>
          <a:prstGeom prst="rect">
            <a:avLst/>
          </a:prstGeom>
          <a:noFill/>
        </p:spPr>
        <p:txBody>
          <a:bodyPr wrap="none" lIns="91358" tIns="45677" rIns="91358" bIns="45677" rtlCol="0">
            <a:spAutoFit/>
          </a:bodyPr>
          <a:lstStyle/>
          <a:p>
            <a:r>
              <a:rPr lang="en-US" sz="1600" dirty="0">
                <a:solidFill>
                  <a:schemeClr val="tx1">
                    <a:lumMod val="65000"/>
                    <a:lumOff val="35000"/>
                  </a:schemeClr>
                </a:solidFill>
              </a:rPr>
              <a:t>Revised: December 27, 2018</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1000" fill="hold"/>
                                        <p:tgtEl>
                                          <p:spTgt spid="8"/>
                                        </p:tgtEl>
                                        <p:attrNameLst>
                                          <p:attrName>ppt_w</p:attrName>
                                        </p:attrNameLst>
                                      </p:cBhvr>
                                      <p:tavLst>
                                        <p:tav tm="0">
                                          <p:val>
                                            <p:strVal val="#ppt_w*0.70"/>
                                          </p:val>
                                        </p:tav>
                                        <p:tav tm="100000">
                                          <p:val>
                                            <p:strVal val="#ppt_w"/>
                                          </p:val>
                                        </p:tav>
                                      </p:tavLst>
                                    </p:anim>
                                    <p:anim calcmode="lin" valueType="num">
                                      <p:cBhvr>
                                        <p:cTn id="8" dur="1000" fill="hold"/>
                                        <p:tgtEl>
                                          <p:spTgt spid="8"/>
                                        </p:tgtEl>
                                        <p:attrNameLst>
                                          <p:attrName>ppt_h</p:attrName>
                                        </p:attrNameLst>
                                      </p:cBhvr>
                                      <p:tavLst>
                                        <p:tav tm="0">
                                          <p:val>
                                            <p:strVal val="#ppt_h"/>
                                          </p:val>
                                        </p:tav>
                                        <p:tav tm="100000">
                                          <p:val>
                                            <p:strVal val="#ppt_h"/>
                                          </p:val>
                                        </p:tav>
                                      </p:tavLst>
                                    </p:anim>
                                    <p:animEffect transition="in" filter="fade">
                                      <p:cBhvr>
                                        <p:cTn id="9" dur="1000"/>
                                        <p:tgtEl>
                                          <p:spTgt spid="8"/>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nodeType="clickEffect">
                                  <p:stCondLst>
                                    <p:cond delay="0"/>
                                  </p:stCondLst>
                                  <p:childTnLst>
                                    <p:set>
                                      <p:cBhvr>
                                        <p:cTn id="13" dur="1" fill="hold">
                                          <p:stCondLst>
                                            <p:cond delay="0"/>
                                          </p:stCondLst>
                                        </p:cTn>
                                        <p:tgtEl>
                                          <p:spTgt spid="12"/>
                                        </p:tgtEl>
                                        <p:attrNameLst>
                                          <p:attrName>style.visibility</p:attrName>
                                        </p:attrNameLst>
                                      </p:cBhvr>
                                      <p:to>
                                        <p:strVal val="visible"/>
                                      </p:to>
                                    </p:set>
                                    <p:anim calcmode="lin" valueType="num">
                                      <p:cBhvr>
                                        <p:cTn id="14" dur="1000" fill="hold"/>
                                        <p:tgtEl>
                                          <p:spTgt spid="12"/>
                                        </p:tgtEl>
                                        <p:attrNameLst>
                                          <p:attrName>ppt_w</p:attrName>
                                        </p:attrNameLst>
                                      </p:cBhvr>
                                      <p:tavLst>
                                        <p:tav tm="0">
                                          <p:val>
                                            <p:strVal val="#ppt_w*0.70"/>
                                          </p:val>
                                        </p:tav>
                                        <p:tav tm="100000">
                                          <p:val>
                                            <p:strVal val="#ppt_w"/>
                                          </p:val>
                                        </p:tav>
                                      </p:tavLst>
                                    </p:anim>
                                    <p:anim calcmode="lin" valueType="num">
                                      <p:cBhvr>
                                        <p:cTn id="15" dur="1000" fill="hold"/>
                                        <p:tgtEl>
                                          <p:spTgt spid="12"/>
                                        </p:tgtEl>
                                        <p:attrNameLst>
                                          <p:attrName>ppt_h</p:attrName>
                                        </p:attrNameLst>
                                      </p:cBhvr>
                                      <p:tavLst>
                                        <p:tav tm="0">
                                          <p:val>
                                            <p:strVal val="#ppt_h"/>
                                          </p:val>
                                        </p:tav>
                                        <p:tav tm="100000">
                                          <p:val>
                                            <p:strVal val="#ppt_h"/>
                                          </p:val>
                                        </p:tav>
                                      </p:tavLst>
                                    </p:anim>
                                    <p:animEffect transition="in" filter="fade">
                                      <p:cBhvr>
                                        <p:cTn id="16" dur="1000"/>
                                        <p:tgtEl>
                                          <p:spTgt spid="12"/>
                                        </p:tgtEl>
                                      </p:cBhvr>
                                    </p:animEffect>
                                  </p:childTnLst>
                                </p:cTn>
                              </p:par>
                            </p:childTnLst>
                          </p:cTn>
                        </p:par>
                      </p:childTnLst>
                    </p:cTn>
                  </p:par>
                  <p:par>
                    <p:cTn id="17" fill="hold">
                      <p:stCondLst>
                        <p:cond delay="indefinite"/>
                      </p:stCondLst>
                      <p:childTnLst>
                        <p:par>
                          <p:cTn id="18" fill="hold">
                            <p:stCondLst>
                              <p:cond delay="0"/>
                            </p:stCondLst>
                            <p:childTnLst>
                              <p:par>
                                <p:cTn id="19" presetID="0" presetClass="path" presetSubtype="0" accel="50000" decel="50000" fill="hold" nodeType="clickEffect">
                                  <p:stCondLst>
                                    <p:cond delay="0"/>
                                  </p:stCondLst>
                                  <p:childTnLst>
                                    <p:animMotion origin="layout" path="M 0.12121 0.19409 C 0.08901 0.09327 0.05697 -0.00734 0.03551 -0.03918 C 0.01404 -0.07101 -0.00205 -0.00326 -0.00789 0.00327 C -0.01373 0.0098 -0.00127 0.00082 -7.07071E-7 5.10204E-6 " pathEditMode="relative" ptsTypes="aaaA">
                                      <p:cBhvr>
                                        <p:cTn id="20" dur="2000" fill="hold"/>
                                        <p:tgtEl>
                                          <p:spTgt spid="4"/>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26" name="Object 2"/>
          <p:cNvGraphicFramePr>
            <a:graphicFrameLocks noChangeAspect="1"/>
          </p:cNvGraphicFramePr>
          <p:nvPr>
            <p:extLst/>
          </p:nvPr>
        </p:nvGraphicFramePr>
        <p:xfrm>
          <a:off x="723900" y="467127"/>
          <a:ext cx="8610600" cy="6457950"/>
        </p:xfrm>
        <a:graphic>
          <a:graphicData uri="http://schemas.openxmlformats.org/presentationml/2006/ole">
            <mc:AlternateContent xmlns:mc="http://schemas.openxmlformats.org/markup-compatibility/2006">
              <mc:Choice xmlns:v="urn:schemas-microsoft-com:vml" Requires="v">
                <p:oleObj spid="_x0000_s3074" name="Acrobat Document" r:id="rId3" imgW="6858000" imgH="5143500" progId="Acrobat.Document.11">
                  <p:embed/>
                </p:oleObj>
              </mc:Choice>
              <mc:Fallback>
                <p:oleObj name="Acrobat Document" r:id="rId3" imgW="6858000" imgH="5143500" progId="Acrobat.Document.11">
                  <p:embed/>
                  <p:pic>
                    <p:nvPicPr>
                      <p:cNvPr id="1026"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3900" y="467127"/>
                        <a:ext cx="8610600" cy="6457950"/>
                      </a:xfrm>
                      <a:prstGeom prst="rect">
                        <a:avLst/>
                      </a:prstGeom>
                      <a:noFill/>
                      <a:ln>
                        <a:noFill/>
                      </a:ln>
                      <a:effectLst/>
                    </p:spPr>
                  </p:pic>
                </p:oleObj>
              </mc:Fallback>
            </mc:AlternateContent>
          </a:graphicData>
        </a:graphic>
      </p:graphicFrame>
      <p:sp>
        <p:nvSpPr>
          <p:cNvPr id="3" name="TextBox 2"/>
          <p:cNvSpPr txBox="1"/>
          <p:nvPr/>
        </p:nvSpPr>
        <p:spPr>
          <a:xfrm>
            <a:off x="1731296" y="195395"/>
            <a:ext cx="6595807" cy="461578"/>
          </a:xfrm>
          <a:prstGeom prst="rect">
            <a:avLst/>
          </a:prstGeom>
          <a:noFill/>
        </p:spPr>
        <p:txBody>
          <a:bodyPr wrap="none" lIns="91358" tIns="45677" rIns="91358" bIns="45677" rtlCol="0">
            <a:spAutoFit/>
          </a:bodyPr>
          <a:lstStyle/>
          <a:p>
            <a:r>
              <a:rPr lang="en-US" sz="2400" b="1" dirty="0"/>
              <a:t>The 1-D CVM: Comprised of a Single Zigzag Chain</a:t>
            </a:r>
          </a:p>
        </p:txBody>
      </p:sp>
      <p:sp>
        <p:nvSpPr>
          <p:cNvPr id="4" name="TextBox 3"/>
          <p:cNvSpPr txBox="1"/>
          <p:nvPr/>
        </p:nvSpPr>
        <p:spPr>
          <a:xfrm>
            <a:off x="2223257" y="728693"/>
            <a:ext cx="5754936" cy="400023"/>
          </a:xfrm>
          <a:prstGeom prst="rect">
            <a:avLst/>
          </a:prstGeom>
          <a:noFill/>
        </p:spPr>
        <p:txBody>
          <a:bodyPr wrap="none" lIns="91358" tIns="45677" rIns="91358" bIns="45677" rtlCol="0">
            <a:spAutoFit/>
          </a:bodyPr>
          <a:lstStyle/>
          <a:p>
            <a:r>
              <a:rPr lang="en-US" b="1" dirty="0"/>
              <a:t>Showing the Configuration Variables </a:t>
            </a:r>
            <a:r>
              <a:rPr lang="en-US" b="1" i="1" dirty="0"/>
              <a:t>x</a:t>
            </a:r>
            <a:r>
              <a:rPr lang="en-US" b="1" i="1" baseline="-25000" dirty="0"/>
              <a:t>i</a:t>
            </a:r>
            <a:r>
              <a:rPr lang="en-US" b="1" dirty="0"/>
              <a:t>, </a:t>
            </a:r>
            <a:r>
              <a:rPr lang="en-US" b="1" i="1" dirty="0" err="1"/>
              <a:t>y</a:t>
            </a:r>
            <a:r>
              <a:rPr lang="en-US" b="1" i="1" baseline="-25000" dirty="0" err="1"/>
              <a:t>i</a:t>
            </a:r>
            <a:r>
              <a:rPr lang="en-US" b="1" dirty="0"/>
              <a:t>, </a:t>
            </a:r>
            <a:r>
              <a:rPr lang="en-US" b="1" i="1" dirty="0" err="1"/>
              <a:t>w</a:t>
            </a:r>
            <a:r>
              <a:rPr lang="en-US" b="1" i="1" baseline="-25000" dirty="0" err="1"/>
              <a:t>i</a:t>
            </a:r>
            <a:r>
              <a:rPr lang="en-US" b="1" dirty="0"/>
              <a:t>, and </a:t>
            </a:r>
            <a:r>
              <a:rPr lang="en-US" b="1" i="1" dirty="0" err="1"/>
              <a:t>z</a:t>
            </a:r>
            <a:r>
              <a:rPr lang="en-US" b="1" i="1" baseline="-25000" dirty="0" err="1"/>
              <a:t>i</a:t>
            </a:r>
            <a:r>
              <a:rPr lang="en-US" b="1" i="1" baseline="-25000" dirty="0"/>
              <a:t>   </a:t>
            </a:r>
            <a:endParaRPr lang="en-US" b="1" dirty="0"/>
          </a:p>
        </p:txBody>
      </p:sp>
      <p:sp>
        <p:nvSpPr>
          <p:cNvPr id="2" name="TextBox 1">
            <a:extLst>
              <a:ext uri="{FF2B5EF4-FFF2-40B4-BE49-F238E27FC236}">
                <a16:creationId xmlns:a16="http://schemas.microsoft.com/office/drawing/2014/main" id="{EA242A9C-41AD-460C-BC65-D9D7A4306834}"/>
              </a:ext>
            </a:extLst>
          </p:cNvPr>
          <p:cNvSpPr txBox="1"/>
          <p:nvPr/>
        </p:nvSpPr>
        <p:spPr>
          <a:xfrm>
            <a:off x="1049823" y="1331431"/>
            <a:ext cx="7121667" cy="1631216"/>
          </a:xfrm>
          <a:prstGeom prst="rect">
            <a:avLst/>
          </a:prstGeom>
          <a:noFill/>
        </p:spPr>
        <p:txBody>
          <a:bodyPr wrap="square" rtlCol="0">
            <a:spAutoFit/>
          </a:bodyPr>
          <a:lstStyle/>
          <a:p>
            <a:r>
              <a:rPr lang="en-US" b="1" dirty="0"/>
              <a:t>There are four different kinds of local configuration variables:</a:t>
            </a:r>
          </a:p>
          <a:p>
            <a:pPr marL="342900" indent="-342900">
              <a:buFont typeface="Arial" panose="020B0604020202020204" pitchFamily="34" charset="0"/>
              <a:buChar char="•"/>
            </a:pPr>
            <a:r>
              <a:rPr lang="en-US" i="1" dirty="0"/>
              <a:t>x</a:t>
            </a:r>
            <a:r>
              <a:rPr lang="en-US" i="1" baseline="-25000" dirty="0"/>
              <a:t>i</a:t>
            </a:r>
            <a:r>
              <a:rPr lang="en-US" dirty="0"/>
              <a:t> – the fraction of nodes in their specific activation state</a:t>
            </a:r>
          </a:p>
          <a:p>
            <a:pPr marL="342900" indent="-342900">
              <a:buFont typeface="Arial" panose="020B0604020202020204" pitchFamily="34" charset="0"/>
              <a:buChar char="•"/>
            </a:pPr>
            <a:r>
              <a:rPr lang="en-US" i="1" dirty="0" err="1"/>
              <a:t>y</a:t>
            </a:r>
            <a:r>
              <a:rPr lang="en-US" i="1" baseline="-25000" dirty="0" err="1"/>
              <a:t>i</a:t>
            </a:r>
            <a:r>
              <a:rPr lang="en-US" dirty="0"/>
              <a:t> – nearest-neighbors</a:t>
            </a:r>
          </a:p>
          <a:p>
            <a:pPr marL="342900" indent="-342900">
              <a:buFont typeface="Arial" panose="020B0604020202020204" pitchFamily="34" charset="0"/>
              <a:buChar char="•"/>
            </a:pPr>
            <a:r>
              <a:rPr lang="en-US" i="1" dirty="0" err="1"/>
              <a:t>w</a:t>
            </a:r>
            <a:r>
              <a:rPr lang="en-US" i="1" baseline="-25000" dirty="0" err="1"/>
              <a:t>i</a:t>
            </a:r>
            <a:r>
              <a:rPr lang="en-US" dirty="0"/>
              <a:t> – next-nearest-neighbors</a:t>
            </a:r>
          </a:p>
          <a:p>
            <a:pPr marL="342900" indent="-342900">
              <a:buFont typeface="Arial" panose="020B0604020202020204" pitchFamily="34" charset="0"/>
              <a:buChar char="•"/>
            </a:pPr>
            <a:r>
              <a:rPr lang="en-US" i="1" dirty="0" err="1"/>
              <a:t>z</a:t>
            </a:r>
            <a:r>
              <a:rPr lang="en-US" i="1" baseline="-25000" dirty="0" err="1"/>
              <a:t>i</a:t>
            </a:r>
            <a:r>
              <a:rPr lang="en-US" i="1" dirty="0"/>
              <a:t> - triplets</a:t>
            </a:r>
            <a:endParaRPr lang="en-US" dirty="0"/>
          </a:p>
        </p:txBody>
      </p:sp>
      <p:sp>
        <p:nvSpPr>
          <p:cNvPr id="7" name="TextBox 6">
            <a:extLst>
              <a:ext uri="{FF2B5EF4-FFF2-40B4-BE49-F238E27FC236}">
                <a16:creationId xmlns:a16="http://schemas.microsoft.com/office/drawing/2014/main" id="{56448FFD-5200-48ED-BF7F-09C4CB6F7191}"/>
              </a:ext>
            </a:extLst>
          </p:cNvPr>
          <p:cNvSpPr txBox="1"/>
          <p:nvPr/>
        </p:nvSpPr>
        <p:spPr>
          <a:xfrm>
            <a:off x="1049823" y="4506433"/>
            <a:ext cx="8246577" cy="1938992"/>
          </a:xfrm>
          <a:prstGeom prst="rect">
            <a:avLst/>
          </a:prstGeom>
          <a:noFill/>
        </p:spPr>
        <p:txBody>
          <a:bodyPr wrap="square" rtlCol="0">
            <a:spAutoFit/>
          </a:bodyPr>
          <a:lstStyle/>
          <a:p>
            <a:r>
              <a:rPr lang="en-US" b="1" dirty="0"/>
              <a:t>Total numbers of each kind:</a:t>
            </a:r>
          </a:p>
          <a:p>
            <a:pPr marL="342900" indent="-342900">
              <a:buFont typeface="Arial" panose="020B0604020202020204" pitchFamily="34" charset="0"/>
              <a:buChar char="•"/>
            </a:pPr>
            <a:r>
              <a:rPr lang="en-US" i="1" dirty="0"/>
              <a:t>x</a:t>
            </a:r>
            <a:r>
              <a:rPr lang="en-US" i="1" baseline="-25000" dirty="0"/>
              <a:t>i</a:t>
            </a:r>
            <a:r>
              <a:rPr lang="en-US" dirty="0"/>
              <a:t> – two types: </a:t>
            </a:r>
            <a:r>
              <a:rPr lang="en-US" b="1" dirty="0"/>
              <a:t>A</a:t>
            </a:r>
            <a:r>
              <a:rPr lang="en-US" dirty="0"/>
              <a:t> or </a:t>
            </a:r>
            <a:r>
              <a:rPr lang="en-US" b="1" dirty="0"/>
              <a:t>B</a:t>
            </a:r>
            <a:r>
              <a:rPr lang="en-US" dirty="0"/>
              <a:t> (“on” or “off,” respectively)</a:t>
            </a:r>
          </a:p>
          <a:p>
            <a:pPr marL="342900" indent="-342900">
              <a:buFont typeface="Arial" panose="020B0604020202020204" pitchFamily="34" charset="0"/>
              <a:buChar char="•"/>
            </a:pPr>
            <a:r>
              <a:rPr lang="en-US" i="1" dirty="0" err="1"/>
              <a:t>y</a:t>
            </a:r>
            <a:r>
              <a:rPr lang="en-US" i="1" baseline="-25000" dirty="0" err="1"/>
              <a:t>i</a:t>
            </a:r>
            <a:r>
              <a:rPr lang="en-US" dirty="0"/>
              <a:t> – three types: </a:t>
            </a:r>
            <a:r>
              <a:rPr lang="en-US" b="1" dirty="0"/>
              <a:t>A-A</a:t>
            </a:r>
            <a:r>
              <a:rPr lang="en-US" dirty="0"/>
              <a:t>, </a:t>
            </a:r>
            <a:r>
              <a:rPr lang="en-US" b="1" dirty="0"/>
              <a:t>A-B</a:t>
            </a:r>
            <a:r>
              <a:rPr lang="en-US" dirty="0"/>
              <a:t> (also </a:t>
            </a:r>
            <a:r>
              <a:rPr lang="en-US" b="1" dirty="0"/>
              <a:t>B-A</a:t>
            </a:r>
            <a:r>
              <a:rPr lang="en-US" dirty="0"/>
              <a:t>), and </a:t>
            </a:r>
            <a:r>
              <a:rPr lang="en-US" b="1" dirty="0"/>
              <a:t>B-B</a:t>
            </a:r>
            <a:r>
              <a:rPr lang="en-US" dirty="0"/>
              <a:t> (degeneracy = 2 for </a:t>
            </a:r>
            <a:r>
              <a:rPr lang="en-US" b="1" dirty="0"/>
              <a:t>A-B</a:t>
            </a:r>
            <a:r>
              <a:rPr lang="en-US" dirty="0"/>
              <a:t> / </a:t>
            </a:r>
            <a:r>
              <a:rPr lang="en-US" b="1" dirty="0"/>
              <a:t>B-A</a:t>
            </a:r>
          </a:p>
          <a:p>
            <a:pPr marL="342900" indent="-342900">
              <a:buFont typeface="Arial" panose="020B0604020202020204" pitchFamily="34" charset="0"/>
              <a:buChar char="•"/>
            </a:pPr>
            <a:r>
              <a:rPr lang="en-US" i="1" dirty="0" err="1"/>
              <a:t>w</a:t>
            </a:r>
            <a:r>
              <a:rPr lang="en-US" i="1" baseline="-25000" dirty="0" err="1"/>
              <a:t>i</a:t>
            </a:r>
            <a:r>
              <a:rPr lang="en-US" dirty="0"/>
              <a:t> – three types: </a:t>
            </a:r>
            <a:r>
              <a:rPr lang="en-US" b="1" dirty="0"/>
              <a:t>A--A</a:t>
            </a:r>
            <a:r>
              <a:rPr lang="en-US" dirty="0"/>
              <a:t>, </a:t>
            </a:r>
            <a:r>
              <a:rPr lang="en-US" b="1" dirty="0"/>
              <a:t>A--B</a:t>
            </a:r>
            <a:r>
              <a:rPr lang="en-US" dirty="0"/>
              <a:t> (also </a:t>
            </a:r>
            <a:r>
              <a:rPr lang="en-US" b="1" dirty="0"/>
              <a:t>B--A</a:t>
            </a:r>
            <a:r>
              <a:rPr lang="en-US" dirty="0"/>
              <a:t>), and </a:t>
            </a:r>
            <a:r>
              <a:rPr lang="en-US" b="1" dirty="0"/>
              <a:t>B--B</a:t>
            </a:r>
            <a:r>
              <a:rPr lang="en-US" dirty="0"/>
              <a:t> (degeneracy = 2 for </a:t>
            </a:r>
            <a:r>
              <a:rPr lang="en-US" b="1" dirty="0"/>
              <a:t>A--B</a:t>
            </a:r>
            <a:r>
              <a:rPr lang="en-US" dirty="0"/>
              <a:t> / </a:t>
            </a:r>
            <a:r>
              <a:rPr lang="en-US" b="1" dirty="0"/>
              <a:t>B—A</a:t>
            </a:r>
            <a:r>
              <a:rPr lang="en-US" dirty="0"/>
              <a:t> – these occur within the same row for the 1-D case</a:t>
            </a:r>
          </a:p>
          <a:p>
            <a:pPr marL="342900" indent="-342900">
              <a:buFont typeface="Arial" panose="020B0604020202020204" pitchFamily="34" charset="0"/>
              <a:buChar char="•"/>
            </a:pPr>
            <a:r>
              <a:rPr lang="en-US" i="1" dirty="0" err="1"/>
              <a:t>z</a:t>
            </a:r>
            <a:r>
              <a:rPr lang="en-US" i="1" baseline="-25000" dirty="0" err="1"/>
              <a:t>i</a:t>
            </a:r>
            <a:r>
              <a:rPr lang="en-US" i="1" dirty="0"/>
              <a:t> </a:t>
            </a:r>
            <a:r>
              <a:rPr lang="en-US" dirty="0"/>
              <a:t>– six types of triplets; two have degeneracies of two each</a:t>
            </a:r>
            <a:r>
              <a:rPr lang="en-US" i="1" dirty="0"/>
              <a:t> – see next slide</a:t>
            </a:r>
            <a:endParaRPr lang="en-US" dirty="0"/>
          </a:p>
        </p:txBody>
      </p:sp>
    </p:spTree>
    <p:extLst>
      <p:ext uri="{BB962C8B-B14F-4D97-AF65-F5344CB8AC3E}">
        <p14:creationId xmlns:p14="http://schemas.microsoft.com/office/powerpoint/2010/main" val="20834542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6" name="Rectangle 2"/>
          <p:cNvSpPr>
            <a:spLocks noChangeArrowheads="1"/>
          </p:cNvSpPr>
          <p:nvPr/>
        </p:nvSpPr>
        <p:spPr bwMode="auto">
          <a:xfrm>
            <a:off x="3" y="-205283"/>
            <a:ext cx="205651" cy="410571"/>
          </a:xfrm>
          <a:prstGeom prst="rect">
            <a:avLst/>
          </a:prstGeom>
          <a:noFill/>
          <a:ln w="9525">
            <a:noFill/>
            <a:miter lim="800000"/>
            <a:headEnd/>
            <a:tailEnd/>
          </a:ln>
          <a:effectLst/>
        </p:spPr>
        <p:txBody>
          <a:bodyPr vert="horz" wrap="none" lIns="101799" tIns="50900" rIns="101799" bIns="50900" numCol="1" anchor="ctr" anchorCtr="0" compatLnSpc="1">
            <a:prstTxWarp prst="textNoShape">
              <a:avLst/>
            </a:prstTxWarp>
            <a:spAutoFit/>
          </a:bodyPr>
          <a:lstStyle/>
          <a:p>
            <a:endParaRPr lang="en-US"/>
          </a:p>
        </p:txBody>
      </p:sp>
      <p:sp>
        <p:nvSpPr>
          <p:cNvPr id="1028" name="Rectangle 4"/>
          <p:cNvSpPr>
            <a:spLocks noChangeArrowheads="1"/>
          </p:cNvSpPr>
          <p:nvPr/>
        </p:nvSpPr>
        <p:spPr bwMode="auto">
          <a:xfrm>
            <a:off x="3" y="-205283"/>
            <a:ext cx="205651" cy="410571"/>
          </a:xfrm>
          <a:prstGeom prst="rect">
            <a:avLst/>
          </a:prstGeom>
          <a:noFill/>
          <a:ln w="9525">
            <a:noFill/>
            <a:miter lim="800000"/>
            <a:headEnd/>
            <a:tailEnd/>
          </a:ln>
          <a:effectLst/>
        </p:spPr>
        <p:txBody>
          <a:bodyPr vert="horz" wrap="none" lIns="101799" tIns="50900" rIns="101799" bIns="50900" numCol="1" anchor="ctr" anchorCtr="0" compatLnSpc="1">
            <a:prstTxWarp prst="textNoShape">
              <a:avLst/>
            </a:prstTxWarp>
            <a:spAutoFit/>
          </a:bodyPr>
          <a:lstStyle/>
          <a:p>
            <a:endParaRPr lang="en-US"/>
          </a:p>
        </p:txBody>
      </p:sp>
      <p:sp>
        <p:nvSpPr>
          <p:cNvPr id="1030" name="Rectangle 6"/>
          <p:cNvSpPr>
            <a:spLocks noChangeArrowheads="1"/>
          </p:cNvSpPr>
          <p:nvPr/>
        </p:nvSpPr>
        <p:spPr bwMode="auto">
          <a:xfrm>
            <a:off x="3" y="-205283"/>
            <a:ext cx="205651" cy="410571"/>
          </a:xfrm>
          <a:prstGeom prst="rect">
            <a:avLst/>
          </a:prstGeom>
          <a:noFill/>
          <a:ln w="9525">
            <a:noFill/>
            <a:miter lim="800000"/>
            <a:headEnd/>
            <a:tailEnd/>
          </a:ln>
          <a:effectLst/>
        </p:spPr>
        <p:txBody>
          <a:bodyPr vert="horz" wrap="none" lIns="101799" tIns="50900" rIns="101799" bIns="50900" numCol="1" anchor="ctr" anchorCtr="0" compatLnSpc="1">
            <a:prstTxWarp prst="textNoShape">
              <a:avLst/>
            </a:prstTxWarp>
            <a:spAutoFit/>
          </a:bodyPr>
          <a:lstStyle/>
          <a:p>
            <a:endParaRPr lang="en-US"/>
          </a:p>
        </p:txBody>
      </p:sp>
      <p:sp>
        <p:nvSpPr>
          <p:cNvPr id="1032" name="Rectangle 8"/>
          <p:cNvSpPr>
            <a:spLocks noChangeArrowheads="1"/>
          </p:cNvSpPr>
          <p:nvPr/>
        </p:nvSpPr>
        <p:spPr bwMode="auto">
          <a:xfrm>
            <a:off x="3" y="-205283"/>
            <a:ext cx="205651" cy="410571"/>
          </a:xfrm>
          <a:prstGeom prst="rect">
            <a:avLst/>
          </a:prstGeom>
          <a:noFill/>
          <a:ln w="9525">
            <a:noFill/>
            <a:miter lim="800000"/>
            <a:headEnd/>
            <a:tailEnd/>
          </a:ln>
          <a:effectLst/>
        </p:spPr>
        <p:txBody>
          <a:bodyPr vert="horz" wrap="none" lIns="101799" tIns="50900" rIns="101799" bIns="50900" numCol="1" anchor="ctr" anchorCtr="0" compatLnSpc="1">
            <a:prstTxWarp prst="textNoShape">
              <a:avLst/>
            </a:prstTxWarp>
            <a:spAutoFit/>
          </a:bodyPr>
          <a:lstStyle/>
          <a:p>
            <a:endParaRPr lang="en-US"/>
          </a:p>
        </p:txBody>
      </p:sp>
      <p:sp>
        <p:nvSpPr>
          <p:cNvPr id="1034" name="Rectangle 10"/>
          <p:cNvSpPr>
            <a:spLocks noChangeArrowheads="1"/>
          </p:cNvSpPr>
          <p:nvPr/>
        </p:nvSpPr>
        <p:spPr bwMode="auto">
          <a:xfrm>
            <a:off x="3" y="-205283"/>
            <a:ext cx="205651" cy="410571"/>
          </a:xfrm>
          <a:prstGeom prst="rect">
            <a:avLst/>
          </a:prstGeom>
          <a:noFill/>
          <a:ln w="9525">
            <a:noFill/>
            <a:miter lim="800000"/>
            <a:headEnd/>
            <a:tailEnd/>
          </a:ln>
          <a:effectLst/>
        </p:spPr>
        <p:txBody>
          <a:bodyPr vert="horz" wrap="none" lIns="101799" tIns="50900" rIns="101799" bIns="50900" numCol="1" anchor="ctr" anchorCtr="0" compatLnSpc="1">
            <a:prstTxWarp prst="textNoShape">
              <a:avLst/>
            </a:prstTxWarp>
            <a:spAutoFit/>
          </a:bodyPr>
          <a:lstStyle/>
          <a:p>
            <a:endParaRPr lang="en-US"/>
          </a:p>
        </p:txBody>
      </p:sp>
      <p:sp>
        <p:nvSpPr>
          <p:cNvPr id="180" name="Rectangle 179"/>
          <p:cNvSpPr/>
          <p:nvPr/>
        </p:nvSpPr>
        <p:spPr>
          <a:xfrm>
            <a:off x="6454140" y="3027680"/>
            <a:ext cx="502920" cy="518160"/>
          </a:xfrm>
          <a:prstGeom prst="rect">
            <a:avLst/>
          </a:prstGeom>
          <a:blipFill>
            <a:blip r:embed="rId2"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101799" tIns="50900" rIns="101799" bIns="50900" rtlCol="0" anchor="ctr"/>
          <a:lstStyle/>
          <a:p>
            <a:pPr algn="ctr"/>
            <a:endParaRPr lang="en-US"/>
          </a:p>
        </p:txBody>
      </p:sp>
      <p:sp>
        <p:nvSpPr>
          <p:cNvPr id="196" name="Rectangle 195"/>
          <p:cNvSpPr/>
          <p:nvPr/>
        </p:nvSpPr>
        <p:spPr>
          <a:xfrm>
            <a:off x="2430780" y="3027680"/>
            <a:ext cx="502920" cy="51816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1799" tIns="50900" rIns="101799" bIns="50900" rtlCol="0" anchor="ctr"/>
          <a:lstStyle/>
          <a:p>
            <a:pPr algn="ctr"/>
            <a:endParaRPr lang="en-US"/>
          </a:p>
        </p:txBody>
      </p:sp>
      <p:sp>
        <p:nvSpPr>
          <p:cNvPr id="202" name="Rectangle 201"/>
          <p:cNvSpPr/>
          <p:nvPr/>
        </p:nvSpPr>
        <p:spPr>
          <a:xfrm>
            <a:off x="2682240" y="2509520"/>
            <a:ext cx="502920" cy="51816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1799" tIns="50900" rIns="101799" bIns="50900" rtlCol="0" anchor="ctr"/>
          <a:lstStyle/>
          <a:p>
            <a:pPr algn="ctr"/>
            <a:endParaRPr lang="en-US"/>
          </a:p>
        </p:txBody>
      </p:sp>
      <p:sp>
        <p:nvSpPr>
          <p:cNvPr id="206" name="Rectangle 205"/>
          <p:cNvSpPr/>
          <p:nvPr/>
        </p:nvSpPr>
        <p:spPr>
          <a:xfrm>
            <a:off x="3185160" y="2509520"/>
            <a:ext cx="502920" cy="51816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1799" tIns="50900" rIns="101799" bIns="50900" rtlCol="0" anchor="ctr"/>
          <a:lstStyle/>
          <a:p>
            <a:pPr algn="ctr"/>
            <a:endParaRPr lang="en-US"/>
          </a:p>
        </p:txBody>
      </p:sp>
      <p:sp>
        <p:nvSpPr>
          <p:cNvPr id="212" name="Rectangle 211"/>
          <p:cNvSpPr/>
          <p:nvPr/>
        </p:nvSpPr>
        <p:spPr>
          <a:xfrm>
            <a:off x="3939540" y="3027680"/>
            <a:ext cx="502920" cy="51816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1799" tIns="50900" rIns="101799" bIns="50900" rtlCol="0" anchor="ctr"/>
          <a:lstStyle/>
          <a:p>
            <a:pPr algn="ctr"/>
            <a:endParaRPr lang="en-US"/>
          </a:p>
        </p:txBody>
      </p:sp>
      <p:sp>
        <p:nvSpPr>
          <p:cNvPr id="221" name="Rectangle 220"/>
          <p:cNvSpPr/>
          <p:nvPr/>
        </p:nvSpPr>
        <p:spPr>
          <a:xfrm>
            <a:off x="3688080" y="2509520"/>
            <a:ext cx="502920" cy="51816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1799" tIns="50900" rIns="101799" bIns="50900" rtlCol="0" anchor="ctr"/>
          <a:lstStyle/>
          <a:p>
            <a:pPr algn="ctr"/>
            <a:endParaRPr lang="en-US"/>
          </a:p>
        </p:txBody>
      </p:sp>
      <p:sp>
        <p:nvSpPr>
          <p:cNvPr id="235" name="Rectangle 234"/>
          <p:cNvSpPr/>
          <p:nvPr/>
        </p:nvSpPr>
        <p:spPr>
          <a:xfrm>
            <a:off x="4693920" y="2509520"/>
            <a:ext cx="502920" cy="51816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1799" tIns="50900" rIns="101799" bIns="50900" rtlCol="0" anchor="ctr"/>
          <a:lstStyle/>
          <a:p>
            <a:pPr algn="ctr"/>
            <a:endParaRPr lang="en-US"/>
          </a:p>
        </p:txBody>
      </p:sp>
      <p:sp>
        <p:nvSpPr>
          <p:cNvPr id="242" name="Rectangle 241"/>
          <p:cNvSpPr/>
          <p:nvPr/>
        </p:nvSpPr>
        <p:spPr>
          <a:xfrm>
            <a:off x="6202680" y="2509520"/>
            <a:ext cx="502920" cy="518160"/>
          </a:xfrm>
          <a:prstGeom prst="rect">
            <a:avLst/>
          </a:prstGeom>
          <a:blipFill>
            <a:blip r:embed="rId2"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101799" tIns="50900" rIns="101799" bIns="50900" rtlCol="0" anchor="ctr"/>
          <a:lstStyle/>
          <a:p>
            <a:pPr algn="ctr"/>
            <a:endParaRPr lang="en-US"/>
          </a:p>
        </p:txBody>
      </p:sp>
      <p:sp>
        <p:nvSpPr>
          <p:cNvPr id="236" name="Rectangle 235"/>
          <p:cNvSpPr/>
          <p:nvPr/>
        </p:nvSpPr>
        <p:spPr>
          <a:xfrm>
            <a:off x="5196840" y="2509520"/>
            <a:ext cx="502920" cy="51816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1799" tIns="50900" rIns="101799" bIns="50900" rtlCol="0" anchor="ctr"/>
          <a:lstStyle/>
          <a:p>
            <a:pPr algn="ctr"/>
            <a:endParaRPr lang="en-US"/>
          </a:p>
        </p:txBody>
      </p:sp>
      <p:sp>
        <p:nvSpPr>
          <p:cNvPr id="173" name="Rectangle 172"/>
          <p:cNvSpPr/>
          <p:nvPr/>
        </p:nvSpPr>
        <p:spPr>
          <a:xfrm>
            <a:off x="5699760" y="2509520"/>
            <a:ext cx="502920" cy="51816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1799" tIns="50900" rIns="101799" bIns="50900" rtlCol="0" anchor="ctr"/>
          <a:lstStyle/>
          <a:p>
            <a:pPr algn="ctr"/>
            <a:endParaRPr lang="en-US"/>
          </a:p>
        </p:txBody>
      </p:sp>
      <p:sp>
        <p:nvSpPr>
          <p:cNvPr id="174" name="Rectangle 173"/>
          <p:cNvSpPr/>
          <p:nvPr/>
        </p:nvSpPr>
        <p:spPr>
          <a:xfrm>
            <a:off x="5951220" y="3027680"/>
            <a:ext cx="502920" cy="51816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1799" tIns="50900" rIns="101799" bIns="50900" rtlCol="0" anchor="ctr"/>
          <a:lstStyle/>
          <a:p>
            <a:pPr algn="ctr"/>
            <a:endParaRPr lang="en-US"/>
          </a:p>
        </p:txBody>
      </p:sp>
      <p:sp>
        <p:nvSpPr>
          <p:cNvPr id="197" name="Rectangle 196"/>
          <p:cNvSpPr/>
          <p:nvPr/>
        </p:nvSpPr>
        <p:spPr>
          <a:xfrm>
            <a:off x="2179320" y="2509520"/>
            <a:ext cx="502920" cy="51816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1799" tIns="50900" rIns="101799" bIns="50900" rtlCol="0" anchor="ctr"/>
          <a:lstStyle/>
          <a:p>
            <a:pPr algn="ctr"/>
            <a:endParaRPr lang="en-US"/>
          </a:p>
        </p:txBody>
      </p:sp>
      <p:sp>
        <p:nvSpPr>
          <p:cNvPr id="200" name="Rectangle 199"/>
          <p:cNvSpPr/>
          <p:nvPr/>
        </p:nvSpPr>
        <p:spPr>
          <a:xfrm>
            <a:off x="2933700" y="3027680"/>
            <a:ext cx="502920" cy="51816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1799" tIns="50900" rIns="101799" bIns="50900" rtlCol="0" anchor="ctr"/>
          <a:lstStyle/>
          <a:p>
            <a:pPr algn="ctr"/>
            <a:endParaRPr lang="en-US"/>
          </a:p>
        </p:txBody>
      </p:sp>
      <p:sp>
        <p:nvSpPr>
          <p:cNvPr id="205" name="Rectangle 204"/>
          <p:cNvSpPr/>
          <p:nvPr/>
        </p:nvSpPr>
        <p:spPr>
          <a:xfrm>
            <a:off x="3436620" y="3027680"/>
            <a:ext cx="502920" cy="51816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1799" tIns="50900" rIns="101799" bIns="50900" rtlCol="0" anchor="ctr"/>
          <a:lstStyle/>
          <a:p>
            <a:pPr algn="ctr"/>
            <a:endParaRPr lang="en-US"/>
          </a:p>
        </p:txBody>
      </p:sp>
      <p:sp>
        <p:nvSpPr>
          <p:cNvPr id="210" name="Rectangle 209"/>
          <p:cNvSpPr/>
          <p:nvPr/>
        </p:nvSpPr>
        <p:spPr>
          <a:xfrm>
            <a:off x="4442460" y="3027680"/>
            <a:ext cx="502920" cy="51816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1799" tIns="50900" rIns="101799" bIns="50900" rtlCol="0" anchor="ctr"/>
          <a:lstStyle/>
          <a:p>
            <a:pPr algn="ctr"/>
            <a:endParaRPr lang="en-US"/>
          </a:p>
        </p:txBody>
      </p:sp>
      <p:sp>
        <p:nvSpPr>
          <p:cNvPr id="209" name="Rectangle 208"/>
          <p:cNvSpPr/>
          <p:nvPr/>
        </p:nvSpPr>
        <p:spPr>
          <a:xfrm>
            <a:off x="4191000" y="2509520"/>
            <a:ext cx="502920" cy="51816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1799" tIns="50900" rIns="101799" bIns="50900" rtlCol="0" anchor="ctr"/>
          <a:lstStyle/>
          <a:p>
            <a:pPr algn="ctr"/>
            <a:endParaRPr lang="en-US"/>
          </a:p>
        </p:txBody>
      </p:sp>
      <p:sp>
        <p:nvSpPr>
          <p:cNvPr id="239" name="Rectangle 238"/>
          <p:cNvSpPr/>
          <p:nvPr/>
        </p:nvSpPr>
        <p:spPr>
          <a:xfrm>
            <a:off x="5448300" y="3027680"/>
            <a:ext cx="502920" cy="51816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1799" tIns="50900" rIns="101799" bIns="50900" rtlCol="0" anchor="ctr"/>
          <a:lstStyle/>
          <a:p>
            <a:pPr algn="ctr"/>
            <a:endParaRPr lang="en-US"/>
          </a:p>
        </p:txBody>
      </p:sp>
      <p:sp>
        <p:nvSpPr>
          <p:cNvPr id="233" name="Rectangle 232"/>
          <p:cNvSpPr/>
          <p:nvPr/>
        </p:nvSpPr>
        <p:spPr>
          <a:xfrm>
            <a:off x="4945380" y="3027680"/>
            <a:ext cx="502920" cy="51816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1799" tIns="50900" rIns="101799" bIns="50900" rtlCol="0" anchor="ctr"/>
          <a:lstStyle/>
          <a:p>
            <a:pPr algn="ctr"/>
            <a:endParaRPr lang="en-US"/>
          </a:p>
        </p:txBody>
      </p:sp>
      <p:sp>
        <p:nvSpPr>
          <p:cNvPr id="237" name="Right Brace 236"/>
          <p:cNvSpPr/>
          <p:nvPr/>
        </p:nvSpPr>
        <p:spPr>
          <a:xfrm rot="5400000">
            <a:off x="6366510" y="3384550"/>
            <a:ext cx="259080" cy="754380"/>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lIns="101799" tIns="50900" rIns="101799" bIns="50900" rtlCol="0" anchor="ctr"/>
          <a:lstStyle/>
          <a:p>
            <a:pPr algn="ctr"/>
            <a:endParaRPr lang="en-US"/>
          </a:p>
        </p:txBody>
      </p:sp>
      <p:sp>
        <p:nvSpPr>
          <p:cNvPr id="238" name="TextBox 237"/>
          <p:cNvSpPr txBox="1"/>
          <p:nvPr/>
        </p:nvSpPr>
        <p:spPr>
          <a:xfrm>
            <a:off x="5280660" y="3804920"/>
            <a:ext cx="2514600" cy="604520"/>
          </a:xfrm>
          <a:prstGeom prst="rect">
            <a:avLst/>
          </a:prstGeom>
          <a:noFill/>
        </p:spPr>
        <p:txBody>
          <a:bodyPr wrap="square" lIns="101799" tIns="50900" rIns="101799" bIns="50900" rtlCol="0">
            <a:spAutoFit/>
          </a:bodyPr>
          <a:lstStyle/>
          <a:p>
            <a:pPr algn="ctr"/>
            <a:r>
              <a:rPr lang="en-US" sz="1600" dirty="0"/>
              <a:t>Horizontal wrap-around; identical with leftmost units</a:t>
            </a:r>
          </a:p>
        </p:txBody>
      </p:sp>
      <p:grpSp>
        <p:nvGrpSpPr>
          <p:cNvPr id="2" name="Group 251"/>
          <p:cNvGrpSpPr/>
          <p:nvPr/>
        </p:nvGrpSpPr>
        <p:grpSpPr>
          <a:xfrm>
            <a:off x="335280" y="4582160"/>
            <a:ext cx="2766060" cy="2504440"/>
            <a:chOff x="304800" y="4267200"/>
            <a:chExt cx="2438400" cy="1905000"/>
          </a:xfrm>
        </p:grpSpPr>
        <p:sp>
          <p:nvSpPr>
            <p:cNvPr id="240" name="Rectangle 239"/>
            <p:cNvSpPr/>
            <p:nvPr/>
          </p:nvSpPr>
          <p:spPr>
            <a:xfrm>
              <a:off x="457200" y="5562600"/>
              <a:ext cx="293914" cy="304800"/>
            </a:xfrm>
            <a:prstGeom prst="rect">
              <a:avLst/>
            </a:prstGeom>
            <a:blipFill>
              <a:blip r:embed="rId2"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1" name="Rectangle 240"/>
            <p:cNvSpPr/>
            <p:nvPr/>
          </p:nvSpPr>
          <p:spPr>
            <a:xfrm>
              <a:off x="1676400" y="5562600"/>
              <a:ext cx="293914" cy="304800"/>
            </a:xfrm>
            <a:prstGeom prst="rect">
              <a:avLst/>
            </a:prstGeom>
            <a:blipFill>
              <a:blip r:embed="rId3" cstate="print"/>
              <a:tile tx="0" ty="0" sx="100000" sy="100000" flip="none" algn="tl"/>
            </a:blip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3" name="Rectangle 242"/>
            <p:cNvSpPr/>
            <p:nvPr/>
          </p:nvSpPr>
          <p:spPr>
            <a:xfrm>
              <a:off x="457200" y="4800600"/>
              <a:ext cx="293914"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4" name="Rectangle 243"/>
            <p:cNvSpPr/>
            <p:nvPr/>
          </p:nvSpPr>
          <p:spPr>
            <a:xfrm>
              <a:off x="1676400" y="4800600"/>
              <a:ext cx="293914"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5" name="TextBox 244"/>
            <p:cNvSpPr txBox="1"/>
            <p:nvPr/>
          </p:nvSpPr>
          <p:spPr>
            <a:xfrm>
              <a:off x="762000" y="4724400"/>
              <a:ext cx="704850" cy="374576"/>
            </a:xfrm>
            <a:prstGeom prst="rect">
              <a:avLst/>
            </a:prstGeom>
            <a:noFill/>
          </p:spPr>
          <p:txBody>
            <a:bodyPr wrap="square" rtlCol="0">
              <a:spAutoFit/>
            </a:bodyPr>
            <a:lstStyle/>
            <a:p>
              <a:r>
                <a:rPr lang="en-US" sz="1300" dirty="0"/>
                <a:t>Unit in state </a:t>
              </a:r>
              <a:r>
                <a:rPr lang="en-US" sz="1300" b="1" dirty="0"/>
                <a:t>A</a:t>
              </a:r>
            </a:p>
          </p:txBody>
        </p:sp>
        <p:sp>
          <p:nvSpPr>
            <p:cNvPr id="246" name="TextBox 245"/>
            <p:cNvSpPr txBox="1"/>
            <p:nvPr/>
          </p:nvSpPr>
          <p:spPr>
            <a:xfrm>
              <a:off x="838200" y="5334000"/>
              <a:ext cx="783771" cy="678919"/>
            </a:xfrm>
            <a:prstGeom prst="rect">
              <a:avLst/>
            </a:prstGeom>
            <a:noFill/>
          </p:spPr>
          <p:txBody>
            <a:bodyPr wrap="square" rtlCol="0">
              <a:spAutoFit/>
            </a:bodyPr>
            <a:lstStyle/>
            <a:p>
              <a:r>
                <a:rPr lang="en-US" sz="1300" dirty="0"/>
                <a:t>Wrap-around unit in state </a:t>
              </a:r>
              <a:r>
                <a:rPr lang="en-US" sz="1300" b="1" dirty="0"/>
                <a:t>A</a:t>
              </a:r>
            </a:p>
          </p:txBody>
        </p:sp>
        <p:sp>
          <p:nvSpPr>
            <p:cNvPr id="247" name="TextBox 246"/>
            <p:cNvSpPr txBox="1"/>
            <p:nvPr/>
          </p:nvSpPr>
          <p:spPr>
            <a:xfrm>
              <a:off x="1981200" y="4724400"/>
              <a:ext cx="699407" cy="374576"/>
            </a:xfrm>
            <a:prstGeom prst="rect">
              <a:avLst/>
            </a:prstGeom>
            <a:noFill/>
          </p:spPr>
          <p:txBody>
            <a:bodyPr wrap="square" rtlCol="0">
              <a:spAutoFit/>
            </a:bodyPr>
            <a:lstStyle/>
            <a:p>
              <a:r>
                <a:rPr lang="en-US" sz="1300" dirty="0"/>
                <a:t>Unit in state </a:t>
              </a:r>
              <a:r>
                <a:rPr lang="en-US" sz="1300" b="1" dirty="0"/>
                <a:t>B</a:t>
              </a:r>
            </a:p>
          </p:txBody>
        </p:sp>
        <p:sp>
          <p:nvSpPr>
            <p:cNvPr id="248" name="TextBox 247"/>
            <p:cNvSpPr txBox="1"/>
            <p:nvPr/>
          </p:nvSpPr>
          <p:spPr>
            <a:xfrm>
              <a:off x="1981200" y="5334000"/>
              <a:ext cx="699407" cy="678919"/>
            </a:xfrm>
            <a:prstGeom prst="rect">
              <a:avLst/>
            </a:prstGeom>
            <a:noFill/>
          </p:spPr>
          <p:txBody>
            <a:bodyPr wrap="square" rtlCol="0">
              <a:spAutoFit/>
            </a:bodyPr>
            <a:lstStyle/>
            <a:p>
              <a:r>
                <a:rPr lang="en-US" sz="1300" dirty="0"/>
                <a:t>Wrap-around unit in state </a:t>
              </a:r>
              <a:r>
                <a:rPr lang="en-US" sz="1300" b="1" dirty="0"/>
                <a:t>B</a:t>
              </a:r>
            </a:p>
          </p:txBody>
        </p:sp>
        <p:sp>
          <p:nvSpPr>
            <p:cNvPr id="249" name="Rectangle 248"/>
            <p:cNvSpPr/>
            <p:nvPr/>
          </p:nvSpPr>
          <p:spPr>
            <a:xfrm>
              <a:off x="304800" y="4267200"/>
              <a:ext cx="2438400" cy="1905000"/>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0" name="TextBox 249"/>
            <p:cNvSpPr txBox="1"/>
            <p:nvPr/>
          </p:nvSpPr>
          <p:spPr>
            <a:xfrm>
              <a:off x="1148039" y="4343400"/>
              <a:ext cx="761856" cy="291857"/>
            </a:xfrm>
            <a:prstGeom prst="rect">
              <a:avLst/>
            </a:prstGeom>
            <a:noFill/>
          </p:spPr>
          <p:txBody>
            <a:bodyPr wrap="none" rtlCol="0">
              <a:spAutoFit/>
            </a:bodyPr>
            <a:lstStyle/>
            <a:p>
              <a:r>
                <a:rPr lang="en-US" sz="1800" b="1" dirty="0"/>
                <a:t>Legend</a:t>
              </a:r>
            </a:p>
          </p:txBody>
        </p:sp>
      </p:grpSp>
      <p:grpSp>
        <p:nvGrpSpPr>
          <p:cNvPr id="3" name="Group 252"/>
          <p:cNvGrpSpPr/>
          <p:nvPr/>
        </p:nvGrpSpPr>
        <p:grpSpPr>
          <a:xfrm>
            <a:off x="3268980" y="4582160"/>
            <a:ext cx="6537960" cy="2504440"/>
            <a:chOff x="-886597" y="4267200"/>
            <a:chExt cx="5153797" cy="2209800"/>
          </a:xfrm>
        </p:grpSpPr>
        <p:sp>
          <p:nvSpPr>
            <p:cNvPr id="258" name="TextBox 257"/>
            <p:cNvSpPr txBox="1"/>
            <p:nvPr/>
          </p:nvSpPr>
          <p:spPr>
            <a:xfrm>
              <a:off x="-428486" y="4734580"/>
              <a:ext cx="787493" cy="515978"/>
            </a:xfrm>
            <a:prstGeom prst="rect">
              <a:avLst/>
            </a:prstGeom>
            <a:noFill/>
          </p:spPr>
          <p:txBody>
            <a:bodyPr wrap="none" rtlCol="0">
              <a:spAutoFit/>
            </a:bodyPr>
            <a:lstStyle/>
            <a:p>
              <a:pPr algn="ctr"/>
              <a:r>
                <a:rPr lang="en-US" sz="1600" b="1" i="1" dirty="0"/>
                <a:t>z</a:t>
              </a:r>
              <a:r>
                <a:rPr lang="en-US" sz="1600" b="1" i="1" baseline="-25000" dirty="0"/>
                <a:t>1</a:t>
              </a:r>
              <a:r>
                <a:rPr lang="en-US" sz="1600" dirty="0"/>
                <a:t> = 0.125</a:t>
              </a:r>
              <a:endParaRPr lang="en-US" sz="1600" b="1" i="1" dirty="0"/>
            </a:p>
            <a:p>
              <a:pPr algn="ctr"/>
              <a:r>
                <a:rPr lang="en-US" sz="1600" b="1" i="1" dirty="0"/>
                <a:t>Z</a:t>
              </a:r>
              <a:r>
                <a:rPr lang="en-US" sz="1600" b="1" i="1" baseline="-25000" dirty="0"/>
                <a:t>1</a:t>
              </a:r>
              <a:r>
                <a:rPr lang="en-US" sz="1600" b="1" i="1" dirty="0"/>
                <a:t> </a:t>
              </a:r>
              <a:r>
                <a:rPr lang="en-US" sz="1600" dirty="0"/>
                <a:t>= 2</a:t>
              </a:r>
            </a:p>
          </p:txBody>
        </p:sp>
        <p:sp>
          <p:nvSpPr>
            <p:cNvPr id="262" name="Rectangle 261"/>
            <p:cNvSpPr/>
            <p:nvPr/>
          </p:nvSpPr>
          <p:spPr>
            <a:xfrm>
              <a:off x="-886597" y="4267200"/>
              <a:ext cx="5153797" cy="2209800"/>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3" name="TextBox 262"/>
            <p:cNvSpPr txBox="1"/>
            <p:nvPr/>
          </p:nvSpPr>
          <p:spPr>
            <a:xfrm>
              <a:off x="-863311" y="4343400"/>
              <a:ext cx="5064437" cy="325881"/>
            </a:xfrm>
            <a:prstGeom prst="rect">
              <a:avLst/>
            </a:prstGeom>
            <a:noFill/>
          </p:spPr>
          <p:txBody>
            <a:bodyPr wrap="square" rtlCol="0">
              <a:spAutoFit/>
            </a:bodyPr>
            <a:lstStyle/>
            <a:p>
              <a:r>
                <a:rPr lang="en-US" sz="1800" b="1" dirty="0"/>
                <a:t>Configuration Variable (Triplet) Values (Equiprobable when </a:t>
              </a:r>
              <a:r>
                <a:rPr lang="en-US" sz="1800" b="1" i="1" dirty="0"/>
                <a:t>h =  1</a:t>
              </a:r>
              <a:r>
                <a:rPr lang="en-US" sz="1800" b="1" dirty="0"/>
                <a:t>)</a:t>
              </a:r>
            </a:p>
          </p:txBody>
        </p:sp>
      </p:grpSp>
      <p:grpSp>
        <p:nvGrpSpPr>
          <p:cNvPr id="4" name="Group 263"/>
          <p:cNvGrpSpPr/>
          <p:nvPr/>
        </p:nvGrpSpPr>
        <p:grpSpPr>
          <a:xfrm>
            <a:off x="3268986" y="5183311"/>
            <a:ext cx="812624" cy="683994"/>
            <a:chOff x="1447796" y="3200400"/>
            <a:chExt cx="738749" cy="603524"/>
          </a:xfrm>
        </p:grpSpPr>
        <p:sp>
          <p:nvSpPr>
            <p:cNvPr id="265" name="TextBox 264"/>
            <p:cNvSpPr txBox="1"/>
            <p:nvPr/>
          </p:nvSpPr>
          <p:spPr>
            <a:xfrm>
              <a:off x="1676400" y="3200400"/>
              <a:ext cx="281545" cy="298724"/>
            </a:xfrm>
            <a:prstGeom prst="rect">
              <a:avLst/>
            </a:prstGeom>
            <a:noFill/>
          </p:spPr>
          <p:txBody>
            <a:bodyPr wrap="none" rtlCol="0">
              <a:spAutoFit/>
            </a:bodyPr>
            <a:lstStyle/>
            <a:p>
              <a:r>
                <a:rPr lang="en-US" sz="1600" b="1" dirty="0"/>
                <a:t>A</a:t>
              </a:r>
            </a:p>
          </p:txBody>
        </p:sp>
        <p:grpSp>
          <p:nvGrpSpPr>
            <p:cNvPr id="5" name="Group 200"/>
            <p:cNvGrpSpPr/>
            <p:nvPr/>
          </p:nvGrpSpPr>
          <p:grpSpPr>
            <a:xfrm>
              <a:off x="1447796" y="3505200"/>
              <a:ext cx="738749" cy="298724"/>
              <a:chOff x="1447796" y="3505200"/>
              <a:chExt cx="738749" cy="298724"/>
            </a:xfrm>
          </p:grpSpPr>
          <p:sp>
            <p:nvSpPr>
              <p:cNvPr id="267" name="TextBox 266"/>
              <p:cNvSpPr txBox="1"/>
              <p:nvPr/>
            </p:nvSpPr>
            <p:spPr>
              <a:xfrm>
                <a:off x="1905000" y="3505200"/>
                <a:ext cx="281545" cy="298724"/>
              </a:xfrm>
              <a:prstGeom prst="rect">
                <a:avLst/>
              </a:prstGeom>
              <a:noFill/>
            </p:spPr>
            <p:txBody>
              <a:bodyPr wrap="none" rtlCol="0">
                <a:spAutoFit/>
              </a:bodyPr>
              <a:lstStyle/>
              <a:p>
                <a:r>
                  <a:rPr lang="en-US" sz="1600" b="1" dirty="0"/>
                  <a:t>A</a:t>
                </a:r>
              </a:p>
            </p:txBody>
          </p:sp>
          <p:sp>
            <p:nvSpPr>
              <p:cNvPr id="268" name="TextBox 267"/>
              <p:cNvSpPr txBox="1"/>
              <p:nvPr/>
            </p:nvSpPr>
            <p:spPr>
              <a:xfrm>
                <a:off x="1447796" y="3505200"/>
                <a:ext cx="281545" cy="298724"/>
              </a:xfrm>
              <a:prstGeom prst="rect">
                <a:avLst/>
              </a:prstGeom>
              <a:noFill/>
            </p:spPr>
            <p:txBody>
              <a:bodyPr wrap="none" rtlCol="0">
                <a:spAutoFit/>
              </a:bodyPr>
              <a:lstStyle/>
              <a:p>
                <a:r>
                  <a:rPr lang="en-US" sz="1600" b="1" dirty="0"/>
                  <a:t>A</a:t>
                </a:r>
              </a:p>
            </p:txBody>
          </p:sp>
          <p:cxnSp>
            <p:nvCxnSpPr>
              <p:cNvPr id="269" name="Straight Connector 268"/>
              <p:cNvCxnSpPr/>
              <p:nvPr/>
            </p:nvCxnSpPr>
            <p:spPr>
              <a:xfrm>
                <a:off x="1905000" y="3505200"/>
                <a:ext cx="76200" cy="762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0" name="Straight Connector 269"/>
              <p:cNvCxnSpPr/>
              <p:nvPr/>
            </p:nvCxnSpPr>
            <p:spPr>
              <a:xfrm flipV="1">
                <a:off x="1676400" y="3505200"/>
                <a:ext cx="95528" cy="762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6" name="Group 277"/>
          <p:cNvGrpSpPr/>
          <p:nvPr/>
        </p:nvGrpSpPr>
        <p:grpSpPr>
          <a:xfrm>
            <a:off x="4945380" y="5186685"/>
            <a:ext cx="802999" cy="683994"/>
            <a:chOff x="1447803" y="3200400"/>
            <a:chExt cx="729998" cy="603524"/>
          </a:xfrm>
        </p:grpSpPr>
        <p:sp>
          <p:nvSpPr>
            <p:cNvPr id="279" name="TextBox 278"/>
            <p:cNvSpPr txBox="1"/>
            <p:nvPr/>
          </p:nvSpPr>
          <p:spPr>
            <a:xfrm>
              <a:off x="1676400" y="3200400"/>
              <a:ext cx="281545" cy="298724"/>
            </a:xfrm>
            <a:prstGeom prst="rect">
              <a:avLst/>
            </a:prstGeom>
            <a:noFill/>
          </p:spPr>
          <p:txBody>
            <a:bodyPr wrap="none" rtlCol="0">
              <a:spAutoFit/>
            </a:bodyPr>
            <a:lstStyle/>
            <a:p>
              <a:r>
                <a:rPr lang="en-US" sz="1600" b="1" dirty="0"/>
                <a:t>A</a:t>
              </a:r>
            </a:p>
          </p:txBody>
        </p:sp>
        <p:grpSp>
          <p:nvGrpSpPr>
            <p:cNvPr id="7" name="Group 200"/>
            <p:cNvGrpSpPr/>
            <p:nvPr/>
          </p:nvGrpSpPr>
          <p:grpSpPr>
            <a:xfrm>
              <a:off x="1447803" y="3505200"/>
              <a:ext cx="729998" cy="298724"/>
              <a:chOff x="1447803" y="3505200"/>
              <a:chExt cx="729998" cy="298724"/>
            </a:xfrm>
          </p:grpSpPr>
          <p:sp>
            <p:nvSpPr>
              <p:cNvPr id="281" name="TextBox 280"/>
              <p:cNvSpPr txBox="1"/>
              <p:nvPr/>
            </p:nvSpPr>
            <p:spPr>
              <a:xfrm>
                <a:off x="1905000" y="3505200"/>
                <a:ext cx="272801" cy="298724"/>
              </a:xfrm>
              <a:prstGeom prst="rect">
                <a:avLst/>
              </a:prstGeom>
              <a:noFill/>
            </p:spPr>
            <p:txBody>
              <a:bodyPr wrap="none" rtlCol="0">
                <a:spAutoFit/>
              </a:bodyPr>
              <a:lstStyle/>
              <a:p>
                <a:r>
                  <a:rPr lang="en-US" sz="1600" b="1" dirty="0"/>
                  <a:t>B</a:t>
                </a:r>
              </a:p>
            </p:txBody>
          </p:sp>
          <p:sp>
            <p:nvSpPr>
              <p:cNvPr id="282" name="TextBox 281"/>
              <p:cNvSpPr txBox="1"/>
              <p:nvPr/>
            </p:nvSpPr>
            <p:spPr>
              <a:xfrm>
                <a:off x="1447803" y="3505200"/>
                <a:ext cx="281545" cy="298724"/>
              </a:xfrm>
              <a:prstGeom prst="rect">
                <a:avLst/>
              </a:prstGeom>
              <a:noFill/>
            </p:spPr>
            <p:txBody>
              <a:bodyPr wrap="none" rtlCol="0">
                <a:spAutoFit/>
              </a:bodyPr>
              <a:lstStyle/>
              <a:p>
                <a:r>
                  <a:rPr lang="en-US" sz="1600" b="1" dirty="0"/>
                  <a:t>A</a:t>
                </a:r>
              </a:p>
            </p:txBody>
          </p:sp>
          <p:cxnSp>
            <p:nvCxnSpPr>
              <p:cNvPr id="283" name="Straight Connector 282"/>
              <p:cNvCxnSpPr/>
              <p:nvPr/>
            </p:nvCxnSpPr>
            <p:spPr>
              <a:xfrm>
                <a:off x="1905000" y="3505200"/>
                <a:ext cx="76200" cy="762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4" name="Straight Connector 283"/>
              <p:cNvCxnSpPr/>
              <p:nvPr/>
            </p:nvCxnSpPr>
            <p:spPr>
              <a:xfrm flipV="1">
                <a:off x="1676400" y="3505200"/>
                <a:ext cx="95528" cy="762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8" name="Group 285"/>
          <p:cNvGrpSpPr/>
          <p:nvPr/>
        </p:nvGrpSpPr>
        <p:grpSpPr>
          <a:xfrm>
            <a:off x="3268981" y="5967294"/>
            <a:ext cx="802999" cy="683994"/>
            <a:chOff x="1447803" y="3200400"/>
            <a:chExt cx="729998" cy="603524"/>
          </a:xfrm>
        </p:grpSpPr>
        <p:sp>
          <p:nvSpPr>
            <p:cNvPr id="287" name="TextBox 286"/>
            <p:cNvSpPr txBox="1"/>
            <p:nvPr/>
          </p:nvSpPr>
          <p:spPr>
            <a:xfrm>
              <a:off x="1676400" y="3200400"/>
              <a:ext cx="272801" cy="298724"/>
            </a:xfrm>
            <a:prstGeom prst="rect">
              <a:avLst/>
            </a:prstGeom>
            <a:noFill/>
          </p:spPr>
          <p:txBody>
            <a:bodyPr wrap="none" rtlCol="0">
              <a:spAutoFit/>
            </a:bodyPr>
            <a:lstStyle/>
            <a:p>
              <a:r>
                <a:rPr lang="en-US" sz="1600" b="1" dirty="0"/>
                <a:t>B</a:t>
              </a:r>
            </a:p>
          </p:txBody>
        </p:sp>
        <p:grpSp>
          <p:nvGrpSpPr>
            <p:cNvPr id="9" name="Group 200"/>
            <p:cNvGrpSpPr/>
            <p:nvPr/>
          </p:nvGrpSpPr>
          <p:grpSpPr>
            <a:xfrm>
              <a:off x="1447803" y="3505200"/>
              <a:ext cx="729998" cy="298724"/>
              <a:chOff x="1447803" y="3505200"/>
              <a:chExt cx="729998" cy="298724"/>
            </a:xfrm>
          </p:grpSpPr>
          <p:sp>
            <p:nvSpPr>
              <p:cNvPr id="289" name="TextBox 288"/>
              <p:cNvSpPr txBox="1"/>
              <p:nvPr/>
            </p:nvSpPr>
            <p:spPr>
              <a:xfrm>
                <a:off x="1905000" y="3505200"/>
                <a:ext cx="272801" cy="298724"/>
              </a:xfrm>
              <a:prstGeom prst="rect">
                <a:avLst/>
              </a:prstGeom>
              <a:noFill/>
            </p:spPr>
            <p:txBody>
              <a:bodyPr wrap="none" rtlCol="0">
                <a:spAutoFit/>
              </a:bodyPr>
              <a:lstStyle/>
              <a:p>
                <a:r>
                  <a:rPr lang="en-US" sz="1600" b="1" dirty="0"/>
                  <a:t>B</a:t>
                </a:r>
              </a:p>
            </p:txBody>
          </p:sp>
          <p:sp>
            <p:nvSpPr>
              <p:cNvPr id="290" name="TextBox 289"/>
              <p:cNvSpPr txBox="1"/>
              <p:nvPr/>
            </p:nvSpPr>
            <p:spPr>
              <a:xfrm>
                <a:off x="1447803" y="3505200"/>
                <a:ext cx="272801" cy="298724"/>
              </a:xfrm>
              <a:prstGeom prst="rect">
                <a:avLst/>
              </a:prstGeom>
              <a:noFill/>
            </p:spPr>
            <p:txBody>
              <a:bodyPr wrap="none" rtlCol="0">
                <a:spAutoFit/>
              </a:bodyPr>
              <a:lstStyle/>
              <a:p>
                <a:r>
                  <a:rPr lang="en-US" sz="1600" b="1" dirty="0"/>
                  <a:t>B</a:t>
                </a:r>
              </a:p>
            </p:txBody>
          </p:sp>
          <p:cxnSp>
            <p:nvCxnSpPr>
              <p:cNvPr id="291" name="Straight Connector 290"/>
              <p:cNvCxnSpPr/>
              <p:nvPr/>
            </p:nvCxnSpPr>
            <p:spPr>
              <a:xfrm>
                <a:off x="1905000" y="3505200"/>
                <a:ext cx="76200" cy="762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2" name="Straight Connector 291"/>
              <p:cNvCxnSpPr/>
              <p:nvPr/>
            </p:nvCxnSpPr>
            <p:spPr>
              <a:xfrm flipV="1">
                <a:off x="1676400" y="3505200"/>
                <a:ext cx="95528" cy="762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10" name="Group 292"/>
          <p:cNvGrpSpPr/>
          <p:nvPr/>
        </p:nvGrpSpPr>
        <p:grpSpPr>
          <a:xfrm>
            <a:off x="4945386" y="5967294"/>
            <a:ext cx="812624" cy="683994"/>
            <a:chOff x="1447796" y="3200400"/>
            <a:chExt cx="738749" cy="603524"/>
          </a:xfrm>
        </p:grpSpPr>
        <p:sp>
          <p:nvSpPr>
            <p:cNvPr id="294" name="TextBox 293"/>
            <p:cNvSpPr txBox="1"/>
            <p:nvPr/>
          </p:nvSpPr>
          <p:spPr>
            <a:xfrm>
              <a:off x="1676400" y="3200400"/>
              <a:ext cx="272802" cy="298724"/>
            </a:xfrm>
            <a:prstGeom prst="rect">
              <a:avLst/>
            </a:prstGeom>
            <a:noFill/>
          </p:spPr>
          <p:txBody>
            <a:bodyPr wrap="none" rtlCol="0">
              <a:spAutoFit/>
            </a:bodyPr>
            <a:lstStyle/>
            <a:p>
              <a:r>
                <a:rPr lang="en-US" sz="1600" b="1" dirty="0"/>
                <a:t>B</a:t>
              </a:r>
            </a:p>
          </p:txBody>
        </p:sp>
        <p:grpSp>
          <p:nvGrpSpPr>
            <p:cNvPr id="11" name="Group 200"/>
            <p:cNvGrpSpPr/>
            <p:nvPr/>
          </p:nvGrpSpPr>
          <p:grpSpPr>
            <a:xfrm>
              <a:off x="1447796" y="3505200"/>
              <a:ext cx="738749" cy="298724"/>
              <a:chOff x="1447796" y="3505200"/>
              <a:chExt cx="738749" cy="298724"/>
            </a:xfrm>
          </p:grpSpPr>
          <p:sp>
            <p:nvSpPr>
              <p:cNvPr id="296" name="TextBox 295"/>
              <p:cNvSpPr txBox="1"/>
              <p:nvPr/>
            </p:nvSpPr>
            <p:spPr>
              <a:xfrm>
                <a:off x="1905000" y="3505200"/>
                <a:ext cx="281545" cy="298724"/>
              </a:xfrm>
              <a:prstGeom prst="rect">
                <a:avLst/>
              </a:prstGeom>
              <a:noFill/>
            </p:spPr>
            <p:txBody>
              <a:bodyPr wrap="none" rtlCol="0">
                <a:spAutoFit/>
              </a:bodyPr>
              <a:lstStyle/>
              <a:p>
                <a:r>
                  <a:rPr lang="en-US" sz="1600" b="1" dirty="0"/>
                  <a:t>A</a:t>
                </a:r>
              </a:p>
            </p:txBody>
          </p:sp>
          <p:sp>
            <p:nvSpPr>
              <p:cNvPr id="297" name="TextBox 296"/>
              <p:cNvSpPr txBox="1"/>
              <p:nvPr/>
            </p:nvSpPr>
            <p:spPr>
              <a:xfrm>
                <a:off x="1447796" y="3505200"/>
                <a:ext cx="272802" cy="298724"/>
              </a:xfrm>
              <a:prstGeom prst="rect">
                <a:avLst/>
              </a:prstGeom>
              <a:noFill/>
            </p:spPr>
            <p:txBody>
              <a:bodyPr wrap="none" rtlCol="0">
                <a:spAutoFit/>
              </a:bodyPr>
              <a:lstStyle/>
              <a:p>
                <a:r>
                  <a:rPr lang="en-US" sz="1600" b="1" dirty="0"/>
                  <a:t>B</a:t>
                </a:r>
              </a:p>
            </p:txBody>
          </p:sp>
          <p:cxnSp>
            <p:nvCxnSpPr>
              <p:cNvPr id="298" name="Straight Connector 297"/>
              <p:cNvCxnSpPr/>
              <p:nvPr/>
            </p:nvCxnSpPr>
            <p:spPr>
              <a:xfrm>
                <a:off x="1905000" y="3505200"/>
                <a:ext cx="76200" cy="762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9" name="Straight Connector 298"/>
              <p:cNvCxnSpPr/>
              <p:nvPr/>
            </p:nvCxnSpPr>
            <p:spPr>
              <a:xfrm flipV="1">
                <a:off x="1676400" y="3505200"/>
                <a:ext cx="95528" cy="762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12" name="Group 301"/>
          <p:cNvGrpSpPr/>
          <p:nvPr/>
        </p:nvGrpSpPr>
        <p:grpSpPr>
          <a:xfrm>
            <a:off x="6705606" y="5186685"/>
            <a:ext cx="812624" cy="683994"/>
            <a:chOff x="1447796" y="3200400"/>
            <a:chExt cx="738749" cy="603524"/>
          </a:xfrm>
        </p:grpSpPr>
        <p:sp>
          <p:nvSpPr>
            <p:cNvPr id="303" name="TextBox 302"/>
            <p:cNvSpPr txBox="1"/>
            <p:nvPr/>
          </p:nvSpPr>
          <p:spPr>
            <a:xfrm>
              <a:off x="1676400" y="3200400"/>
              <a:ext cx="281545" cy="298724"/>
            </a:xfrm>
            <a:prstGeom prst="rect">
              <a:avLst/>
            </a:prstGeom>
            <a:noFill/>
          </p:spPr>
          <p:txBody>
            <a:bodyPr wrap="none" rtlCol="0">
              <a:spAutoFit/>
            </a:bodyPr>
            <a:lstStyle/>
            <a:p>
              <a:r>
                <a:rPr lang="en-US" sz="1600" b="1" dirty="0"/>
                <a:t>A</a:t>
              </a:r>
            </a:p>
          </p:txBody>
        </p:sp>
        <p:grpSp>
          <p:nvGrpSpPr>
            <p:cNvPr id="13" name="Group 200"/>
            <p:cNvGrpSpPr/>
            <p:nvPr/>
          </p:nvGrpSpPr>
          <p:grpSpPr>
            <a:xfrm>
              <a:off x="1447796" y="3505200"/>
              <a:ext cx="738749" cy="298724"/>
              <a:chOff x="1447796" y="3505200"/>
              <a:chExt cx="738749" cy="298724"/>
            </a:xfrm>
          </p:grpSpPr>
          <p:sp>
            <p:nvSpPr>
              <p:cNvPr id="305" name="TextBox 304"/>
              <p:cNvSpPr txBox="1"/>
              <p:nvPr/>
            </p:nvSpPr>
            <p:spPr>
              <a:xfrm>
                <a:off x="1905000" y="3505200"/>
                <a:ext cx="281545" cy="298724"/>
              </a:xfrm>
              <a:prstGeom prst="rect">
                <a:avLst/>
              </a:prstGeom>
              <a:noFill/>
            </p:spPr>
            <p:txBody>
              <a:bodyPr wrap="none" rtlCol="0">
                <a:spAutoFit/>
              </a:bodyPr>
              <a:lstStyle/>
              <a:p>
                <a:r>
                  <a:rPr lang="en-US" sz="1600" b="1" dirty="0"/>
                  <a:t>A</a:t>
                </a:r>
              </a:p>
            </p:txBody>
          </p:sp>
          <p:sp>
            <p:nvSpPr>
              <p:cNvPr id="306" name="TextBox 305"/>
              <p:cNvSpPr txBox="1"/>
              <p:nvPr/>
            </p:nvSpPr>
            <p:spPr>
              <a:xfrm>
                <a:off x="1447796" y="3505200"/>
                <a:ext cx="272802" cy="298724"/>
              </a:xfrm>
              <a:prstGeom prst="rect">
                <a:avLst/>
              </a:prstGeom>
              <a:noFill/>
            </p:spPr>
            <p:txBody>
              <a:bodyPr wrap="none" rtlCol="0">
                <a:spAutoFit/>
              </a:bodyPr>
              <a:lstStyle/>
              <a:p>
                <a:r>
                  <a:rPr lang="en-US" sz="1600" b="1" dirty="0"/>
                  <a:t>B</a:t>
                </a:r>
              </a:p>
            </p:txBody>
          </p:sp>
          <p:cxnSp>
            <p:nvCxnSpPr>
              <p:cNvPr id="307" name="Straight Connector 306"/>
              <p:cNvCxnSpPr/>
              <p:nvPr/>
            </p:nvCxnSpPr>
            <p:spPr>
              <a:xfrm>
                <a:off x="1905000" y="3505200"/>
                <a:ext cx="76200" cy="762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8" name="Straight Connector 307"/>
              <p:cNvCxnSpPr/>
              <p:nvPr/>
            </p:nvCxnSpPr>
            <p:spPr>
              <a:xfrm flipV="1">
                <a:off x="1676400" y="3505200"/>
                <a:ext cx="95528" cy="762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14" name="Group 308"/>
          <p:cNvGrpSpPr/>
          <p:nvPr/>
        </p:nvGrpSpPr>
        <p:grpSpPr>
          <a:xfrm>
            <a:off x="8231330" y="5190054"/>
            <a:ext cx="812624" cy="683994"/>
            <a:chOff x="1447796" y="3200400"/>
            <a:chExt cx="738749" cy="603524"/>
          </a:xfrm>
        </p:grpSpPr>
        <p:sp>
          <p:nvSpPr>
            <p:cNvPr id="310" name="TextBox 309"/>
            <p:cNvSpPr txBox="1"/>
            <p:nvPr/>
          </p:nvSpPr>
          <p:spPr>
            <a:xfrm>
              <a:off x="1676400" y="3200400"/>
              <a:ext cx="272802" cy="298724"/>
            </a:xfrm>
            <a:prstGeom prst="rect">
              <a:avLst/>
            </a:prstGeom>
            <a:noFill/>
          </p:spPr>
          <p:txBody>
            <a:bodyPr wrap="none" rtlCol="0">
              <a:spAutoFit/>
            </a:bodyPr>
            <a:lstStyle/>
            <a:p>
              <a:r>
                <a:rPr lang="en-US" sz="1600" b="1" dirty="0"/>
                <a:t>B</a:t>
              </a:r>
            </a:p>
          </p:txBody>
        </p:sp>
        <p:grpSp>
          <p:nvGrpSpPr>
            <p:cNvPr id="15" name="Group 200"/>
            <p:cNvGrpSpPr/>
            <p:nvPr/>
          </p:nvGrpSpPr>
          <p:grpSpPr>
            <a:xfrm>
              <a:off x="1447796" y="3505200"/>
              <a:ext cx="738749" cy="298724"/>
              <a:chOff x="1447796" y="3505200"/>
              <a:chExt cx="738749" cy="298724"/>
            </a:xfrm>
          </p:grpSpPr>
          <p:sp>
            <p:nvSpPr>
              <p:cNvPr id="312" name="TextBox 311"/>
              <p:cNvSpPr txBox="1"/>
              <p:nvPr/>
            </p:nvSpPr>
            <p:spPr>
              <a:xfrm>
                <a:off x="1905000" y="3505200"/>
                <a:ext cx="281545" cy="298724"/>
              </a:xfrm>
              <a:prstGeom prst="rect">
                <a:avLst/>
              </a:prstGeom>
              <a:noFill/>
            </p:spPr>
            <p:txBody>
              <a:bodyPr wrap="none" rtlCol="0">
                <a:spAutoFit/>
              </a:bodyPr>
              <a:lstStyle/>
              <a:p>
                <a:r>
                  <a:rPr lang="en-US" sz="1600" b="1" dirty="0"/>
                  <a:t>A</a:t>
                </a:r>
              </a:p>
            </p:txBody>
          </p:sp>
          <p:sp>
            <p:nvSpPr>
              <p:cNvPr id="313" name="TextBox 312"/>
              <p:cNvSpPr txBox="1"/>
              <p:nvPr/>
            </p:nvSpPr>
            <p:spPr>
              <a:xfrm>
                <a:off x="1447796" y="3505200"/>
                <a:ext cx="281545" cy="298724"/>
              </a:xfrm>
              <a:prstGeom prst="rect">
                <a:avLst/>
              </a:prstGeom>
              <a:noFill/>
            </p:spPr>
            <p:txBody>
              <a:bodyPr wrap="none" rtlCol="0">
                <a:spAutoFit/>
              </a:bodyPr>
              <a:lstStyle/>
              <a:p>
                <a:r>
                  <a:rPr lang="en-US" sz="1600" b="1" dirty="0"/>
                  <a:t>A</a:t>
                </a:r>
              </a:p>
            </p:txBody>
          </p:sp>
          <p:cxnSp>
            <p:nvCxnSpPr>
              <p:cNvPr id="314" name="Straight Connector 313"/>
              <p:cNvCxnSpPr/>
              <p:nvPr/>
            </p:nvCxnSpPr>
            <p:spPr>
              <a:xfrm>
                <a:off x="1905000" y="3505200"/>
                <a:ext cx="76200" cy="762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5" name="Straight Connector 314"/>
              <p:cNvCxnSpPr/>
              <p:nvPr/>
            </p:nvCxnSpPr>
            <p:spPr>
              <a:xfrm flipV="1">
                <a:off x="1676400" y="3505200"/>
                <a:ext cx="95528" cy="762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16" name="Group 316"/>
          <p:cNvGrpSpPr/>
          <p:nvPr/>
        </p:nvGrpSpPr>
        <p:grpSpPr>
          <a:xfrm>
            <a:off x="6705601" y="5967294"/>
            <a:ext cx="802999" cy="683994"/>
            <a:chOff x="1447803" y="3200400"/>
            <a:chExt cx="729998" cy="603524"/>
          </a:xfrm>
        </p:grpSpPr>
        <p:sp>
          <p:nvSpPr>
            <p:cNvPr id="318" name="TextBox 317"/>
            <p:cNvSpPr txBox="1"/>
            <p:nvPr/>
          </p:nvSpPr>
          <p:spPr>
            <a:xfrm>
              <a:off x="1676400" y="3200400"/>
              <a:ext cx="281545" cy="298724"/>
            </a:xfrm>
            <a:prstGeom prst="rect">
              <a:avLst/>
            </a:prstGeom>
            <a:noFill/>
          </p:spPr>
          <p:txBody>
            <a:bodyPr wrap="none" rtlCol="0">
              <a:spAutoFit/>
            </a:bodyPr>
            <a:lstStyle/>
            <a:p>
              <a:r>
                <a:rPr lang="en-US" sz="1600" b="1" dirty="0"/>
                <a:t>A</a:t>
              </a:r>
            </a:p>
          </p:txBody>
        </p:sp>
        <p:grpSp>
          <p:nvGrpSpPr>
            <p:cNvPr id="17" name="Group 200"/>
            <p:cNvGrpSpPr/>
            <p:nvPr/>
          </p:nvGrpSpPr>
          <p:grpSpPr>
            <a:xfrm>
              <a:off x="1447803" y="3505200"/>
              <a:ext cx="729998" cy="298724"/>
              <a:chOff x="1447803" y="3505200"/>
              <a:chExt cx="729998" cy="298724"/>
            </a:xfrm>
          </p:grpSpPr>
          <p:sp>
            <p:nvSpPr>
              <p:cNvPr id="320" name="TextBox 319"/>
              <p:cNvSpPr txBox="1"/>
              <p:nvPr/>
            </p:nvSpPr>
            <p:spPr>
              <a:xfrm>
                <a:off x="1905000" y="3505200"/>
                <a:ext cx="272801" cy="298724"/>
              </a:xfrm>
              <a:prstGeom prst="rect">
                <a:avLst/>
              </a:prstGeom>
              <a:noFill/>
            </p:spPr>
            <p:txBody>
              <a:bodyPr wrap="none" rtlCol="0">
                <a:spAutoFit/>
              </a:bodyPr>
              <a:lstStyle/>
              <a:p>
                <a:r>
                  <a:rPr lang="en-US" sz="1600" b="1" dirty="0"/>
                  <a:t>B</a:t>
                </a:r>
              </a:p>
            </p:txBody>
          </p:sp>
          <p:sp>
            <p:nvSpPr>
              <p:cNvPr id="321" name="TextBox 320"/>
              <p:cNvSpPr txBox="1"/>
              <p:nvPr/>
            </p:nvSpPr>
            <p:spPr>
              <a:xfrm>
                <a:off x="1447803" y="3505200"/>
                <a:ext cx="272801" cy="298724"/>
              </a:xfrm>
              <a:prstGeom prst="rect">
                <a:avLst/>
              </a:prstGeom>
              <a:noFill/>
            </p:spPr>
            <p:txBody>
              <a:bodyPr wrap="none" rtlCol="0">
                <a:spAutoFit/>
              </a:bodyPr>
              <a:lstStyle/>
              <a:p>
                <a:r>
                  <a:rPr lang="en-US" sz="1600" b="1" dirty="0"/>
                  <a:t>B</a:t>
                </a:r>
              </a:p>
            </p:txBody>
          </p:sp>
          <p:cxnSp>
            <p:nvCxnSpPr>
              <p:cNvPr id="322" name="Straight Connector 321"/>
              <p:cNvCxnSpPr/>
              <p:nvPr/>
            </p:nvCxnSpPr>
            <p:spPr>
              <a:xfrm>
                <a:off x="1905000" y="3505200"/>
                <a:ext cx="76200" cy="762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3" name="Straight Connector 322"/>
              <p:cNvCxnSpPr/>
              <p:nvPr/>
            </p:nvCxnSpPr>
            <p:spPr>
              <a:xfrm flipV="1">
                <a:off x="1676400" y="3505200"/>
                <a:ext cx="95528" cy="762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18" name="Group 323"/>
          <p:cNvGrpSpPr/>
          <p:nvPr/>
        </p:nvGrpSpPr>
        <p:grpSpPr>
          <a:xfrm>
            <a:off x="8231329" y="5967294"/>
            <a:ext cx="802999" cy="683994"/>
            <a:chOff x="1447803" y="3200400"/>
            <a:chExt cx="729998" cy="603524"/>
          </a:xfrm>
        </p:grpSpPr>
        <p:sp>
          <p:nvSpPr>
            <p:cNvPr id="325" name="TextBox 324"/>
            <p:cNvSpPr txBox="1"/>
            <p:nvPr/>
          </p:nvSpPr>
          <p:spPr>
            <a:xfrm>
              <a:off x="1676400" y="3200400"/>
              <a:ext cx="281545" cy="298724"/>
            </a:xfrm>
            <a:prstGeom prst="rect">
              <a:avLst/>
            </a:prstGeom>
            <a:noFill/>
          </p:spPr>
          <p:txBody>
            <a:bodyPr wrap="none" rtlCol="0">
              <a:spAutoFit/>
            </a:bodyPr>
            <a:lstStyle/>
            <a:p>
              <a:r>
                <a:rPr lang="en-US" sz="1600" b="1" dirty="0"/>
                <a:t>A</a:t>
              </a:r>
            </a:p>
          </p:txBody>
        </p:sp>
        <p:grpSp>
          <p:nvGrpSpPr>
            <p:cNvPr id="19" name="Group 200"/>
            <p:cNvGrpSpPr/>
            <p:nvPr/>
          </p:nvGrpSpPr>
          <p:grpSpPr>
            <a:xfrm>
              <a:off x="1447803" y="3505200"/>
              <a:ext cx="729998" cy="298724"/>
              <a:chOff x="1447803" y="3505200"/>
              <a:chExt cx="729998" cy="298724"/>
            </a:xfrm>
          </p:grpSpPr>
          <p:sp>
            <p:nvSpPr>
              <p:cNvPr id="327" name="TextBox 326"/>
              <p:cNvSpPr txBox="1"/>
              <p:nvPr/>
            </p:nvSpPr>
            <p:spPr>
              <a:xfrm>
                <a:off x="1905000" y="3505200"/>
                <a:ext cx="272801" cy="298724"/>
              </a:xfrm>
              <a:prstGeom prst="rect">
                <a:avLst/>
              </a:prstGeom>
              <a:noFill/>
            </p:spPr>
            <p:txBody>
              <a:bodyPr wrap="none" rtlCol="0">
                <a:spAutoFit/>
              </a:bodyPr>
              <a:lstStyle/>
              <a:p>
                <a:r>
                  <a:rPr lang="en-US" sz="1600" b="1" dirty="0"/>
                  <a:t>B</a:t>
                </a:r>
              </a:p>
            </p:txBody>
          </p:sp>
          <p:sp>
            <p:nvSpPr>
              <p:cNvPr id="328" name="TextBox 327"/>
              <p:cNvSpPr txBox="1"/>
              <p:nvPr/>
            </p:nvSpPr>
            <p:spPr>
              <a:xfrm>
                <a:off x="1447803" y="3505200"/>
                <a:ext cx="272801" cy="298724"/>
              </a:xfrm>
              <a:prstGeom prst="rect">
                <a:avLst/>
              </a:prstGeom>
              <a:noFill/>
            </p:spPr>
            <p:txBody>
              <a:bodyPr wrap="none" rtlCol="0">
                <a:spAutoFit/>
              </a:bodyPr>
              <a:lstStyle/>
              <a:p>
                <a:r>
                  <a:rPr lang="en-US" sz="1600" b="1" dirty="0"/>
                  <a:t>B</a:t>
                </a:r>
              </a:p>
            </p:txBody>
          </p:sp>
          <p:cxnSp>
            <p:nvCxnSpPr>
              <p:cNvPr id="329" name="Straight Connector 328"/>
              <p:cNvCxnSpPr/>
              <p:nvPr/>
            </p:nvCxnSpPr>
            <p:spPr>
              <a:xfrm>
                <a:off x="1905000" y="3505200"/>
                <a:ext cx="76200" cy="762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0" name="Straight Connector 329"/>
              <p:cNvCxnSpPr/>
              <p:nvPr/>
            </p:nvCxnSpPr>
            <p:spPr>
              <a:xfrm flipV="1">
                <a:off x="1676400" y="3505200"/>
                <a:ext cx="95528" cy="762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332" name="TextBox 331"/>
          <p:cNvSpPr txBox="1"/>
          <p:nvPr/>
        </p:nvSpPr>
        <p:spPr>
          <a:xfrm>
            <a:off x="7276295" y="5884309"/>
            <a:ext cx="1019912" cy="795291"/>
          </a:xfrm>
          <a:prstGeom prst="rect">
            <a:avLst/>
          </a:prstGeom>
          <a:noFill/>
        </p:spPr>
        <p:txBody>
          <a:bodyPr wrap="none" lIns="101799" tIns="50900" rIns="101799" bIns="50900" rtlCol="0">
            <a:spAutoFit/>
          </a:bodyPr>
          <a:lstStyle/>
          <a:p>
            <a:pPr algn="ctr"/>
            <a:r>
              <a:rPr lang="en-US" sz="1600" b="1" i="1" dirty="0"/>
              <a:t>z</a:t>
            </a:r>
            <a:r>
              <a:rPr lang="en-US" sz="1600" b="1" i="1" baseline="-25000" dirty="0"/>
              <a:t>5</a:t>
            </a:r>
            <a:r>
              <a:rPr lang="en-US" sz="1600" dirty="0"/>
              <a:t> = 0.125</a:t>
            </a:r>
          </a:p>
          <a:p>
            <a:pPr algn="ctr"/>
            <a:r>
              <a:rPr lang="en-US" sz="1600" b="1" i="1" dirty="0"/>
              <a:t>Z</a:t>
            </a:r>
            <a:r>
              <a:rPr lang="en-US" sz="1600" b="1" i="1" baseline="-25000" dirty="0"/>
              <a:t>5</a:t>
            </a:r>
            <a:r>
              <a:rPr lang="en-US" sz="1600" dirty="0"/>
              <a:t> = 2</a:t>
            </a:r>
          </a:p>
          <a:p>
            <a:pPr algn="ctr"/>
            <a:r>
              <a:rPr lang="en-US" sz="1300" i="1" dirty="0"/>
              <a:t>variant</a:t>
            </a:r>
          </a:p>
        </p:txBody>
      </p:sp>
      <p:sp>
        <p:nvSpPr>
          <p:cNvPr id="333" name="TextBox 332"/>
          <p:cNvSpPr txBox="1"/>
          <p:nvPr/>
        </p:nvSpPr>
        <p:spPr>
          <a:xfrm>
            <a:off x="7104637" y="5013963"/>
            <a:ext cx="1204257" cy="795291"/>
          </a:xfrm>
          <a:prstGeom prst="rect">
            <a:avLst/>
          </a:prstGeom>
          <a:noFill/>
        </p:spPr>
        <p:txBody>
          <a:bodyPr wrap="none" lIns="101799" tIns="50900" rIns="101799" bIns="50900" rtlCol="0">
            <a:spAutoFit/>
          </a:bodyPr>
          <a:lstStyle/>
          <a:p>
            <a:pPr algn="ctr"/>
            <a:r>
              <a:rPr lang="en-US" sz="1600" b="1" i="1" dirty="0"/>
              <a:t>z</a:t>
            </a:r>
            <a:r>
              <a:rPr lang="en-US" sz="1600" b="1" i="1" baseline="-25000" dirty="0"/>
              <a:t>2var</a:t>
            </a:r>
            <a:r>
              <a:rPr lang="en-US" sz="1600" dirty="0"/>
              <a:t> = 0.125</a:t>
            </a:r>
          </a:p>
          <a:p>
            <a:pPr algn="ctr"/>
            <a:r>
              <a:rPr lang="en-US" sz="1600" b="1" i="1" dirty="0"/>
              <a:t>Z</a:t>
            </a:r>
            <a:r>
              <a:rPr lang="en-US" sz="1600" b="1" i="1" baseline="-25000" dirty="0"/>
              <a:t>2 </a:t>
            </a:r>
            <a:r>
              <a:rPr lang="en-US" sz="1600" b="1" i="1" baseline="-25000" dirty="0" err="1"/>
              <a:t>var</a:t>
            </a:r>
            <a:r>
              <a:rPr lang="en-US" sz="1600" b="1" i="1" dirty="0"/>
              <a:t> </a:t>
            </a:r>
            <a:r>
              <a:rPr lang="en-US" sz="1600" dirty="0"/>
              <a:t>= 2</a:t>
            </a:r>
          </a:p>
          <a:p>
            <a:pPr algn="ctr"/>
            <a:r>
              <a:rPr lang="en-US" sz="1300" i="1" dirty="0"/>
              <a:t>variant</a:t>
            </a:r>
          </a:p>
        </p:txBody>
      </p:sp>
      <p:sp>
        <p:nvSpPr>
          <p:cNvPr id="334" name="TextBox 333"/>
          <p:cNvSpPr txBox="1"/>
          <p:nvPr/>
        </p:nvSpPr>
        <p:spPr>
          <a:xfrm>
            <a:off x="5599895" y="5100322"/>
            <a:ext cx="1019912" cy="595237"/>
          </a:xfrm>
          <a:prstGeom prst="rect">
            <a:avLst/>
          </a:prstGeom>
          <a:noFill/>
        </p:spPr>
        <p:txBody>
          <a:bodyPr wrap="none" lIns="101799" tIns="50900" rIns="101799" bIns="50900" rtlCol="0">
            <a:spAutoFit/>
          </a:bodyPr>
          <a:lstStyle/>
          <a:p>
            <a:pPr algn="ctr"/>
            <a:r>
              <a:rPr lang="en-US" sz="1600" b="1" i="1" dirty="0"/>
              <a:t>z</a:t>
            </a:r>
            <a:r>
              <a:rPr lang="en-US" sz="1600" b="1" i="1" baseline="-25000" dirty="0"/>
              <a:t>2</a:t>
            </a:r>
            <a:r>
              <a:rPr lang="en-US" sz="1600" dirty="0"/>
              <a:t> = 0.125</a:t>
            </a:r>
            <a:endParaRPr lang="en-US" sz="1600" b="1" i="1" dirty="0"/>
          </a:p>
          <a:p>
            <a:pPr algn="ctr"/>
            <a:r>
              <a:rPr lang="en-US" sz="1600" b="1" i="1" dirty="0"/>
              <a:t>Z</a:t>
            </a:r>
            <a:r>
              <a:rPr lang="en-US" sz="1600" b="1" i="1" baseline="-25000" dirty="0"/>
              <a:t>2</a:t>
            </a:r>
            <a:r>
              <a:rPr lang="en-US" sz="1600" b="1" i="1" dirty="0"/>
              <a:t> </a:t>
            </a:r>
            <a:r>
              <a:rPr lang="en-US" sz="1600" dirty="0"/>
              <a:t>= 2</a:t>
            </a:r>
          </a:p>
        </p:txBody>
      </p:sp>
      <p:sp>
        <p:nvSpPr>
          <p:cNvPr id="335" name="TextBox 334"/>
          <p:cNvSpPr txBox="1"/>
          <p:nvPr/>
        </p:nvSpPr>
        <p:spPr>
          <a:xfrm>
            <a:off x="3839675" y="5982210"/>
            <a:ext cx="1019912" cy="595237"/>
          </a:xfrm>
          <a:prstGeom prst="rect">
            <a:avLst/>
          </a:prstGeom>
          <a:noFill/>
        </p:spPr>
        <p:txBody>
          <a:bodyPr wrap="none" lIns="101799" tIns="50900" rIns="101799" bIns="50900" rtlCol="0">
            <a:spAutoFit/>
          </a:bodyPr>
          <a:lstStyle/>
          <a:p>
            <a:pPr algn="ctr"/>
            <a:r>
              <a:rPr lang="en-US" sz="1600" b="1" i="1" dirty="0"/>
              <a:t>z</a:t>
            </a:r>
            <a:r>
              <a:rPr lang="en-US" sz="1600" b="1" i="1" baseline="-25000" dirty="0"/>
              <a:t>6</a:t>
            </a:r>
            <a:r>
              <a:rPr lang="en-US" sz="1600" dirty="0"/>
              <a:t> = 0.125</a:t>
            </a:r>
            <a:endParaRPr lang="en-US" sz="1600" b="1" i="1" dirty="0"/>
          </a:p>
          <a:p>
            <a:pPr algn="ctr"/>
            <a:r>
              <a:rPr lang="en-US" sz="1600" b="1" i="1" dirty="0"/>
              <a:t>Z</a:t>
            </a:r>
            <a:r>
              <a:rPr lang="en-US" sz="1600" b="1" i="1" baseline="-25000" dirty="0"/>
              <a:t>6</a:t>
            </a:r>
            <a:r>
              <a:rPr lang="en-US" sz="1600" dirty="0"/>
              <a:t>= 2</a:t>
            </a:r>
          </a:p>
        </p:txBody>
      </p:sp>
      <p:sp>
        <p:nvSpPr>
          <p:cNvPr id="336" name="TextBox 335"/>
          <p:cNvSpPr txBox="1"/>
          <p:nvPr/>
        </p:nvSpPr>
        <p:spPr>
          <a:xfrm>
            <a:off x="5599895" y="5982210"/>
            <a:ext cx="1019912" cy="595237"/>
          </a:xfrm>
          <a:prstGeom prst="rect">
            <a:avLst/>
          </a:prstGeom>
          <a:noFill/>
        </p:spPr>
        <p:txBody>
          <a:bodyPr wrap="none" lIns="101799" tIns="50900" rIns="101799" bIns="50900" rtlCol="0">
            <a:spAutoFit/>
          </a:bodyPr>
          <a:lstStyle/>
          <a:p>
            <a:pPr algn="ctr"/>
            <a:r>
              <a:rPr lang="en-US" sz="1600" b="1" i="1" dirty="0"/>
              <a:t>z</a:t>
            </a:r>
            <a:r>
              <a:rPr lang="en-US" sz="1600" b="1" i="1" baseline="-25000" dirty="0"/>
              <a:t>5</a:t>
            </a:r>
            <a:r>
              <a:rPr lang="en-US" sz="1600" dirty="0"/>
              <a:t> = 0.125</a:t>
            </a:r>
          </a:p>
          <a:p>
            <a:pPr algn="ctr"/>
            <a:r>
              <a:rPr lang="en-US" sz="1600" b="1" i="1" dirty="0"/>
              <a:t>Z</a:t>
            </a:r>
            <a:r>
              <a:rPr lang="en-US" sz="1600" b="1" i="1" baseline="-25000" dirty="0"/>
              <a:t>5</a:t>
            </a:r>
            <a:r>
              <a:rPr lang="en-US" sz="1600" b="1" i="1" dirty="0"/>
              <a:t> </a:t>
            </a:r>
            <a:r>
              <a:rPr lang="en-US" sz="1600" dirty="0"/>
              <a:t>= 2</a:t>
            </a:r>
          </a:p>
        </p:txBody>
      </p:sp>
      <p:sp>
        <p:nvSpPr>
          <p:cNvPr id="337" name="TextBox 336"/>
          <p:cNvSpPr txBox="1"/>
          <p:nvPr/>
        </p:nvSpPr>
        <p:spPr>
          <a:xfrm>
            <a:off x="8803088" y="5982210"/>
            <a:ext cx="1019912" cy="595237"/>
          </a:xfrm>
          <a:prstGeom prst="rect">
            <a:avLst/>
          </a:prstGeom>
          <a:noFill/>
        </p:spPr>
        <p:txBody>
          <a:bodyPr wrap="none" lIns="101799" tIns="50900" rIns="101799" bIns="50900" rtlCol="0">
            <a:spAutoFit/>
          </a:bodyPr>
          <a:lstStyle/>
          <a:p>
            <a:pPr algn="ctr"/>
            <a:r>
              <a:rPr lang="en-US" sz="1600" b="1" i="1" dirty="0"/>
              <a:t>z</a:t>
            </a:r>
            <a:r>
              <a:rPr lang="en-US" sz="1600" b="1" i="1" baseline="-25000" dirty="0"/>
              <a:t>4</a:t>
            </a:r>
            <a:r>
              <a:rPr lang="en-US" sz="1600" dirty="0"/>
              <a:t> = 0.125</a:t>
            </a:r>
          </a:p>
          <a:p>
            <a:pPr algn="ctr"/>
            <a:r>
              <a:rPr lang="en-US" sz="1600" b="1" i="1" dirty="0"/>
              <a:t>Z</a:t>
            </a:r>
            <a:r>
              <a:rPr lang="en-US" sz="1600" b="1" i="1" baseline="-25000" dirty="0"/>
              <a:t>4</a:t>
            </a:r>
            <a:r>
              <a:rPr lang="en-US" sz="1600" b="1" i="1" dirty="0"/>
              <a:t> </a:t>
            </a:r>
            <a:r>
              <a:rPr lang="en-US" sz="1600" dirty="0"/>
              <a:t>= 2</a:t>
            </a:r>
          </a:p>
        </p:txBody>
      </p:sp>
      <p:sp>
        <p:nvSpPr>
          <p:cNvPr id="338" name="TextBox 337"/>
          <p:cNvSpPr txBox="1"/>
          <p:nvPr/>
        </p:nvSpPr>
        <p:spPr>
          <a:xfrm>
            <a:off x="2294682" y="284216"/>
            <a:ext cx="5396687" cy="441348"/>
          </a:xfrm>
          <a:prstGeom prst="rect">
            <a:avLst/>
          </a:prstGeom>
          <a:noFill/>
        </p:spPr>
        <p:txBody>
          <a:bodyPr wrap="none" lIns="101799" tIns="50900" rIns="101799" bIns="50900" rtlCol="0">
            <a:spAutoFit/>
          </a:bodyPr>
          <a:lstStyle/>
          <a:p>
            <a:r>
              <a:rPr lang="en-US" sz="2200" b="1" dirty="0"/>
              <a:t>1-D CVM with Two Instances of Base Pattern</a:t>
            </a:r>
            <a:endParaRPr lang="en-US" sz="2200" b="1" i="1" dirty="0"/>
          </a:p>
        </p:txBody>
      </p:sp>
      <p:sp>
        <p:nvSpPr>
          <p:cNvPr id="339" name="TextBox 338"/>
          <p:cNvSpPr txBox="1"/>
          <p:nvPr/>
        </p:nvSpPr>
        <p:spPr>
          <a:xfrm>
            <a:off x="8785055" y="5100322"/>
            <a:ext cx="1019912" cy="595237"/>
          </a:xfrm>
          <a:prstGeom prst="rect">
            <a:avLst/>
          </a:prstGeom>
          <a:noFill/>
        </p:spPr>
        <p:txBody>
          <a:bodyPr wrap="none" lIns="101799" tIns="50900" rIns="101799" bIns="50900" rtlCol="0">
            <a:spAutoFit/>
          </a:bodyPr>
          <a:lstStyle/>
          <a:p>
            <a:pPr algn="ctr"/>
            <a:r>
              <a:rPr lang="en-US" sz="1600" b="1" i="1" dirty="0"/>
              <a:t>z</a:t>
            </a:r>
            <a:r>
              <a:rPr lang="en-US" sz="1600" b="1" i="1" baseline="-25000" dirty="0"/>
              <a:t>3</a:t>
            </a:r>
            <a:r>
              <a:rPr lang="en-US" sz="1600" dirty="0"/>
              <a:t> = 0.125</a:t>
            </a:r>
          </a:p>
          <a:p>
            <a:pPr algn="ctr"/>
            <a:r>
              <a:rPr lang="en-US" sz="1600" b="1" i="1" dirty="0"/>
              <a:t>Z</a:t>
            </a:r>
            <a:r>
              <a:rPr lang="en-US" sz="1600" b="1" i="1" baseline="-25000" dirty="0"/>
              <a:t>3</a:t>
            </a:r>
            <a:r>
              <a:rPr lang="en-US" sz="1600" dirty="0"/>
              <a:t>= 2</a:t>
            </a:r>
          </a:p>
        </p:txBody>
      </p:sp>
      <p:sp>
        <p:nvSpPr>
          <p:cNvPr id="341" name="TextBox 340"/>
          <p:cNvSpPr txBox="1"/>
          <p:nvPr/>
        </p:nvSpPr>
        <p:spPr>
          <a:xfrm>
            <a:off x="3520440" y="6658175"/>
            <a:ext cx="5867400" cy="348729"/>
          </a:xfrm>
          <a:prstGeom prst="rect">
            <a:avLst/>
          </a:prstGeom>
          <a:noFill/>
        </p:spPr>
        <p:txBody>
          <a:bodyPr wrap="square" lIns="101799" tIns="50900" rIns="101799" bIns="50900" rtlCol="0">
            <a:spAutoFit/>
          </a:bodyPr>
          <a:lstStyle/>
          <a:p>
            <a:pPr algn="ctr"/>
            <a:r>
              <a:rPr lang="en-US" sz="1600" b="1" i="1" dirty="0" err="1"/>
              <a:t>z</a:t>
            </a:r>
            <a:r>
              <a:rPr lang="en-US" sz="1600" b="1" i="1" baseline="-25000" dirty="0" err="1"/>
              <a:t>i</a:t>
            </a:r>
            <a:r>
              <a:rPr lang="en-US" sz="1600" dirty="0"/>
              <a:t> = fraction of triplets of type </a:t>
            </a:r>
            <a:r>
              <a:rPr lang="en-US" sz="1600" i="1" dirty="0" err="1"/>
              <a:t>i</a:t>
            </a:r>
            <a:r>
              <a:rPr lang="en-US" sz="1600" dirty="0"/>
              <a:t>; </a:t>
            </a:r>
            <a:r>
              <a:rPr lang="en-US" sz="1600" b="1" i="1" dirty="0" err="1"/>
              <a:t>Z</a:t>
            </a:r>
            <a:r>
              <a:rPr lang="en-US" sz="1600" b="1" i="1" baseline="-25000" dirty="0" err="1"/>
              <a:t>i</a:t>
            </a:r>
            <a:r>
              <a:rPr lang="en-US" sz="1600" b="1" i="1" dirty="0"/>
              <a:t> </a:t>
            </a:r>
            <a:r>
              <a:rPr lang="en-US" sz="1600" dirty="0"/>
              <a:t>= total number of triplets of type </a:t>
            </a:r>
            <a:r>
              <a:rPr lang="en-US" sz="1600" i="1" dirty="0" err="1"/>
              <a:t>i</a:t>
            </a:r>
            <a:r>
              <a:rPr lang="en-US" sz="1600" i="1" dirty="0"/>
              <a:t> </a:t>
            </a:r>
          </a:p>
        </p:txBody>
      </p:sp>
      <p:sp>
        <p:nvSpPr>
          <p:cNvPr id="342" name="TextBox 341"/>
          <p:cNvSpPr txBox="1"/>
          <p:nvPr/>
        </p:nvSpPr>
        <p:spPr>
          <a:xfrm>
            <a:off x="7104637" y="2481697"/>
            <a:ext cx="2766059" cy="1026124"/>
          </a:xfrm>
          <a:prstGeom prst="rect">
            <a:avLst/>
          </a:prstGeom>
          <a:solidFill>
            <a:schemeClr val="bg1">
              <a:lumMod val="95000"/>
            </a:schemeClr>
          </a:solidFill>
          <a:ln w="28575">
            <a:solidFill>
              <a:schemeClr val="tx1">
                <a:lumMod val="65000"/>
                <a:lumOff val="35000"/>
              </a:schemeClr>
            </a:solidFill>
          </a:ln>
        </p:spPr>
        <p:txBody>
          <a:bodyPr wrap="square" lIns="101799" tIns="50900" rIns="101799" bIns="50900" rtlCol="0">
            <a:spAutoFit/>
          </a:bodyPr>
          <a:lstStyle/>
          <a:p>
            <a:pPr algn="ctr"/>
            <a:r>
              <a:rPr lang="en-US" dirty="0"/>
              <a:t>1-D CVM: </a:t>
            </a:r>
          </a:p>
          <a:p>
            <a:pPr algn="ctr"/>
            <a:r>
              <a:rPr lang="en-US" dirty="0"/>
              <a:t>Total number of triplets = number of units</a:t>
            </a:r>
          </a:p>
        </p:txBody>
      </p:sp>
      <p:sp>
        <p:nvSpPr>
          <p:cNvPr id="343" name="TextBox 342"/>
          <p:cNvSpPr txBox="1"/>
          <p:nvPr/>
        </p:nvSpPr>
        <p:spPr>
          <a:xfrm>
            <a:off x="167640" y="2216975"/>
            <a:ext cx="1760220" cy="1674305"/>
          </a:xfrm>
          <a:prstGeom prst="rect">
            <a:avLst/>
          </a:prstGeom>
          <a:solidFill>
            <a:schemeClr val="bg1">
              <a:lumMod val="95000"/>
            </a:schemeClr>
          </a:solidFill>
          <a:ln w="28575">
            <a:solidFill>
              <a:schemeClr val="tx1">
                <a:lumMod val="65000"/>
                <a:lumOff val="35000"/>
              </a:schemeClr>
            </a:solidFill>
          </a:ln>
        </p:spPr>
        <p:txBody>
          <a:bodyPr wrap="square" lIns="101799" tIns="50900" rIns="101799" bIns="50900" rtlCol="0">
            <a:spAutoFit/>
          </a:bodyPr>
          <a:lstStyle/>
          <a:p>
            <a:pPr algn="ctr"/>
            <a:r>
              <a:rPr lang="en-US" dirty="0"/>
              <a:t>Envelope configuration: wraparound horizontally only</a:t>
            </a:r>
          </a:p>
        </p:txBody>
      </p:sp>
      <p:sp>
        <p:nvSpPr>
          <p:cNvPr id="109" name="TextBox 108">
            <a:extLst>
              <a:ext uri="{FF2B5EF4-FFF2-40B4-BE49-F238E27FC236}">
                <a16:creationId xmlns:a16="http://schemas.microsoft.com/office/drawing/2014/main" id="{CF01F3AE-3611-4064-B74A-1F6C4C2A7C92}"/>
              </a:ext>
            </a:extLst>
          </p:cNvPr>
          <p:cNvSpPr txBox="1"/>
          <p:nvPr/>
        </p:nvSpPr>
        <p:spPr>
          <a:xfrm>
            <a:off x="695754" y="860244"/>
            <a:ext cx="9058779" cy="1026124"/>
          </a:xfrm>
          <a:prstGeom prst="rect">
            <a:avLst/>
          </a:prstGeom>
          <a:noFill/>
        </p:spPr>
        <p:txBody>
          <a:bodyPr wrap="none" lIns="101799" tIns="50900" rIns="101799" bIns="50900" rtlCol="0">
            <a:spAutoFit/>
          </a:bodyPr>
          <a:lstStyle/>
          <a:p>
            <a:r>
              <a:rPr lang="en-US" b="1" i="1" dirty="0"/>
              <a:t>Base pattern characteristics: </a:t>
            </a:r>
          </a:p>
          <a:p>
            <a:pPr marL="342900" indent="-342900">
              <a:buFont typeface="Arial" panose="020B0604020202020204" pitchFamily="34" charset="0"/>
              <a:buChar char="•"/>
            </a:pPr>
            <a:r>
              <a:rPr lang="en-US" i="1" dirty="0"/>
              <a:t>Requires eight nodes; four </a:t>
            </a:r>
            <a:r>
              <a:rPr lang="en-US" b="1" dirty="0"/>
              <a:t>A</a:t>
            </a:r>
            <a:r>
              <a:rPr lang="en-US" i="1" dirty="0"/>
              <a:t> (“on”) and four </a:t>
            </a:r>
            <a:r>
              <a:rPr lang="en-US" b="1" dirty="0"/>
              <a:t>B</a:t>
            </a:r>
            <a:r>
              <a:rPr lang="en-US" i="1" dirty="0"/>
              <a:t> (“off”)</a:t>
            </a:r>
            <a:endParaRPr lang="en-US" b="1" dirty="0"/>
          </a:p>
          <a:p>
            <a:pPr marL="342900" indent="-342900">
              <a:buFont typeface="Arial" panose="020B0604020202020204" pitchFamily="34" charset="0"/>
              <a:buChar char="•"/>
            </a:pPr>
            <a:r>
              <a:rPr lang="en-US" i="1" dirty="0"/>
              <a:t>Yields one instance of each of the different triplets (including the degenerate types)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6" name="Rectangle 2"/>
          <p:cNvSpPr>
            <a:spLocks noChangeArrowheads="1"/>
          </p:cNvSpPr>
          <p:nvPr/>
        </p:nvSpPr>
        <p:spPr bwMode="auto">
          <a:xfrm>
            <a:off x="3" y="-205283"/>
            <a:ext cx="205651" cy="410571"/>
          </a:xfrm>
          <a:prstGeom prst="rect">
            <a:avLst/>
          </a:prstGeom>
          <a:noFill/>
          <a:ln w="9525">
            <a:noFill/>
            <a:miter lim="800000"/>
            <a:headEnd/>
            <a:tailEnd/>
          </a:ln>
          <a:effectLst/>
        </p:spPr>
        <p:txBody>
          <a:bodyPr vert="horz" wrap="none" lIns="101799" tIns="50900" rIns="101799" bIns="50900" numCol="1" anchor="ctr" anchorCtr="0" compatLnSpc="1">
            <a:prstTxWarp prst="textNoShape">
              <a:avLst/>
            </a:prstTxWarp>
            <a:spAutoFit/>
          </a:bodyPr>
          <a:lstStyle/>
          <a:p>
            <a:endParaRPr lang="en-US"/>
          </a:p>
        </p:txBody>
      </p:sp>
      <p:sp>
        <p:nvSpPr>
          <p:cNvPr id="1028" name="Rectangle 4"/>
          <p:cNvSpPr>
            <a:spLocks noChangeArrowheads="1"/>
          </p:cNvSpPr>
          <p:nvPr/>
        </p:nvSpPr>
        <p:spPr bwMode="auto">
          <a:xfrm>
            <a:off x="3" y="-205283"/>
            <a:ext cx="205651" cy="410571"/>
          </a:xfrm>
          <a:prstGeom prst="rect">
            <a:avLst/>
          </a:prstGeom>
          <a:noFill/>
          <a:ln w="9525">
            <a:noFill/>
            <a:miter lim="800000"/>
            <a:headEnd/>
            <a:tailEnd/>
          </a:ln>
          <a:effectLst/>
        </p:spPr>
        <p:txBody>
          <a:bodyPr vert="horz" wrap="none" lIns="101799" tIns="50900" rIns="101799" bIns="50900" numCol="1" anchor="ctr" anchorCtr="0" compatLnSpc="1">
            <a:prstTxWarp prst="textNoShape">
              <a:avLst/>
            </a:prstTxWarp>
            <a:spAutoFit/>
          </a:bodyPr>
          <a:lstStyle/>
          <a:p>
            <a:endParaRPr lang="en-US"/>
          </a:p>
        </p:txBody>
      </p:sp>
      <p:sp>
        <p:nvSpPr>
          <p:cNvPr id="1030" name="Rectangle 6"/>
          <p:cNvSpPr>
            <a:spLocks noChangeArrowheads="1"/>
          </p:cNvSpPr>
          <p:nvPr/>
        </p:nvSpPr>
        <p:spPr bwMode="auto">
          <a:xfrm>
            <a:off x="3" y="-205283"/>
            <a:ext cx="205651" cy="410571"/>
          </a:xfrm>
          <a:prstGeom prst="rect">
            <a:avLst/>
          </a:prstGeom>
          <a:noFill/>
          <a:ln w="9525">
            <a:noFill/>
            <a:miter lim="800000"/>
            <a:headEnd/>
            <a:tailEnd/>
          </a:ln>
          <a:effectLst/>
        </p:spPr>
        <p:txBody>
          <a:bodyPr vert="horz" wrap="none" lIns="101799" tIns="50900" rIns="101799" bIns="50900" numCol="1" anchor="ctr" anchorCtr="0" compatLnSpc="1">
            <a:prstTxWarp prst="textNoShape">
              <a:avLst/>
            </a:prstTxWarp>
            <a:spAutoFit/>
          </a:bodyPr>
          <a:lstStyle/>
          <a:p>
            <a:endParaRPr lang="en-US"/>
          </a:p>
        </p:txBody>
      </p:sp>
      <p:sp>
        <p:nvSpPr>
          <p:cNvPr id="1032" name="Rectangle 8"/>
          <p:cNvSpPr>
            <a:spLocks noChangeArrowheads="1"/>
          </p:cNvSpPr>
          <p:nvPr/>
        </p:nvSpPr>
        <p:spPr bwMode="auto">
          <a:xfrm>
            <a:off x="3" y="-205283"/>
            <a:ext cx="205651" cy="410571"/>
          </a:xfrm>
          <a:prstGeom prst="rect">
            <a:avLst/>
          </a:prstGeom>
          <a:noFill/>
          <a:ln w="9525">
            <a:noFill/>
            <a:miter lim="800000"/>
            <a:headEnd/>
            <a:tailEnd/>
          </a:ln>
          <a:effectLst/>
        </p:spPr>
        <p:txBody>
          <a:bodyPr vert="horz" wrap="none" lIns="101799" tIns="50900" rIns="101799" bIns="50900" numCol="1" anchor="ctr" anchorCtr="0" compatLnSpc="1">
            <a:prstTxWarp prst="textNoShape">
              <a:avLst/>
            </a:prstTxWarp>
            <a:spAutoFit/>
          </a:bodyPr>
          <a:lstStyle/>
          <a:p>
            <a:endParaRPr lang="en-US"/>
          </a:p>
        </p:txBody>
      </p:sp>
      <p:sp>
        <p:nvSpPr>
          <p:cNvPr id="1034" name="Rectangle 10"/>
          <p:cNvSpPr>
            <a:spLocks noChangeArrowheads="1"/>
          </p:cNvSpPr>
          <p:nvPr/>
        </p:nvSpPr>
        <p:spPr bwMode="auto">
          <a:xfrm>
            <a:off x="3" y="-205283"/>
            <a:ext cx="205651" cy="410571"/>
          </a:xfrm>
          <a:prstGeom prst="rect">
            <a:avLst/>
          </a:prstGeom>
          <a:noFill/>
          <a:ln w="9525">
            <a:noFill/>
            <a:miter lim="800000"/>
            <a:headEnd/>
            <a:tailEnd/>
          </a:ln>
          <a:effectLst/>
        </p:spPr>
        <p:txBody>
          <a:bodyPr vert="horz" wrap="none" lIns="101799" tIns="50900" rIns="101799" bIns="50900" numCol="1" anchor="ctr" anchorCtr="0" compatLnSpc="1">
            <a:prstTxWarp prst="textNoShape">
              <a:avLst/>
            </a:prstTxWarp>
            <a:spAutoFit/>
          </a:bodyPr>
          <a:lstStyle/>
          <a:p>
            <a:endParaRPr lang="en-US"/>
          </a:p>
        </p:txBody>
      </p:sp>
      <p:sp>
        <p:nvSpPr>
          <p:cNvPr id="237" name="Right Brace 236"/>
          <p:cNvSpPr/>
          <p:nvPr/>
        </p:nvSpPr>
        <p:spPr>
          <a:xfrm rot="5400000">
            <a:off x="6873716" y="2885483"/>
            <a:ext cx="259080" cy="754380"/>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lIns="101799" tIns="50900" rIns="101799" bIns="50900" rtlCol="0" anchor="ctr"/>
          <a:lstStyle/>
          <a:p>
            <a:pPr algn="ctr"/>
            <a:endParaRPr lang="en-US"/>
          </a:p>
        </p:txBody>
      </p:sp>
      <p:sp>
        <p:nvSpPr>
          <p:cNvPr id="238" name="TextBox 237"/>
          <p:cNvSpPr txBox="1"/>
          <p:nvPr/>
        </p:nvSpPr>
        <p:spPr>
          <a:xfrm>
            <a:off x="5638800" y="3305852"/>
            <a:ext cx="2514600" cy="604520"/>
          </a:xfrm>
          <a:prstGeom prst="rect">
            <a:avLst/>
          </a:prstGeom>
          <a:noFill/>
        </p:spPr>
        <p:txBody>
          <a:bodyPr wrap="square" lIns="101799" tIns="50900" rIns="101799" bIns="50900" rtlCol="0">
            <a:spAutoFit/>
          </a:bodyPr>
          <a:lstStyle/>
          <a:p>
            <a:pPr algn="ctr"/>
            <a:r>
              <a:rPr lang="en-US" sz="1600" dirty="0"/>
              <a:t>Horizontal wrap-around; identical with leftmost units</a:t>
            </a:r>
          </a:p>
        </p:txBody>
      </p:sp>
      <p:sp>
        <p:nvSpPr>
          <p:cNvPr id="338" name="TextBox 337"/>
          <p:cNvSpPr txBox="1"/>
          <p:nvPr/>
        </p:nvSpPr>
        <p:spPr>
          <a:xfrm>
            <a:off x="2682240" y="344583"/>
            <a:ext cx="4629874" cy="1118457"/>
          </a:xfrm>
          <a:prstGeom prst="rect">
            <a:avLst/>
          </a:prstGeom>
          <a:noFill/>
        </p:spPr>
        <p:txBody>
          <a:bodyPr wrap="none" lIns="101799" tIns="50900" rIns="101799" bIns="50900" rtlCol="0">
            <a:spAutoFit/>
          </a:bodyPr>
          <a:lstStyle/>
          <a:p>
            <a:pPr algn="ctr"/>
            <a:r>
              <a:rPr lang="en-US" sz="2200" b="1" dirty="0"/>
              <a:t>Square-Grid-Node Representation vs. </a:t>
            </a:r>
          </a:p>
          <a:p>
            <a:pPr algn="ctr"/>
            <a:r>
              <a:rPr lang="en-US" sz="2200" b="1" dirty="0"/>
              <a:t>Dot-Grid-Node Representation</a:t>
            </a:r>
          </a:p>
          <a:p>
            <a:pPr algn="ctr"/>
            <a:r>
              <a:rPr lang="en-US" sz="2200" b="1" dirty="0"/>
              <a:t>for the Same Grid</a:t>
            </a:r>
          </a:p>
        </p:txBody>
      </p:sp>
      <p:sp>
        <p:nvSpPr>
          <p:cNvPr id="342" name="TextBox 341"/>
          <p:cNvSpPr txBox="1"/>
          <p:nvPr/>
        </p:nvSpPr>
        <p:spPr>
          <a:xfrm>
            <a:off x="173354" y="4290163"/>
            <a:ext cx="1844041" cy="1026124"/>
          </a:xfrm>
          <a:prstGeom prst="rect">
            <a:avLst/>
          </a:prstGeom>
          <a:solidFill>
            <a:schemeClr val="bg1">
              <a:lumMod val="95000"/>
            </a:schemeClr>
          </a:solidFill>
          <a:ln w="28575">
            <a:solidFill>
              <a:schemeClr val="tx1">
                <a:lumMod val="65000"/>
                <a:lumOff val="35000"/>
              </a:schemeClr>
            </a:solidFill>
          </a:ln>
        </p:spPr>
        <p:txBody>
          <a:bodyPr wrap="square" lIns="101799" tIns="50900" rIns="101799" bIns="50900" rtlCol="0">
            <a:spAutoFit/>
          </a:bodyPr>
          <a:lstStyle>
            <a:defPPr>
              <a:defRPr lang="en-US"/>
            </a:defPPr>
            <a:lvl1pPr algn="ctr"/>
          </a:lstStyle>
          <a:p>
            <a:r>
              <a:rPr lang="en-US" dirty="0"/>
              <a:t>Same pattern in dot-grid representation</a:t>
            </a:r>
          </a:p>
        </p:txBody>
      </p:sp>
      <p:sp>
        <p:nvSpPr>
          <p:cNvPr id="343" name="TextBox 342"/>
          <p:cNvSpPr txBox="1"/>
          <p:nvPr/>
        </p:nvSpPr>
        <p:spPr>
          <a:xfrm>
            <a:off x="173355" y="1986298"/>
            <a:ext cx="1844040" cy="1026124"/>
          </a:xfrm>
          <a:prstGeom prst="rect">
            <a:avLst/>
          </a:prstGeom>
          <a:solidFill>
            <a:schemeClr val="bg1">
              <a:lumMod val="95000"/>
            </a:schemeClr>
          </a:solidFill>
          <a:ln w="28575">
            <a:solidFill>
              <a:schemeClr val="tx1">
                <a:lumMod val="65000"/>
                <a:lumOff val="35000"/>
              </a:schemeClr>
            </a:solidFill>
          </a:ln>
        </p:spPr>
        <p:txBody>
          <a:bodyPr wrap="square" lIns="101799" tIns="50900" rIns="101799" bIns="50900" rtlCol="0">
            <a:spAutoFit/>
          </a:bodyPr>
          <a:lstStyle/>
          <a:p>
            <a:pPr algn="ctr"/>
            <a:r>
              <a:rPr lang="en-US" dirty="0"/>
              <a:t>1-D grid with</a:t>
            </a:r>
          </a:p>
          <a:p>
            <a:pPr algn="ctr"/>
            <a:r>
              <a:rPr lang="en-US" dirty="0"/>
              <a:t>two repeats of base pattern</a:t>
            </a:r>
          </a:p>
        </p:txBody>
      </p:sp>
      <p:grpSp>
        <p:nvGrpSpPr>
          <p:cNvPr id="21" name="Group 20">
            <a:extLst>
              <a:ext uri="{FF2B5EF4-FFF2-40B4-BE49-F238E27FC236}">
                <a16:creationId xmlns:a16="http://schemas.microsoft.com/office/drawing/2014/main" id="{BEA24C63-56B9-4D5A-82E3-9B07E80F87A4}"/>
              </a:ext>
            </a:extLst>
          </p:cNvPr>
          <p:cNvGrpSpPr/>
          <p:nvPr/>
        </p:nvGrpSpPr>
        <p:grpSpPr>
          <a:xfrm>
            <a:off x="2590800" y="1981200"/>
            <a:ext cx="4777740" cy="1036320"/>
            <a:chOff x="2179320" y="1981200"/>
            <a:chExt cx="4777740" cy="1036320"/>
          </a:xfrm>
        </p:grpSpPr>
        <p:sp>
          <p:nvSpPr>
            <p:cNvPr id="180" name="Rectangle 179"/>
            <p:cNvSpPr/>
            <p:nvPr/>
          </p:nvSpPr>
          <p:spPr>
            <a:xfrm>
              <a:off x="6454140" y="2499360"/>
              <a:ext cx="502920" cy="518160"/>
            </a:xfrm>
            <a:prstGeom prst="rect">
              <a:avLst/>
            </a:prstGeom>
            <a:blipFill>
              <a:blip r:embed="rId2"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101799" tIns="50900" rIns="101799" bIns="50900" rtlCol="0" anchor="ctr"/>
            <a:lstStyle/>
            <a:p>
              <a:pPr algn="ctr"/>
              <a:endParaRPr lang="en-US"/>
            </a:p>
          </p:txBody>
        </p:sp>
        <p:sp>
          <p:nvSpPr>
            <p:cNvPr id="212" name="Rectangle 211"/>
            <p:cNvSpPr/>
            <p:nvPr/>
          </p:nvSpPr>
          <p:spPr>
            <a:xfrm>
              <a:off x="3939540" y="2499360"/>
              <a:ext cx="502920" cy="51816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1799" tIns="50900" rIns="101799" bIns="50900" rtlCol="0" anchor="ctr"/>
            <a:lstStyle/>
            <a:p>
              <a:pPr algn="ctr"/>
              <a:endParaRPr lang="en-US"/>
            </a:p>
          </p:txBody>
        </p:sp>
        <p:sp>
          <p:nvSpPr>
            <p:cNvPr id="221" name="Rectangle 220"/>
            <p:cNvSpPr/>
            <p:nvPr/>
          </p:nvSpPr>
          <p:spPr>
            <a:xfrm>
              <a:off x="3688080" y="1981200"/>
              <a:ext cx="502920" cy="51816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1799" tIns="50900" rIns="101799" bIns="50900" rtlCol="0" anchor="ctr"/>
            <a:lstStyle/>
            <a:p>
              <a:pPr algn="ctr"/>
              <a:endParaRPr lang="en-US"/>
            </a:p>
          </p:txBody>
        </p:sp>
        <p:sp>
          <p:nvSpPr>
            <p:cNvPr id="242" name="Rectangle 241"/>
            <p:cNvSpPr/>
            <p:nvPr/>
          </p:nvSpPr>
          <p:spPr>
            <a:xfrm>
              <a:off x="6202680" y="1981200"/>
              <a:ext cx="502920" cy="518160"/>
            </a:xfrm>
            <a:prstGeom prst="rect">
              <a:avLst/>
            </a:prstGeom>
            <a:blipFill>
              <a:blip r:embed="rId2"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101799" tIns="50900" rIns="101799" bIns="50900" rtlCol="0" anchor="ctr"/>
            <a:lstStyle/>
            <a:p>
              <a:pPr algn="ctr"/>
              <a:endParaRPr lang="en-US"/>
            </a:p>
          </p:txBody>
        </p:sp>
        <p:sp>
          <p:nvSpPr>
            <p:cNvPr id="173" name="Rectangle 172"/>
            <p:cNvSpPr/>
            <p:nvPr/>
          </p:nvSpPr>
          <p:spPr>
            <a:xfrm>
              <a:off x="5699760" y="1981200"/>
              <a:ext cx="502920" cy="51816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1799" tIns="50900" rIns="101799" bIns="50900" rtlCol="0" anchor="ctr"/>
            <a:lstStyle/>
            <a:p>
              <a:pPr algn="ctr"/>
              <a:endParaRPr lang="en-US"/>
            </a:p>
          </p:txBody>
        </p:sp>
        <p:sp>
          <p:nvSpPr>
            <p:cNvPr id="174" name="Rectangle 173"/>
            <p:cNvSpPr/>
            <p:nvPr/>
          </p:nvSpPr>
          <p:spPr>
            <a:xfrm>
              <a:off x="5951220" y="2499360"/>
              <a:ext cx="502920" cy="51816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1799" tIns="50900" rIns="101799" bIns="50900" rtlCol="0" anchor="ctr"/>
            <a:lstStyle/>
            <a:p>
              <a:pPr algn="ctr"/>
              <a:endParaRPr lang="en-US"/>
            </a:p>
          </p:txBody>
        </p:sp>
        <p:sp>
          <p:nvSpPr>
            <p:cNvPr id="197" name="Rectangle 196"/>
            <p:cNvSpPr/>
            <p:nvPr/>
          </p:nvSpPr>
          <p:spPr>
            <a:xfrm>
              <a:off x="2179320" y="1981200"/>
              <a:ext cx="502920" cy="51816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1799" tIns="50900" rIns="101799" bIns="50900" rtlCol="0" anchor="ctr"/>
            <a:lstStyle/>
            <a:p>
              <a:pPr algn="ctr"/>
              <a:endParaRPr lang="en-US"/>
            </a:p>
          </p:txBody>
        </p:sp>
        <p:sp>
          <p:nvSpPr>
            <p:cNvPr id="200" name="Rectangle 199"/>
            <p:cNvSpPr/>
            <p:nvPr/>
          </p:nvSpPr>
          <p:spPr>
            <a:xfrm>
              <a:off x="2933700" y="2499360"/>
              <a:ext cx="502920" cy="51816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1799" tIns="50900" rIns="101799" bIns="50900" rtlCol="0" anchor="ctr"/>
            <a:lstStyle/>
            <a:p>
              <a:pPr algn="ctr"/>
              <a:endParaRPr lang="en-US"/>
            </a:p>
          </p:txBody>
        </p:sp>
        <p:sp>
          <p:nvSpPr>
            <p:cNvPr id="205" name="Rectangle 204"/>
            <p:cNvSpPr/>
            <p:nvPr/>
          </p:nvSpPr>
          <p:spPr>
            <a:xfrm>
              <a:off x="3436620" y="2499360"/>
              <a:ext cx="502920" cy="51816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1799" tIns="50900" rIns="101799" bIns="50900" rtlCol="0" anchor="ctr"/>
            <a:lstStyle/>
            <a:p>
              <a:pPr algn="ctr"/>
              <a:endParaRPr lang="en-US"/>
            </a:p>
          </p:txBody>
        </p:sp>
        <p:sp>
          <p:nvSpPr>
            <p:cNvPr id="209" name="Rectangle 208"/>
            <p:cNvSpPr/>
            <p:nvPr/>
          </p:nvSpPr>
          <p:spPr>
            <a:xfrm>
              <a:off x="4191000" y="1981200"/>
              <a:ext cx="502920" cy="51816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1799" tIns="50900" rIns="101799" bIns="50900" rtlCol="0" anchor="ctr"/>
            <a:lstStyle/>
            <a:p>
              <a:pPr algn="ctr"/>
              <a:endParaRPr lang="en-US"/>
            </a:p>
          </p:txBody>
        </p:sp>
        <p:sp>
          <p:nvSpPr>
            <p:cNvPr id="239" name="Rectangle 238"/>
            <p:cNvSpPr/>
            <p:nvPr/>
          </p:nvSpPr>
          <p:spPr>
            <a:xfrm>
              <a:off x="5448300" y="2499360"/>
              <a:ext cx="502920" cy="51816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1799" tIns="50900" rIns="101799" bIns="50900" rtlCol="0" anchor="ctr"/>
            <a:lstStyle/>
            <a:p>
              <a:pPr algn="ctr"/>
              <a:endParaRPr lang="en-US"/>
            </a:p>
          </p:txBody>
        </p:sp>
        <p:sp>
          <p:nvSpPr>
            <p:cNvPr id="233" name="Rectangle 232"/>
            <p:cNvSpPr/>
            <p:nvPr/>
          </p:nvSpPr>
          <p:spPr>
            <a:xfrm>
              <a:off x="4945380" y="2499360"/>
              <a:ext cx="502920" cy="51816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1799" tIns="50900" rIns="101799" bIns="50900" rtlCol="0" anchor="ctr"/>
            <a:lstStyle/>
            <a:p>
              <a:pPr algn="ctr"/>
              <a:endParaRPr lang="en-US"/>
            </a:p>
          </p:txBody>
        </p:sp>
        <p:sp>
          <p:nvSpPr>
            <p:cNvPr id="206" name="Rectangle 205"/>
            <p:cNvSpPr/>
            <p:nvPr/>
          </p:nvSpPr>
          <p:spPr>
            <a:xfrm>
              <a:off x="3185160" y="1981200"/>
              <a:ext cx="502920" cy="51816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1799" tIns="50900" rIns="101799" bIns="50900" rtlCol="0" anchor="ctr"/>
            <a:lstStyle/>
            <a:p>
              <a:pPr algn="ctr"/>
              <a:endParaRPr lang="en-US"/>
            </a:p>
          </p:txBody>
        </p:sp>
        <p:sp>
          <p:nvSpPr>
            <p:cNvPr id="202" name="Rectangle 201"/>
            <p:cNvSpPr/>
            <p:nvPr/>
          </p:nvSpPr>
          <p:spPr>
            <a:xfrm>
              <a:off x="2682240" y="1981200"/>
              <a:ext cx="502920" cy="51816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1799" tIns="50900" rIns="101799" bIns="50900" rtlCol="0" anchor="ctr"/>
            <a:lstStyle/>
            <a:p>
              <a:pPr algn="ctr"/>
              <a:endParaRPr lang="en-US"/>
            </a:p>
          </p:txBody>
        </p:sp>
        <p:sp>
          <p:nvSpPr>
            <p:cNvPr id="196" name="Rectangle 195"/>
            <p:cNvSpPr/>
            <p:nvPr/>
          </p:nvSpPr>
          <p:spPr>
            <a:xfrm>
              <a:off x="2430780" y="2499360"/>
              <a:ext cx="502920" cy="51816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1799" tIns="50900" rIns="101799" bIns="50900" rtlCol="0" anchor="ctr"/>
            <a:lstStyle/>
            <a:p>
              <a:pPr algn="ctr"/>
              <a:endParaRPr lang="en-US"/>
            </a:p>
          </p:txBody>
        </p:sp>
        <p:sp>
          <p:nvSpPr>
            <p:cNvPr id="236" name="Rectangle 235"/>
            <p:cNvSpPr/>
            <p:nvPr/>
          </p:nvSpPr>
          <p:spPr>
            <a:xfrm>
              <a:off x="5196840" y="1981200"/>
              <a:ext cx="502920" cy="51816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1799" tIns="50900" rIns="101799" bIns="50900" rtlCol="0" anchor="ctr"/>
            <a:lstStyle/>
            <a:p>
              <a:pPr algn="ctr"/>
              <a:endParaRPr lang="en-US"/>
            </a:p>
          </p:txBody>
        </p:sp>
        <p:sp>
          <p:nvSpPr>
            <p:cNvPr id="235" name="Rectangle 234"/>
            <p:cNvSpPr/>
            <p:nvPr/>
          </p:nvSpPr>
          <p:spPr>
            <a:xfrm>
              <a:off x="4693920" y="1981200"/>
              <a:ext cx="502920" cy="51816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1799" tIns="50900" rIns="101799" bIns="50900" rtlCol="0" anchor="ctr"/>
            <a:lstStyle/>
            <a:p>
              <a:pPr algn="ctr"/>
              <a:endParaRPr lang="en-US"/>
            </a:p>
          </p:txBody>
        </p:sp>
        <p:sp>
          <p:nvSpPr>
            <p:cNvPr id="210" name="Rectangle 209"/>
            <p:cNvSpPr/>
            <p:nvPr/>
          </p:nvSpPr>
          <p:spPr>
            <a:xfrm>
              <a:off x="4442460" y="2499360"/>
              <a:ext cx="502920" cy="51816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1799" tIns="50900" rIns="101799" bIns="50900" rtlCol="0" anchor="ctr"/>
            <a:lstStyle/>
            <a:p>
              <a:pPr algn="ctr"/>
              <a:endParaRPr lang="en-US"/>
            </a:p>
          </p:txBody>
        </p:sp>
      </p:grpSp>
      <p:grpSp>
        <p:nvGrpSpPr>
          <p:cNvPr id="22" name="Group 21">
            <a:extLst>
              <a:ext uri="{FF2B5EF4-FFF2-40B4-BE49-F238E27FC236}">
                <a16:creationId xmlns:a16="http://schemas.microsoft.com/office/drawing/2014/main" id="{EB97041D-C596-4419-A51E-337DA0A47D4F}"/>
              </a:ext>
            </a:extLst>
          </p:cNvPr>
          <p:cNvGrpSpPr/>
          <p:nvPr/>
        </p:nvGrpSpPr>
        <p:grpSpPr>
          <a:xfrm>
            <a:off x="2842260" y="4442696"/>
            <a:ext cx="4134802" cy="576581"/>
            <a:chOff x="2738438" y="4452619"/>
            <a:chExt cx="4134802" cy="576581"/>
          </a:xfrm>
        </p:grpSpPr>
        <p:sp>
          <p:nvSpPr>
            <p:cNvPr id="20" name="Oval 19">
              <a:extLst>
                <a:ext uri="{FF2B5EF4-FFF2-40B4-BE49-F238E27FC236}">
                  <a16:creationId xmlns:a16="http://schemas.microsoft.com/office/drawing/2014/main" id="{8CF8C0BC-AEF6-4C7A-ADE0-B165E69E31AB}"/>
                </a:ext>
              </a:extLst>
            </p:cNvPr>
            <p:cNvSpPr/>
            <p:nvPr/>
          </p:nvSpPr>
          <p:spPr>
            <a:xfrm>
              <a:off x="2738438" y="4452619"/>
              <a:ext cx="247174" cy="219818"/>
            </a:xfrm>
            <a:prstGeom prst="ellipse">
              <a:avLst/>
            </a:prstGeom>
            <a:solidFill>
              <a:schemeClr val="tx1">
                <a:lumMod val="50000"/>
                <a:lumOff val="50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Oval 110">
              <a:extLst>
                <a:ext uri="{FF2B5EF4-FFF2-40B4-BE49-F238E27FC236}">
                  <a16:creationId xmlns:a16="http://schemas.microsoft.com/office/drawing/2014/main" id="{829EE904-AB2C-4614-8557-73B495FD834C}"/>
                </a:ext>
              </a:extLst>
            </p:cNvPr>
            <p:cNvSpPr/>
            <p:nvPr/>
          </p:nvSpPr>
          <p:spPr>
            <a:xfrm>
              <a:off x="3204551" y="4452619"/>
              <a:ext cx="247174" cy="219818"/>
            </a:xfrm>
            <a:prstGeom prst="ellipse">
              <a:avLst/>
            </a:prstGeom>
            <a:solidFill>
              <a:schemeClr val="tx1">
                <a:lumMod val="50000"/>
                <a:lumOff val="50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Oval 111">
              <a:extLst>
                <a:ext uri="{FF2B5EF4-FFF2-40B4-BE49-F238E27FC236}">
                  <a16:creationId xmlns:a16="http://schemas.microsoft.com/office/drawing/2014/main" id="{23EB3835-189D-470B-BE7E-9FE77C9B2713}"/>
                </a:ext>
              </a:extLst>
            </p:cNvPr>
            <p:cNvSpPr/>
            <p:nvPr/>
          </p:nvSpPr>
          <p:spPr>
            <a:xfrm>
              <a:off x="3670664" y="4452619"/>
              <a:ext cx="247174" cy="219818"/>
            </a:xfrm>
            <a:prstGeom prst="ellipse">
              <a:avLst/>
            </a:prstGeom>
            <a:solidFill>
              <a:schemeClr val="tx1">
                <a:lumMod val="50000"/>
                <a:lumOff val="50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Oval 112">
              <a:extLst>
                <a:ext uri="{FF2B5EF4-FFF2-40B4-BE49-F238E27FC236}">
                  <a16:creationId xmlns:a16="http://schemas.microsoft.com/office/drawing/2014/main" id="{3FC2E449-85C1-4D6E-8105-6E10008DAD5E}"/>
                </a:ext>
              </a:extLst>
            </p:cNvPr>
            <p:cNvSpPr/>
            <p:nvPr/>
          </p:nvSpPr>
          <p:spPr>
            <a:xfrm>
              <a:off x="2985612" y="4809382"/>
              <a:ext cx="247174" cy="219818"/>
            </a:xfrm>
            <a:prstGeom prst="ellipse">
              <a:avLst/>
            </a:prstGeom>
            <a:solidFill>
              <a:schemeClr val="tx1">
                <a:lumMod val="50000"/>
                <a:lumOff val="50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a:extLst>
                <a:ext uri="{FF2B5EF4-FFF2-40B4-BE49-F238E27FC236}">
                  <a16:creationId xmlns:a16="http://schemas.microsoft.com/office/drawing/2014/main" id="{9BF403C6-E483-43ED-9597-EA93B71AC24D}"/>
                </a:ext>
              </a:extLst>
            </p:cNvPr>
            <p:cNvSpPr/>
            <p:nvPr/>
          </p:nvSpPr>
          <p:spPr>
            <a:xfrm>
              <a:off x="3438185" y="4809382"/>
              <a:ext cx="247174" cy="219818"/>
            </a:xfrm>
            <a:prstGeom prst="ellipse">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Oval 114">
              <a:extLst>
                <a:ext uri="{FF2B5EF4-FFF2-40B4-BE49-F238E27FC236}">
                  <a16:creationId xmlns:a16="http://schemas.microsoft.com/office/drawing/2014/main" id="{A05C0C24-6FAB-42F5-85F6-EF08F4B470A8}"/>
                </a:ext>
              </a:extLst>
            </p:cNvPr>
            <p:cNvSpPr/>
            <p:nvPr/>
          </p:nvSpPr>
          <p:spPr>
            <a:xfrm>
              <a:off x="3890758" y="4809382"/>
              <a:ext cx="247174" cy="219818"/>
            </a:xfrm>
            <a:prstGeom prst="ellipse">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Oval 115">
              <a:extLst>
                <a:ext uri="{FF2B5EF4-FFF2-40B4-BE49-F238E27FC236}">
                  <a16:creationId xmlns:a16="http://schemas.microsoft.com/office/drawing/2014/main" id="{CAE34828-C7BD-4D2F-98A7-869C05C0B5A9}"/>
                </a:ext>
              </a:extLst>
            </p:cNvPr>
            <p:cNvSpPr/>
            <p:nvPr/>
          </p:nvSpPr>
          <p:spPr>
            <a:xfrm>
              <a:off x="4343331" y="4809382"/>
              <a:ext cx="247174" cy="219818"/>
            </a:xfrm>
            <a:prstGeom prst="ellipse">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Oval 116">
              <a:extLst>
                <a:ext uri="{FF2B5EF4-FFF2-40B4-BE49-F238E27FC236}">
                  <a16:creationId xmlns:a16="http://schemas.microsoft.com/office/drawing/2014/main" id="{E4B92673-2AF5-4008-AF2B-CD2D4A7B5710}"/>
                </a:ext>
              </a:extLst>
            </p:cNvPr>
            <p:cNvSpPr/>
            <p:nvPr/>
          </p:nvSpPr>
          <p:spPr>
            <a:xfrm>
              <a:off x="4136777" y="4452619"/>
              <a:ext cx="247174" cy="219818"/>
            </a:xfrm>
            <a:prstGeom prst="ellipse">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Oval 117">
              <a:extLst>
                <a:ext uri="{FF2B5EF4-FFF2-40B4-BE49-F238E27FC236}">
                  <a16:creationId xmlns:a16="http://schemas.microsoft.com/office/drawing/2014/main" id="{2C6A52AB-CBDB-4D58-8BA9-1F06F3E49052}"/>
                </a:ext>
              </a:extLst>
            </p:cNvPr>
            <p:cNvSpPr/>
            <p:nvPr/>
          </p:nvSpPr>
          <p:spPr>
            <a:xfrm>
              <a:off x="4602890" y="4452619"/>
              <a:ext cx="247174" cy="219818"/>
            </a:xfrm>
            <a:prstGeom prst="ellipse">
              <a:avLst/>
            </a:prstGeom>
            <a:solidFill>
              <a:schemeClr val="tx1">
                <a:lumMod val="50000"/>
                <a:lumOff val="50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Oval 118">
              <a:extLst>
                <a:ext uri="{FF2B5EF4-FFF2-40B4-BE49-F238E27FC236}">
                  <a16:creationId xmlns:a16="http://schemas.microsoft.com/office/drawing/2014/main" id="{915E7790-DD85-4A46-B3E0-BA824C89460D}"/>
                </a:ext>
              </a:extLst>
            </p:cNvPr>
            <p:cNvSpPr/>
            <p:nvPr/>
          </p:nvSpPr>
          <p:spPr>
            <a:xfrm>
              <a:off x="5069003" y="4452619"/>
              <a:ext cx="247174" cy="219818"/>
            </a:xfrm>
            <a:prstGeom prst="ellipse">
              <a:avLst/>
            </a:prstGeom>
            <a:solidFill>
              <a:schemeClr val="tx1">
                <a:lumMod val="50000"/>
                <a:lumOff val="50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Oval 119">
              <a:extLst>
                <a:ext uri="{FF2B5EF4-FFF2-40B4-BE49-F238E27FC236}">
                  <a16:creationId xmlns:a16="http://schemas.microsoft.com/office/drawing/2014/main" id="{986C8AB7-0815-44DA-B45D-F2142F16F360}"/>
                </a:ext>
              </a:extLst>
            </p:cNvPr>
            <p:cNvSpPr/>
            <p:nvPr/>
          </p:nvSpPr>
          <p:spPr>
            <a:xfrm>
              <a:off x="5535116" y="4452619"/>
              <a:ext cx="247174" cy="219818"/>
            </a:xfrm>
            <a:prstGeom prst="ellipse">
              <a:avLst/>
            </a:prstGeom>
            <a:solidFill>
              <a:schemeClr val="tx1">
                <a:lumMod val="50000"/>
                <a:lumOff val="50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F4810FF2-2DD5-4C75-89C6-72A565E3337C}"/>
                </a:ext>
              </a:extLst>
            </p:cNvPr>
            <p:cNvSpPr/>
            <p:nvPr/>
          </p:nvSpPr>
          <p:spPr>
            <a:xfrm>
              <a:off x="4795904" y="4809382"/>
              <a:ext cx="247174" cy="219818"/>
            </a:xfrm>
            <a:prstGeom prst="ellipse">
              <a:avLst/>
            </a:prstGeom>
            <a:solidFill>
              <a:schemeClr val="tx1">
                <a:lumMod val="50000"/>
                <a:lumOff val="50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43738F70-DE7A-4A47-8CAC-71B886909E0B}"/>
                </a:ext>
              </a:extLst>
            </p:cNvPr>
            <p:cNvSpPr/>
            <p:nvPr/>
          </p:nvSpPr>
          <p:spPr>
            <a:xfrm>
              <a:off x="5248477" y="4809382"/>
              <a:ext cx="247174" cy="219818"/>
            </a:xfrm>
            <a:prstGeom prst="ellipse">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Oval 122">
              <a:extLst>
                <a:ext uri="{FF2B5EF4-FFF2-40B4-BE49-F238E27FC236}">
                  <a16:creationId xmlns:a16="http://schemas.microsoft.com/office/drawing/2014/main" id="{5BC61526-1F4B-40E2-BFAB-786E985D469E}"/>
                </a:ext>
              </a:extLst>
            </p:cNvPr>
            <p:cNvSpPr/>
            <p:nvPr/>
          </p:nvSpPr>
          <p:spPr>
            <a:xfrm>
              <a:off x="5701050" y="4809382"/>
              <a:ext cx="247174" cy="219818"/>
            </a:xfrm>
            <a:prstGeom prst="ellipse">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Oval 123">
              <a:extLst>
                <a:ext uri="{FF2B5EF4-FFF2-40B4-BE49-F238E27FC236}">
                  <a16:creationId xmlns:a16="http://schemas.microsoft.com/office/drawing/2014/main" id="{A5A039FE-6572-4E1C-A460-EEBC3907353F}"/>
                </a:ext>
              </a:extLst>
            </p:cNvPr>
            <p:cNvSpPr/>
            <p:nvPr/>
          </p:nvSpPr>
          <p:spPr>
            <a:xfrm>
              <a:off x="6153626" y="4809382"/>
              <a:ext cx="247174" cy="219818"/>
            </a:xfrm>
            <a:prstGeom prst="ellipse">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Oval 124">
              <a:extLst>
                <a:ext uri="{FF2B5EF4-FFF2-40B4-BE49-F238E27FC236}">
                  <a16:creationId xmlns:a16="http://schemas.microsoft.com/office/drawing/2014/main" id="{7AA30D31-B599-4D7C-BE79-83121E6769AD}"/>
                </a:ext>
              </a:extLst>
            </p:cNvPr>
            <p:cNvSpPr/>
            <p:nvPr/>
          </p:nvSpPr>
          <p:spPr>
            <a:xfrm>
              <a:off x="6001226" y="4452619"/>
              <a:ext cx="247174" cy="219818"/>
            </a:xfrm>
            <a:prstGeom prst="ellipse">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Oval 125">
              <a:extLst>
                <a:ext uri="{FF2B5EF4-FFF2-40B4-BE49-F238E27FC236}">
                  <a16:creationId xmlns:a16="http://schemas.microsoft.com/office/drawing/2014/main" id="{4AF7B9C2-D48D-4BEC-B4FE-89CCB33B97F2}"/>
                </a:ext>
              </a:extLst>
            </p:cNvPr>
            <p:cNvSpPr/>
            <p:nvPr/>
          </p:nvSpPr>
          <p:spPr>
            <a:xfrm>
              <a:off x="6414373" y="4452619"/>
              <a:ext cx="247174" cy="219818"/>
            </a:xfrm>
            <a:prstGeom prst="ellipse">
              <a:avLst/>
            </a:prstGeom>
            <a:blipFill>
              <a:blip r:embed="rId2"/>
              <a:tile tx="0" ty="0" sx="100000" sy="100000" flip="none" algn="tl"/>
            </a:blip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Oval 126">
              <a:extLst>
                <a:ext uri="{FF2B5EF4-FFF2-40B4-BE49-F238E27FC236}">
                  <a16:creationId xmlns:a16="http://schemas.microsoft.com/office/drawing/2014/main" id="{0DEA366A-A5C0-44A7-B266-EB4BB5DDCA65}"/>
                </a:ext>
              </a:extLst>
            </p:cNvPr>
            <p:cNvSpPr/>
            <p:nvPr/>
          </p:nvSpPr>
          <p:spPr>
            <a:xfrm>
              <a:off x="6626066" y="4803225"/>
              <a:ext cx="247174" cy="219818"/>
            </a:xfrm>
            <a:prstGeom prst="ellipse">
              <a:avLst/>
            </a:prstGeom>
            <a:blipFill>
              <a:blip r:embed="rId2"/>
              <a:tile tx="0" ty="0" sx="100000" sy="100000" flip="none" algn="tl"/>
            </a:blip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8" name="TextBox 127">
            <a:extLst>
              <a:ext uri="{FF2B5EF4-FFF2-40B4-BE49-F238E27FC236}">
                <a16:creationId xmlns:a16="http://schemas.microsoft.com/office/drawing/2014/main" id="{B2E58AE5-7C2B-4748-B54D-0C320B7F50FD}"/>
              </a:ext>
            </a:extLst>
          </p:cNvPr>
          <p:cNvSpPr txBox="1"/>
          <p:nvPr/>
        </p:nvSpPr>
        <p:spPr>
          <a:xfrm>
            <a:off x="8010251" y="1859001"/>
            <a:ext cx="1760220" cy="1333900"/>
          </a:xfrm>
          <a:prstGeom prst="rect">
            <a:avLst/>
          </a:prstGeom>
          <a:solidFill>
            <a:schemeClr val="bg1">
              <a:lumMod val="95000"/>
            </a:schemeClr>
          </a:solidFill>
          <a:ln w="28575">
            <a:solidFill>
              <a:schemeClr val="tx1">
                <a:lumMod val="65000"/>
                <a:lumOff val="35000"/>
              </a:schemeClr>
            </a:solidFill>
          </a:ln>
        </p:spPr>
        <p:txBody>
          <a:bodyPr wrap="square" lIns="101799" tIns="50900" rIns="101799" bIns="50900" rtlCol="0">
            <a:spAutoFit/>
          </a:bodyPr>
          <a:lstStyle/>
          <a:p>
            <a:pPr algn="ctr"/>
            <a:r>
              <a:rPr lang="en-US" dirty="0"/>
              <a:t>Typical grid representation – easy pattern visualization</a:t>
            </a:r>
          </a:p>
        </p:txBody>
      </p:sp>
      <p:sp>
        <p:nvSpPr>
          <p:cNvPr id="129" name="TextBox 128">
            <a:extLst>
              <a:ext uri="{FF2B5EF4-FFF2-40B4-BE49-F238E27FC236}">
                <a16:creationId xmlns:a16="http://schemas.microsoft.com/office/drawing/2014/main" id="{7D91E53F-FE50-48E7-B4E3-869E2F0B8060}"/>
              </a:ext>
            </a:extLst>
          </p:cNvPr>
          <p:cNvSpPr txBox="1"/>
          <p:nvPr/>
        </p:nvSpPr>
        <p:spPr>
          <a:xfrm>
            <a:off x="5495651" y="5397500"/>
            <a:ext cx="2514600" cy="841458"/>
          </a:xfrm>
          <a:prstGeom prst="rect">
            <a:avLst/>
          </a:prstGeom>
          <a:noFill/>
        </p:spPr>
        <p:txBody>
          <a:bodyPr wrap="square" lIns="101799" tIns="50900" rIns="101799" bIns="50900" rtlCol="0">
            <a:spAutoFit/>
          </a:bodyPr>
          <a:lstStyle/>
          <a:p>
            <a:pPr algn="ctr"/>
            <a:r>
              <a:rPr lang="en-US" sz="1600" dirty="0"/>
              <a:t>Same horizontal wrap-around; identical with leftmost units</a:t>
            </a:r>
          </a:p>
        </p:txBody>
      </p:sp>
      <p:sp>
        <p:nvSpPr>
          <p:cNvPr id="130" name="Right Brace 129">
            <a:extLst>
              <a:ext uri="{FF2B5EF4-FFF2-40B4-BE49-F238E27FC236}">
                <a16:creationId xmlns:a16="http://schemas.microsoft.com/office/drawing/2014/main" id="{48E8D8CC-3326-40E6-A1B7-A93A604CD93A}"/>
              </a:ext>
            </a:extLst>
          </p:cNvPr>
          <p:cNvSpPr/>
          <p:nvPr/>
        </p:nvSpPr>
        <p:spPr>
          <a:xfrm rot="5400000">
            <a:off x="6620932" y="5099472"/>
            <a:ext cx="219818" cy="452438"/>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lIns="101799" tIns="50900" rIns="101799" bIns="50900" rtlCol="0" anchor="ctr"/>
          <a:lstStyle/>
          <a:p>
            <a:pPr algn="ctr"/>
            <a:endParaRPr lang="en-US"/>
          </a:p>
        </p:txBody>
      </p:sp>
      <p:sp>
        <p:nvSpPr>
          <p:cNvPr id="131" name="TextBox 130">
            <a:extLst>
              <a:ext uri="{FF2B5EF4-FFF2-40B4-BE49-F238E27FC236}">
                <a16:creationId xmlns:a16="http://schemas.microsoft.com/office/drawing/2014/main" id="{93FEBA36-A136-418E-BA79-5A68210D7CC2}"/>
              </a:ext>
            </a:extLst>
          </p:cNvPr>
          <p:cNvSpPr txBox="1"/>
          <p:nvPr/>
        </p:nvSpPr>
        <p:spPr>
          <a:xfrm>
            <a:off x="8010864" y="4101700"/>
            <a:ext cx="1760220" cy="1949454"/>
          </a:xfrm>
          <a:prstGeom prst="rect">
            <a:avLst/>
          </a:prstGeom>
          <a:solidFill>
            <a:schemeClr val="bg1">
              <a:lumMod val="95000"/>
            </a:schemeClr>
          </a:solidFill>
          <a:ln w="28575">
            <a:solidFill>
              <a:schemeClr val="tx1">
                <a:lumMod val="65000"/>
                <a:lumOff val="35000"/>
              </a:schemeClr>
            </a:solidFill>
          </a:ln>
        </p:spPr>
        <p:txBody>
          <a:bodyPr wrap="square" lIns="101799" tIns="50900" rIns="101799" bIns="50900" rtlCol="0">
            <a:spAutoFit/>
          </a:bodyPr>
          <a:lstStyle/>
          <a:p>
            <a:pPr algn="ctr"/>
            <a:r>
              <a:rPr lang="en-US" dirty="0"/>
              <a:t>Dot grid representation – easy to view configuration variables (</a:t>
            </a:r>
            <a:r>
              <a:rPr lang="en-US" i="1" dirty="0"/>
              <a:t>y</a:t>
            </a:r>
            <a:r>
              <a:rPr lang="en-US" dirty="0"/>
              <a:t>, </a:t>
            </a:r>
            <a:r>
              <a:rPr lang="en-US" i="1" dirty="0"/>
              <a:t>w</a:t>
            </a:r>
            <a:r>
              <a:rPr lang="en-US" dirty="0"/>
              <a:t>, and </a:t>
            </a:r>
            <a:r>
              <a:rPr lang="en-US" i="1" dirty="0"/>
              <a:t>z</a:t>
            </a:r>
            <a:r>
              <a:rPr lang="en-US" dirty="0"/>
              <a:t>)</a:t>
            </a:r>
          </a:p>
        </p:txBody>
      </p:sp>
      <p:sp>
        <p:nvSpPr>
          <p:cNvPr id="134" name="TextBox 133">
            <a:extLst>
              <a:ext uri="{FF2B5EF4-FFF2-40B4-BE49-F238E27FC236}">
                <a16:creationId xmlns:a16="http://schemas.microsoft.com/office/drawing/2014/main" id="{F6B66593-8542-4117-BDE2-6E599F9C6BBB}"/>
              </a:ext>
            </a:extLst>
          </p:cNvPr>
          <p:cNvSpPr txBox="1"/>
          <p:nvPr/>
        </p:nvSpPr>
        <p:spPr>
          <a:xfrm>
            <a:off x="3011633" y="6563554"/>
            <a:ext cx="4023360" cy="718347"/>
          </a:xfrm>
          <a:prstGeom prst="rect">
            <a:avLst/>
          </a:prstGeom>
          <a:solidFill>
            <a:schemeClr val="bg1">
              <a:lumMod val="75000"/>
            </a:schemeClr>
          </a:solidFill>
          <a:ln w="38100">
            <a:solidFill>
              <a:schemeClr val="tx1">
                <a:lumMod val="65000"/>
                <a:lumOff val="35000"/>
              </a:schemeClr>
            </a:solidFill>
          </a:ln>
          <a:scene3d>
            <a:camera prst="orthographicFront"/>
            <a:lightRig rig="threePt" dir="t"/>
          </a:scene3d>
          <a:sp3d>
            <a:bevelT prst="relaxedInset"/>
          </a:sp3d>
        </p:spPr>
        <p:txBody>
          <a:bodyPr wrap="square" lIns="101799" tIns="50900" rIns="101799" bIns="50900" rtlCol="0">
            <a:spAutoFit/>
          </a:bodyPr>
          <a:lstStyle/>
          <a:p>
            <a:pPr algn="ctr"/>
            <a:r>
              <a:rPr lang="en-US" dirty="0"/>
              <a:t>The wrap-around on the left-hand-side was useful for structured code</a:t>
            </a:r>
          </a:p>
        </p:txBody>
      </p:sp>
    </p:spTree>
    <p:extLst>
      <p:ext uri="{BB962C8B-B14F-4D97-AF65-F5344CB8AC3E}">
        <p14:creationId xmlns:p14="http://schemas.microsoft.com/office/powerpoint/2010/main" val="27172225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A J Maren\Pictures\AJM-website-textile-bckgrnds\italian-renaissance-gold-brocade_pinterest..jpg"/>
          <p:cNvPicPr>
            <a:picLocks noChangeAspect="1" noChangeArrowheads="1"/>
          </p:cNvPicPr>
          <p:nvPr/>
        </p:nvPicPr>
        <p:blipFill>
          <a:blip r:embed="rId2" cstate="print"/>
          <a:srcRect/>
          <a:stretch>
            <a:fillRect/>
          </a:stretch>
        </p:blipFill>
        <p:spPr bwMode="auto">
          <a:xfrm>
            <a:off x="0" y="0"/>
            <a:ext cx="10058400" cy="7772400"/>
          </a:xfrm>
          <a:prstGeom prst="rect">
            <a:avLst/>
          </a:prstGeom>
          <a:noFill/>
          <a:effectLst>
            <a:glow rad="101600">
              <a:schemeClr val="accent2">
                <a:satMod val="175000"/>
                <a:alpha val="40000"/>
              </a:schemeClr>
            </a:glow>
          </a:effectLst>
        </p:spPr>
      </p:pic>
      <p:sp>
        <p:nvSpPr>
          <p:cNvPr id="3" name="Rectangle 2"/>
          <p:cNvSpPr/>
          <p:nvPr/>
        </p:nvSpPr>
        <p:spPr>
          <a:xfrm>
            <a:off x="685800" y="685804"/>
            <a:ext cx="8610600" cy="6324600"/>
          </a:xfrm>
          <a:prstGeom prst="rect">
            <a:avLst/>
          </a:prstGeom>
          <a:solidFill>
            <a:srgbClr val="FAE6CD"/>
          </a:solidFill>
          <a:ln w="28575">
            <a:solidFill>
              <a:schemeClr val="accent2">
                <a:lumMod val="75000"/>
              </a:schemeClr>
            </a:solidFill>
          </a:ln>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101787" tIns="50894" rIns="101787" bIns="50894" rtlCol="0" anchor="ctr"/>
          <a:lstStyle/>
          <a:p>
            <a:pPr algn="ctr"/>
            <a:endParaRPr lang="en-US" dirty="0"/>
          </a:p>
        </p:txBody>
      </p:sp>
      <p:grpSp>
        <p:nvGrpSpPr>
          <p:cNvPr id="2" name="Group 11"/>
          <p:cNvGrpSpPr/>
          <p:nvPr/>
        </p:nvGrpSpPr>
        <p:grpSpPr>
          <a:xfrm>
            <a:off x="1562098" y="2754441"/>
            <a:ext cx="6858003" cy="1131759"/>
            <a:chOff x="1600197" y="4505793"/>
            <a:chExt cx="6858003" cy="1131759"/>
          </a:xfrm>
        </p:grpSpPr>
        <p:sp>
          <p:nvSpPr>
            <p:cNvPr id="9" name="TextBox 8"/>
            <p:cNvSpPr txBox="1"/>
            <p:nvPr/>
          </p:nvSpPr>
          <p:spPr>
            <a:xfrm>
              <a:off x="1600200" y="4625371"/>
              <a:ext cx="6858000" cy="861774"/>
            </a:xfrm>
            <a:prstGeom prst="rect">
              <a:avLst/>
            </a:prstGeom>
            <a:solidFill>
              <a:srgbClr val="F5D2A5"/>
            </a:solidFill>
            <a:ln w="28575">
              <a:solidFill>
                <a:schemeClr val="accent2">
                  <a:lumMod val="75000"/>
                </a:schemeClr>
              </a:solidFill>
            </a:ln>
          </p:spPr>
          <p:txBody>
            <a:bodyPr wrap="square" rtlCol="0" anchor="ctr">
              <a:spAutoFit/>
            </a:bodyPr>
            <a:lstStyle/>
            <a:p>
              <a:pPr algn="ctr"/>
              <a:endParaRPr lang="en-US" sz="800" dirty="0">
                <a:latin typeface="Britannic Bold" pitchFamily="34" charset="0"/>
              </a:endParaRPr>
            </a:p>
            <a:p>
              <a:pPr algn="ctr"/>
              <a:r>
                <a:rPr lang="en-US" sz="2400" dirty="0">
                  <a:latin typeface="Britannic Bold" pitchFamily="34" charset="0"/>
                </a:rPr>
                <a:t>Configuration Variables in the 2-D CVM</a:t>
              </a:r>
              <a:endParaRPr lang="en-US" sz="2400" b="1" dirty="0"/>
            </a:p>
            <a:p>
              <a:pPr algn="ctr"/>
              <a:endParaRPr lang="en-US" sz="1000" dirty="0">
                <a:latin typeface="Britannic Bold" pitchFamily="34" charset="0"/>
              </a:endParaRPr>
            </a:p>
            <a:p>
              <a:pPr algn="ctr"/>
              <a:endParaRPr lang="en-US" sz="800" dirty="0">
                <a:latin typeface="Britannic Bold" pitchFamily="34" charset="0"/>
              </a:endParaRPr>
            </a:p>
          </p:txBody>
        </p:sp>
        <p:pic>
          <p:nvPicPr>
            <p:cNvPr id="2054" name="Picture 6" descr="C:\Users\A J Maren\Pictures\AJM-website-textile-bckgrnds\Italian-renaissance-border-2-thin.jpg"/>
            <p:cNvPicPr>
              <a:picLocks noChangeAspect="1" noChangeArrowheads="1"/>
            </p:cNvPicPr>
            <p:nvPr/>
          </p:nvPicPr>
          <p:blipFill>
            <a:blip r:embed="rId3" cstate="print"/>
            <a:srcRect/>
            <a:stretch>
              <a:fillRect/>
            </a:stretch>
          </p:blipFill>
          <p:spPr bwMode="auto">
            <a:xfrm>
              <a:off x="1600197" y="5487145"/>
              <a:ext cx="6858001" cy="150407"/>
            </a:xfrm>
            <a:prstGeom prst="rect">
              <a:avLst/>
            </a:prstGeom>
            <a:noFill/>
            <a:effectLst>
              <a:glow rad="63500">
                <a:schemeClr val="accent2">
                  <a:satMod val="175000"/>
                  <a:alpha val="40000"/>
                </a:schemeClr>
              </a:glow>
            </a:effectLst>
          </p:spPr>
        </p:pic>
        <p:pic>
          <p:nvPicPr>
            <p:cNvPr id="11" name="Picture 6" descr="C:\Users\A J Maren\Pictures\AJM-website-textile-bckgrnds\Italian-renaissance-border-2-thin.jpg"/>
            <p:cNvPicPr>
              <a:picLocks noChangeAspect="1" noChangeArrowheads="1"/>
            </p:cNvPicPr>
            <p:nvPr/>
          </p:nvPicPr>
          <p:blipFill>
            <a:blip r:embed="rId3" cstate="print"/>
            <a:srcRect/>
            <a:stretch>
              <a:fillRect/>
            </a:stretch>
          </p:blipFill>
          <p:spPr bwMode="auto">
            <a:xfrm>
              <a:off x="1600198" y="4505793"/>
              <a:ext cx="6858001" cy="150407"/>
            </a:xfrm>
            <a:prstGeom prst="rect">
              <a:avLst/>
            </a:prstGeom>
            <a:noFill/>
            <a:effectLst>
              <a:glow rad="63500">
                <a:schemeClr val="accent2">
                  <a:satMod val="175000"/>
                  <a:alpha val="40000"/>
                </a:schemeClr>
              </a:glow>
            </a:effectLst>
          </p:spPr>
        </p:pic>
      </p:grpSp>
    </p:spTree>
    <p:extLst>
      <p:ext uri="{BB962C8B-B14F-4D97-AF65-F5344CB8AC3E}">
        <p14:creationId xmlns:p14="http://schemas.microsoft.com/office/powerpoint/2010/main" val="1233370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strVal val="#ppt_w*0.70"/>
                                          </p:val>
                                        </p:tav>
                                        <p:tav tm="100000">
                                          <p:val>
                                            <p:strVal val="#ppt_w"/>
                                          </p:val>
                                        </p:tav>
                                      </p:tavLst>
                                    </p:anim>
                                    <p:anim calcmode="lin" valueType="num">
                                      <p:cBhvr>
                                        <p:cTn id="8" dur="1000" fill="hold"/>
                                        <p:tgtEl>
                                          <p:spTgt spid="2"/>
                                        </p:tgtEl>
                                        <p:attrNameLst>
                                          <p:attrName>ppt_h</p:attrName>
                                        </p:attrNameLst>
                                      </p:cBhvr>
                                      <p:tavLst>
                                        <p:tav tm="0">
                                          <p:val>
                                            <p:strVal val="#ppt_h"/>
                                          </p:val>
                                        </p:tav>
                                        <p:tav tm="100000">
                                          <p:val>
                                            <p:strVal val="#ppt_h"/>
                                          </p:val>
                                        </p:tav>
                                      </p:tavLst>
                                    </p:anim>
                                    <p:animEffect transition="in" filter="fade">
                                      <p:cBhvr>
                                        <p:cTn id="9"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BD8D9531-1B3C-4810-B261-B8D0DBB79E36}"/>
              </a:ext>
            </a:extLst>
          </p:cNvPr>
          <p:cNvSpPr/>
          <p:nvPr/>
        </p:nvSpPr>
        <p:spPr>
          <a:xfrm>
            <a:off x="1676400" y="4792866"/>
            <a:ext cx="167640" cy="1676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p>
        </p:txBody>
      </p:sp>
      <p:sp>
        <p:nvSpPr>
          <p:cNvPr id="3" name="Oval 2">
            <a:extLst>
              <a:ext uri="{FF2B5EF4-FFF2-40B4-BE49-F238E27FC236}">
                <a16:creationId xmlns:a16="http://schemas.microsoft.com/office/drawing/2014/main" id="{E354E418-DF72-4672-AF52-D0162FF2EF92}"/>
              </a:ext>
            </a:extLst>
          </p:cNvPr>
          <p:cNvSpPr/>
          <p:nvPr/>
        </p:nvSpPr>
        <p:spPr>
          <a:xfrm>
            <a:off x="2183574" y="4792866"/>
            <a:ext cx="167640" cy="1676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0584" tIns="50292" rIns="100584" bIns="50292" numCol="1" spcCol="0" rtlCol="0" fromWordArt="0" anchor="ctr" anchorCtr="0" forceAA="0" compatLnSpc="1">
            <a:prstTxWarp prst="textNoShape">
              <a:avLst/>
            </a:prstTxWarp>
            <a:noAutofit/>
          </a:bodyPr>
          <a:lstStyle/>
          <a:p>
            <a:pPr algn="ctr"/>
            <a:endParaRPr lang="en-US" sz="2200"/>
          </a:p>
        </p:txBody>
      </p:sp>
      <p:sp>
        <p:nvSpPr>
          <p:cNvPr id="4" name="Oval 3">
            <a:extLst>
              <a:ext uri="{FF2B5EF4-FFF2-40B4-BE49-F238E27FC236}">
                <a16:creationId xmlns:a16="http://schemas.microsoft.com/office/drawing/2014/main" id="{8F66C8C9-BB75-453A-B780-323C36AFDB89}"/>
              </a:ext>
            </a:extLst>
          </p:cNvPr>
          <p:cNvSpPr/>
          <p:nvPr/>
        </p:nvSpPr>
        <p:spPr>
          <a:xfrm>
            <a:off x="2690747" y="4792866"/>
            <a:ext cx="167640" cy="1676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0584" tIns="50292" rIns="100584" bIns="50292" numCol="1" spcCol="0" rtlCol="0" fromWordArt="0" anchor="ctr" anchorCtr="0" forceAA="0" compatLnSpc="1">
            <a:prstTxWarp prst="textNoShape">
              <a:avLst/>
            </a:prstTxWarp>
            <a:noAutofit/>
          </a:bodyPr>
          <a:lstStyle/>
          <a:p>
            <a:pPr algn="ctr"/>
            <a:endParaRPr lang="en-US" sz="2200" dirty="0"/>
          </a:p>
        </p:txBody>
      </p:sp>
      <p:sp>
        <p:nvSpPr>
          <p:cNvPr id="5" name="Oval 4">
            <a:extLst>
              <a:ext uri="{FF2B5EF4-FFF2-40B4-BE49-F238E27FC236}">
                <a16:creationId xmlns:a16="http://schemas.microsoft.com/office/drawing/2014/main" id="{26FC8513-7BFF-4BB8-81B7-9DD28DF3B14F}"/>
              </a:ext>
            </a:extLst>
          </p:cNvPr>
          <p:cNvSpPr/>
          <p:nvPr/>
        </p:nvSpPr>
        <p:spPr>
          <a:xfrm>
            <a:off x="3197921" y="4792866"/>
            <a:ext cx="167640" cy="1676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dirty="0"/>
          </a:p>
        </p:txBody>
      </p:sp>
      <p:sp>
        <p:nvSpPr>
          <p:cNvPr id="7" name="Oval 6">
            <a:extLst>
              <a:ext uri="{FF2B5EF4-FFF2-40B4-BE49-F238E27FC236}">
                <a16:creationId xmlns:a16="http://schemas.microsoft.com/office/drawing/2014/main" id="{09595085-E5C8-43CF-A975-797C54651F26}"/>
              </a:ext>
            </a:extLst>
          </p:cNvPr>
          <p:cNvSpPr/>
          <p:nvPr/>
        </p:nvSpPr>
        <p:spPr>
          <a:xfrm>
            <a:off x="4179902" y="4792866"/>
            <a:ext cx="167640" cy="1676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p>
        </p:txBody>
      </p:sp>
      <p:sp>
        <p:nvSpPr>
          <p:cNvPr id="8" name="Oval 7">
            <a:extLst>
              <a:ext uri="{FF2B5EF4-FFF2-40B4-BE49-F238E27FC236}">
                <a16:creationId xmlns:a16="http://schemas.microsoft.com/office/drawing/2014/main" id="{03FC64BB-570E-4B66-AE25-0D9DE3FAC81D}"/>
              </a:ext>
            </a:extLst>
          </p:cNvPr>
          <p:cNvSpPr/>
          <p:nvPr/>
        </p:nvSpPr>
        <p:spPr>
          <a:xfrm>
            <a:off x="4687076" y="4792866"/>
            <a:ext cx="167640" cy="1676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dirty="0"/>
          </a:p>
        </p:txBody>
      </p:sp>
      <p:sp>
        <p:nvSpPr>
          <p:cNvPr id="9" name="Oval 8">
            <a:extLst>
              <a:ext uri="{FF2B5EF4-FFF2-40B4-BE49-F238E27FC236}">
                <a16:creationId xmlns:a16="http://schemas.microsoft.com/office/drawing/2014/main" id="{810F69D4-E0AE-4E3B-9EE9-ABECFA4358C5}"/>
              </a:ext>
            </a:extLst>
          </p:cNvPr>
          <p:cNvSpPr/>
          <p:nvPr/>
        </p:nvSpPr>
        <p:spPr>
          <a:xfrm>
            <a:off x="5194250" y="4792866"/>
            <a:ext cx="167640" cy="1676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dirty="0"/>
          </a:p>
        </p:txBody>
      </p:sp>
      <p:sp>
        <p:nvSpPr>
          <p:cNvPr id="10" name="Oval 9">
            <a:extLst>
              <a:ext uri="{FF2B5EF4-FFF2-40B4-BE49-F238E27FC236}">
                <a16:creationId xmlns:a16="http://schemas.microsoft.com/office/drawing/2014/main" id="{B2C39627-745D-42DF-BC92-2DAC0201B257}"/>
              </a:ext>
            </a:extLst>
          </p:cNvPr>
          <p:cNvSpPr/>
          <p:nvPr/>
        </p:nvSpPr>
        <p:spPr>
          <a:xfrm>
            <a:off x="5701420" y="4786641"/>
            <a:ext cx="167640" cy="180090"/>
          </a:xfrm>
          <a:prstGeom prst="ellipse">
            <a:avLst/>
          </a:prstGeom>
          <a:blipFill>
            <a:blip r:embed="rId2"/>
            <a:tile tx="0" ty="0" sx="100000" sy="100000" flip="none" algn="tl"/>
          </a:blip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dirty="0"/>
          </a:p>
        </p:txBody>
      </p:sp>
      <p:sp>
        <p:nvSpPr>
          <p:cNvPr id="11" name="Oval 10">
            <a:extLst>
              <a:ext uri="{FF2B5EF4-FFF2-40B4-BE49-F238E27FC236}">
                <a16:creationId xmlns:a16="http://schemas.microsoft.com/office/drawing/2014/main" id="{FE9FE6DE-8AAA-4F45-A649-A5FCBBE7BDD9}"/>
              </a:ext>
            </a:extLst>
          </p:cNvPr>
          <p:cNvSpPr/>
          <p:nvPr/>
        </p:nvSpPr>
        <p:spPr>
          <a:xfrm>
            <a:off x="1676400" y="5807835"/>
            <a:ext cx="167640" cy="1676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p>
        </p:txBody>
      </p:sp>
      <p:sp>
        <p:nvSpPr>
          <p:cNvPr id="12" name="Oval 11">
            <a:extLst>
              <a:ext uri="{FF2B5EF4-FFF2-40B4-BE49-F238E27FC236}">
                <a16:creationId xmlns:a16="http://schemas.microsoft.com/office/drawing/2014/main" id="{DA1F2755-CD01-4810-8B34-7AA700EA83F9}"/>
              </a:ext>
            </a:extLst>
          </p:cNvPr>
          <p:cNvSpPr/>
          <p:nvPr/>
        </p:nvSpPr>
        <p:spPr>
          <a:xfrm>
            <a:off x="2183574" y="5807835"/>
            <a:ext cx="167640" cy="1676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p>
        </p:txBody>
      </p:sp>
      <p:sp>
        <p:nvSpPr>
          <p:cNvPr id="13" name="Oval 12">
            <a:extLst>
              <a:ext uri="{FF2B5EF4-FFF2-40B4-BE49-F238E27FC236}">
                <a16:creationId xmlns:a16="http://schemas.microsoft.com/office/drawing/2014/main" id="{6D184FE3-9479-4B3A-9F8D-075B1ECA401A}"/>
              </a:ext>
            </a:extLst>
          </p:cNvPr>
          <p:cNvSpPr/>
          <p:nvPr/>
        </p:nvSpPr>
        <p:spPr>
          <a:xfrm>
            <a:off x="2690747" y="5807835"/>
            <a:ext cx="167640" cy="1676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dirty="0"/>
          </a:p>
        </p:txBody>
      </p:sp>
      <p:sp>
        <p:nvSpPr>
          <p:cNvPr id="14" name="Oval 13">
            <a:extLst>
              <a:ext uri="{FF2B5EF4-FFF2-40B4-BE49-F238E27FC236}">
                <a16:creationId xmlns:a16="http://schemas.microsoft.com/office/drawing/2014/main" id="{C3AAECE9-A503-48BE-9A66-2EA65EBAE7CA}"/>
              </a:ext>
            </a:extLst>
          </p:cNvPr>
          <p:cNvSpPr/>
          <p:nvPr/>
        </p:nvSpPr>
        <p:spPr>
          <a:xfrm>
            <a:off x="3197921" y="5807835"/>
            <a:ext cx="167640" cy="1676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dirty="0"/>
          </a:p>
        </p:txBody>
      </p:sp>
      <p:sp>
        <p:nvSpPr>
          <p:cNvPr id="16" name="Oval 15">
            <a:extLst>
              <a:ext uri="{FF2B5EF4-FFF2-40B4-BE49-F238E27FC236}">
                <a16:creationId xmlns:a16="http://schemas.microsoft.com/office/drawing/2014/main" id="{6E63B5DD-493D-4B7D-9B1C-BEEEF2108B5B}"/>
              </a:ext>
            </a:extLst>
          </p:cNvPr>
          <p:cNvSpPr/>
          <p:nvPr/>
        </p:nvSpPr>
        <p:spPr>
          <a:xfrm>
            <a:off x="4179902" y="5807835"/>
            <a:ext cx="167640" cy="1676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p>
        </p:txBody>
      </p:sp>
      <p:sp>
        <p:nvSpPr>
          <p:cNvPr id="17" name="Oval 16">
            <a:extLst>
              <a:ext uri="{FF2B5EF4-FFF2-40B4-BE49-F238E27FC236}">
                <a16:creationId xmlns:a16="http://schemas.microsoft.com/office/drawing/2014/main" id="{7059B163-D8BB-448A-AD4A-187B6EF871E5}"/>
              </a:ext>
            </a:extLst>
          </p:cNvPr>
          <p:cNvSpPr/>
          <p:nvPr/>
        </p:nvSpPr>
        <p:spPr>
          <a:xfrm>
            <a:off x="4687076" y="5807835"/>
            <a:ext cx="167640" cy="1676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dirty="0"/>
          </a:p>
        </p:txBody>
      </p:sp>
      <p:sp>
        <p:nvSpPr>
          <p:cNvPr id="18" name="Oval 17">
            <a:extLst>
              <a:ext uri="{FF2B5EF4-FFF2-40B4-BE49-F238E27FC236}">
                <a16:creationId xmlns:a16="http://schemas.microsoft.com/office/drawing/2014/main" id="{0023C831-224B-4B45-B983-E97AE0F04013}"/>
              </a:ext>
            </a:extLst>
          </p:cNvPr>
          <p:cNvSpPr/>
          <p:nvPr/>
        </p:nvSpPr>
        <p:spPr>
          <a:xfrm>
            <a:off x="5194250" y="5807835"/>
            <a:ext cx="167640" cy="1676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dirty="0"/>
          </a:p>
        </p:txBody>
      </p:sp>
      <p:sp>
        <p:nvSpPr>
          <p:cNvPr id="19" name="Oval 18">
            <a:extLst>
              <a:ext uri="{FF2B5EF4-FFF2-40B4-BE49-F238E27FC236}">
                <a16:creationId xmlns:a16="http://schemas.microsoft.com/office/drawing/2014/main" id="{194FCAC2-C056-45C3-B594-122943F37963}"/>
              </a:ext>
            </a:extLst>
          </p:cNvPr>
          <p:cNvSpPr/>
          <p:nvPr/>
        </p:nvSpPr>
        <p:spPr>
          <a:xfrm>
            <a:off x="5701420" y="5801610"/>
            <a:ext cx="167640" cy="180090"/>
          </a:xfrm>
          <a:prstGeom prst="ellipse">
            <a:avLst/>
          </a:prstGeom>
          <a:blipFill>
            <a:blip r:embed="rId2"/>
            <a:tile tx="0" ty="0" sx="100000" sy="100000" flip="none" algn="tl"/>
          </a:blip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dirty="0"/>
          </a:p>
        </p:txBody>
      </p:sp>
      <p:sp>
        <p:nvSpPr>
          <p:cNvPr id="29" name="Oval 28">
            <a:extLst>
              <a:ext uri="{FF2B5EF4-FFF2-40B4-BE49-F238E27FC236}">
                <a16:creationId xmlns:a16="http://schemas.microsoft.com/office/drawing/2014/main" id="{F0016945-6A18-4FFF-BDED-47FC78C14962}"/>
              </a:ext>
            </a:extLst>
          </p:cNvPr>
          <p:cNvSpPr/>
          <p:nvPr/>
        </p:nvSpPr>
        <p:spPr>
          <a:xfrm>
            <a:off x="1927860" y="5304915"/>
            <a:ext cx="167640" cy="1676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p>
        </p:txBody>
      </p:sp>
      <p:sp>
        <p:nvSpPr>
          <p:cNvPr id="30" name="Oval 29">
            <a:extLst>
              <a:ext uri="{FF2B5EF4-FFF2-40B4-BE49-F238E27FC236}">
                <a16:creationId xmlns:a16="http://schemas.microsoft.com/office/drawing/2014/main" id="{6FAE1E26-D676-4E41-966B-4633516DCC72}"/>
              </a:ext>
            </a:extLst>
          </p:cNvPr>
          <p:cNvSpPr/>
          <p:nvPr/>
        </p:nvSpPr>
        <p:spPr>
          <a:xfrm>
            <a:off x="2435034" y="5304915"/>
            <a:ext cx="167640" cy="1676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0584" tIns="50292" rIns="100584" bIns="50292" numCol="1" spcCol="0" rtlCol="0" fromWordArt="0" anchor="ctr" anchorCtr="0" forceAA="0" compatLnSpc="1">
            <a:prstTxWarp prst="textNoShape">
              <a:avLst/>
            </a:prstTxWarp>
            <a:noAutofit/>
          </a:bodyPr>
          <a:lstStyle/>
          <a:p>
            <a:pPr algn="ctr"/>
            <a:endParaRPr lang="en-US" sz="2200"/>
          </a:p>
        </p:txBody>
      </p:sp>
      <p:sp>
        <p:nvSpPr>
          <p:cNvPr id="31" name="Oval 30">
            <a:extLst>
              <a:ext uri="{FF2B5EF4-FFF2-40B4-BE49-F238E27FC236}">
                <a16:creationId xmlns:a16="http://schemas.microsoft.com/office/drawing/2014/main" id="{96E70F02-7253-44F3-893C-982B5431169D}"/>
              </a:ext>
            </a:extLst>
          </p:cNvPr>
          <p:cNvSpPr/>
          <p:nvPr/>
        </p:nvSpPr>
        <p:spPr>
          <a:xfrm>
            <a:off x="2942207" y="5304915"/>
            <a:ext cx="167640" cy="1676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0584" tIns="50292" rIns="100584" bIns="50292" numCol="1" spcCol="0" rtlCol="0" fromWordArt="0" anchor="ctr" anchorCtr="0" forceAA="0" compatLnSpc="1">
            <a:prstTxWarp prst="textNoShape">
              <a:avLst/>
            </a:prstTxWarp>
            <a:noAutofit/>
          </a:bodyPr>
          <a:lstStyle/>
          <a:p>
            <a:pPr algn="ctr"/>
            <a:endParaRPr lang="en-US" sz="2200" dirty="0"/>
          </a:p>
        </p:txBody>
      </p:sp>
      <p:sp>
        <p:nvSpPr>
          <p:cNvPr id="32" name="Oval 31">
            <a:extLst>
              <a:ext uri="{FF2B5EF4-FFF2-40B4-BE49-F238E27FC236}">
                <a16:creationId xmlns:a16="http://schemas.microsoft.com/office/drawing/2014/main" id="{28E50721-FFB6-453E-BB04-EE37CC468B10}"/>
              </a:ext>
            </a:extLst>
          </p:cNvPr>
          <p:cNvSpPr/>
          <p:nvPr/>
        </p:nvSpPr>
        <p:spPr>
          <a:xfrm>
            <a:off x="3449381" y="5304915"/>
            <a:ext cx="167640" cy="1676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dirty="0"/>
          </a:p>
        </p:txBody>
      </p:sp>
      <p:sp>
        <p:nvSpPr>
          <p:cNvPr id="34" name="Oval 33">
            <a:extLst>
              <a:ext uri="{FF2B5EF4-FFF2-40B4-BE49-F238E27FC236}">
                <a16:creationId xmlns:a16="http://schemas.microsoft.com/office/drawing/2014/main" id="{481B40AC-7969-4E6F-A7EB-A00A48ABA4B0}"/>
              </a:ext>
            </a:extLst>
          </p:cNvPr>
          <p:cNvSpPr/>
          <p:nvPr/>
        </p:nvSpPr>
        <p:spPr>
          <a:xfrm>
            <a:off x="4431362" y="5304915"/>
            <a:ext cx="167640" cy="1676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0584" tIns="50292" rIns="100584" bIns="50292" numCol="1" spcCol="0" rtlCol="0" fromWordArt="0" anchor="ctr" anchorCtr="0" forceAA="0" compatLnSpc="1">
            <a:prstTxWarp prst="textNoShape">
              <a:avLst/>
            </a:prstTxWarp>
            <a:noAutofit/>
          </a:bodyPr>
          <a:lstStyle/>
          <a:p>
            <a:pPr algn="ctr"/>
            <a:endParaRPr lang="en-US" sz="2200"/>
          </a:p>
        </p:txBody>
      </p:sp>
      <p:sp>
        <p:nvSpPr>
          <p:cNvPr id="35" name="Oval 34">
            <a:extLst>
              <a:ext uri="{FF2B5EF4-FFF2-40B4-BE49-F238E27FC236}">
                <a16:creationId xmlns:a16="http://schemas.microsoft.com/office/drawing/2014/main" id="{F795A3C6-C026-44E6-9044-00AE6683D13E}"/>
              </a:ext>
            </a:extLst>
          </p:cNvPr>
          <p:cNvSpPr/>
          <p:nvPr/>
        </p:nvSpPr>
        <p:spPr>
          <a:xfrm>
            <a:off x="4938536" y="5304915"/>
            <a:ext cx="167640" cy="1676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dirty="0"/>
          </a:p>
        </p:txBody>
      </p:sp>
      <p:sp>
        <p:nvSpPr>
          <p:cNvPr id="36" name="Oval 35">
            <a:extLst>
              <a:ext uri="{FF2B5EF4-FFF2-40B4-BE49-F238E27FC236}">
                <a16:creationId xmlns:a16="http://schemas.microsoft.com/office/drawing/2014/main" id="{09A64F05-C0CF-4B7E-BB99-FF8AB8E91D34}"/>
              </a:ext>
            </a:extLst>
          </p:cNvPr>
          <p:cNvSpPr/>
          <p:nvPr/>
        </p:nvSpPr>
        <p:spPr>
          <a:xfrm>
            <a:off x="5445710" y="5304915"/>
            <a:ext cx="167640" cy="1676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0584" tIns="50292" rIns="100584" bIns="50292" numCol="1" spcCol="0" rtlCol="0" fromWordArt="0" anchor="ctr" anchorCtr="0" forceAA="0" compatLnSpc="1">
            <a:prstTxWarp prst="textNoShape">
              <a:avLst/>
            </a:prstTxWarp>
            <a:noAutofit/>
          </a:bodyPr>
          <a:lstStyle/>
          <a:p>
            <a:pPr algn="ctr"/>
            <a:endParaRPr lang="en-US" sz="2200" dirty="0"/>
          </a:p>
        </p:txBody>
      </p:sp>
      <p:sp>
        <p:nvSpPr>
          <p:cNvPr id="37" name="Oval 36">
            <a:extLst>
              <a:ext uri="{FF2B5EF4-FFF2-40B4-BE49-F238E27FC236}">
                <a16:creationId xmlns:a16="http://schemas.microsoft.com/office/drawing/2014/main" id="{5995DA70-3932-445C-B0C5-66D28661FEBF}"/>
              </a:ext>
            </a:extLst>
          </p:cNvPr>
          <p:cNvSpPr/>
          <p:nvPr/>
        </p:nvSpPr>
        <p:spPr>
          <a:xfrm>
            <a:off x="5952880" y="5298690"/>
            <a:ext cx="167640" cy="180090"/>
          </a:xfrm>
          <a:prstGeom prst="ellipse">
            <a:avLst/>
          </a:prstGeom>
          <a:blipFill>
            <a:blip r:embed="rId2"/>
            <a:tile tx="0" ty="0" sx="100000" sy="100000" flip="none" algn="tl"/>
          </a:blip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dirty="0"/>
          </a:p>
        </p:txBody>
      </p:sp>
      <p:sp>
        <p:nvSpPr>
          <p:cNvPr id="38" name="Oval 37">
            <a:extLst>
              <a:ext uri="{FF2B5EF4-FFF2-40B4-BE49-F238E27FC236}">
                <a16:creationId xmlns:a16="http://schemas.microsoft.com/office/drawing/2014/main" id="{71BAE7BB-7F1A-4DB8-8CDF-59B92DDED922}"/>
              </a:ext>
            </a:extLst>
          </p:cNvPr>
          <p:cNvSpPr/>
          <p:nvPr/>
        </p:nvSpPr>
        <p:spPr>
          <a:xfrm>
            <a:off x="1926200" y="6310755"/>
            <a:ext cx="167640" cy="1676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p>
        </p:txBody>
      </p:sp>
      <p:sp>
        <p:nvSpPr>
          <p:cNvPr id="39" name="Oval 38">
            <a:extLst>
              <a:ext uri="{FF2B5EF4-FFF2-40B4-BE49-F238E27FC236}">
                <a16:creationId xmlns:a16="http://schemas.microsoft.com/office/drawing/2014/main" id="{A0598198-B3DF-464C-93E4-E4003F7E6F2E}"/>
              </a:ext>
            </a:extLst>
          </p:cNvPr>
          <p:cNvSpPr/>
          <p:nvPr/>
        </p:nvSpPr>
        <p:spPr>
          <a:xfrm>
            <a:off x="2433374" y="6310755"/>
            <a:ext cx="167640" cy="1676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0584" tIns="50292" rIns="100584" bIns="50292" numCol="1" spcCol="0" rtlCol="0" fromWordArt="0" anchor="ctr" anchorCtr="0" forceAA="0" compatLnSpc="1">
            <a:prstTxWarp prst="textNoShape">
              <a:avLst/>
            </a:prstTxWarp>
            <a:noAutofit/>
          </a:bodyPr>
          <a:lstStyle/>
          <a:p>
            <a:pPr algn="ctr"/>
            <a:endParaRPr lang="en-US" sz="2200"/>
          </a:p>
        </p:txBody>
      </p:sp>
      <p:sp>
        <p:nvSpPr>
          <p:cNvPr id="40" name="Oval 39">
            <a:extLst>
              <a:ext uri="{FF2B5EF4-FFF2-40B4-BE49-F238E27FC236}">
                <a16:creationId xmlns:a16="http://schemas.microsoft.com/office/drawing/2014/main" id="{DE5D5D3B-046C-4D84-B2AB-D8694B2364CA}"/>
              </a:ext>
            </a:extLst>
          </p:cNvPr>
          <p:cNvSpPr/>
          <p:nvPr/>
        </p:nvSpPr>
        <p:spPr>
          <a:xfrm>
            <a:off x="2940548" y="6310755"/>
            <a:ext cx="167640" cy="1676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0584" tIns="50292" rIns="100584" bIns="50292" numCol="1" spcCol="0" rtlCol="0" fromWordArt="0" anchor="ctr" anchorCtr="0" forceAA="0" compatLnSpc="1">
            <a:prstTxWarp prst="textNoShape">
              <a:avLst/>
            </a:prstTxWarp>
            <a:noAutofit/>
          </a:bodyPr>
          <a:lstStyle/>
          <a:p>
            <a:pPr algn="ctr"/>
            <a:endParaRPr lang="en-US" sz="2200" dirty="0"/>
          </a:p>
        </p:txBody>
      </p:sp>
      <p:sp>
        <p:nvSpPr>
          <p:cNvPr id="41" name="Oval 40">
            <a:extLst>
              <a:ext uri="{FF2B5EF4-FFF2-40B4-BE49-F238E27FC236}">
                <a16:creationId xmlns:a16="http://schemas.microsoft.com/office/drawing/2014/main" id="{2ECDAB22-C80A-49A5-BF3E-5440BB31C876}"/>
              </a:ext>
            </a:extLst>
          </p:cNvPr>
          <p:cNvSpPr/>
          <p:nvPr/>
        </p:nvSpPr>
        <p:spPr>
          <a:xfrm>
            <a:off x="3447721" y="6310755"/>
            <a:ext cx="167640" cy="1676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dirty="0"/>
          </a:p>
        </p:txBody>
      </p:sp>
      <p:sp>
        <p:nvSpPr>
          <p:cNvPr id="43" name="Oval 42">
            <a:extLst>
              <a:ext uri="{FF2B5EF4-FFF2-40B4-BE49-F238E27FC236}">
                <a16:creationId xmlns:a16="http://schemas.microsoft.com/office/drawing/2014/main" id="{3D07DFED-5108-4E59-B9B1-AE3DCE9B6BBF}"/>
              </a:ext>
            </a:extLst>
          </p:cNvPr>
          <p:cNvSpPr/>
          <p:nvPr/>
        </p:nvSpPr>
        <p:spPr>
          <a:xfrm>
            <a:off x="4429702" y="6310755"/>
            <a:ext cx="167640" cy="1676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0584" tIns="50292" rIns="100584" bIns="50292" numCol="1" spcCol="0" rtlCol="0" fromWordArt="0" anchor="ctr" anchorCtr="0" forceAA="0" compatLnSpc="1">
            <a:prstTxWarp prst="textNoShape">
              <a:avLst/>
            </a:prstTxWarp>
            <a:noAutofit/>
          </a:bodyPr>
          <a:lstStyle/>
          <a:p>
            <a:pPr algn="ctr"/>
            <a:endParaRPr lang="en-US" sz="2200"/>
          </a:p>
        </p:txBody>
      </p:sp>
      <p:sp>
        <p:nvSpPr>
          <p:cNvPr id="44" name="Oval 43">
            <a:extLst>
              <a:ext uri="{FF2B5EF4-FFF2-40B4-BE49-F238E27FC236}">
                <a16:creationId xmlns:a16="http://schemas.microsoft.com/office/drawing/2014/main" id="{93A197DB-068C-4EE7-81BC-E74A113267CB}"/>
              </a:ext>
            </a:extLst>
          </p:cNvPr>
          <p:cNvSpPr/>
          <p:nvPr/>
        </p:nvSpPr>
        <p:spPr>
          <a:xfrm>
            <a:off x="4936876" y="6310755"/>
            <a:ext cx="167640" cy="1676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0584" tIns="50292" rIns="100584" bIns="50292" numCol="1" spcCol="0" rtlCol="0" fromWordArt="0" anchor="ctr" anchorCtr="0" forceAA="0" compatLnSpc="1">
            <a:prstTxWarp prst="textNoShape">
              <a:avLst/>
            </a:prstTxWarp>
            <a:noAutofit/>
          </a:bodyPr>
          <a:lstStyle/>
          <a:p>
            <a:pPr algn="ctr"/>
            <a:endParaRPr lang="en-US" sz="2200" dirty="0"/>
          </a:p>
        </p:txBody>
      </p:sp>
      <p:sp>
        <p:nvSpPr>
          <p:cNvPr id="45" name="Oval 44">
            <a:extLst>
              <a:ext uri="{FF2B5EF4-FFF2-40B4-BE49-F238E27FC236}">
                <a16:creationId xmlns:a16="http://schemas.microsoft.com/office/drawing/2014/main" id="{CBBBFEB1-979A-4311-A2A7-2F3E8755B459}"/>
              </a:ext>
            </a:extLst>
          </p:cNvPr>
          <p:cNvSpPr/>
          <p:nvPr/>
        </p:nvSpPr>
        <p:spPr>
          <a:xfrm>
            <a:off x="5444050" y="6310755"/>
            <a:ext cx="167640" cy="1676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dirty="0"/>
          </a:p>
        </p:txBody>
      </p:sp>
      <p:sp>
        <p:nvSpPr>
          <p:cNvPr id="46" name="Oval 45">
            <a:extLst>
              <a:ext uri="{FF2B5EF4-FFF2-40B4-BE49-F238E27FC236}">
                <a16:creationId xmlns:a16="http://schemas.microsoft.com/office/drawing/2014/main" id="{6B3AFA04-94B4-42CF-A360-BB07450FCEDF}"/>
              </a:ext>
            </a:extLst>
          </p:cNvPr>
          <p:cNvSpPr/>
          <p:nvPr/>
        </p:nvSpPr>
        <p:spPr>
          <a:xfrm>
            <a:off x="5951220" y="6304530"/>
            <a:ext cx="167640" cy="180090"/>
          </a:xfrm>
          <a:prstGeom prst="ellipse">
            <a:avLst/>
          </a:prstGeom>
          <a:blipFill>
            <a:blip r:embed="rId2"/>
            <a:tile tx="0" ty="0" sx="100000" sy="100000" flip="none" algn="tl"/>
          </a:blip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dirty="0"/>
          </a:p>
        </p:txBody>
      </p:sp>
      <p:sp>
        <p:nvSpPr>
          <p:cNvPr id="47" name="Oval 46">
            <a:extLst>
              <a:ext uri="{FF2B5EF4-FFF2-40B4-BE49-F238E27FC236}">
                <a16:creationId xmlns:a16="http://schemas.microsoft.com/office/drawing/2014/main" id="{D662187C-1585-4442-8970-16E3F698ABAD}"/>
              </a:ext>
            </a:extLst>
          </p:cNvPr>
          <p:cNvSpPr/>
          <p:nvPr/>
        </p:nvSpPr>
        <p:spPr>
          <a:xfrm>
            <a:off x="1927860" y="4311525"/>
            <a:ext cx="167640" cy="167640"/>
          </a:xfrm>
          <a:prstGeom prst="ellipse">
            <a:avLst/>
          </a:prstGeom>
          <a:blipFill>
            <a:blip r:embed="rId2"/>
            <a:tile tx="0" ty="0" sx="100000" sy="100000" flip="none" algn="tl"/>
          </a:blip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0584" tIns="50292" rIns="100584" bIns="50292" numCol="1" spcCol="0" rtlCol="0" fromWordArt="0" anchor="ctr" anchorCtr="0" forceAA="0" compatLnSpc="1">
            <a:prstTxWarp prst="textNoShape">
              <a:avLst/>
            </a:prstTxWarp>
            <a:noAutofit/>
          </a:bodyPr>
          <a:lstStyle/>
          <a:p>
            <a:pPr algn="ctr"/>
            <a:endParaRPr lang="en-US" sz="2200"/>
          </a:p>
        </p:txBody>
      </p:sp>
      <p:sp>
        <p:nvSpPr>
          <p:cNvPr id="48" name="Oval 47">
            <a:extLst>
              <a:ext uri="{FF2B5EF4-FFF2-40B4-BE49-F238E27FC236}">
                <a16:creationId xmlns:a16="http://schemas.microsoft.com/office/drawing/2014/main" id="{2E9D0A1D-FE5C-49C7-A870-ED9D1438D267}"/>
              </a:ext>
            </a:extLst>
          </p:cNvPr>
          <p:cNvSpPr/>
          <p:nvPr/>
        </p:nvSpPr>
        <p:spPr>
          <a:xfrm>
            <a:off x="2435034" y="4311525"/>
            <a:ext cx="167640" cy="167640"/>
          </a:xfrm>
          <a:prstGeom prst="ellipse">
            <a:avLst/>
          </a:prstGeom>
          <a:blipFill>
            <a:blip r:embed="rId2"/>
            <a:tile tx="0" ty="0" sx="100000" sy="100000" flip="none" algn="tl"/>
          </a:blip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0584" tIns="50292" rIns="100584" bIns="50292" numCol="1" spcCol="0" rtlCol="0" fromWordArt="0" anchor="ctr" anchorCtr="0" forceAA="0" compatLnSpc="1">
            <a:prstTxWarp prst="textNoShape">
              <a:avLst/>
            </a:prstTxWarp>
            <a:noAutofit/>
          </a:bodyPr>
          <a:lstStyle/>
          <a:p>
            <a:pPr algn="ctr"/>
            <a:endParaRPr lang="en-US" sz="2200"/>
          </a:p>
        </p:txBody>
      </p:sp>
      <p:sp>
        <p:nvSpPr>
          <p:cNvPr id="49" name="Oval 48">
            <a:extLst>
              <a:ext uri="{FF2B5EF4-FFF2-40B4-BE49-F238E27FC236}">
                <a16:creationId xmlns:a16="http://schemas.microsoft.com/office/drawing/2014/main" id="{49E07EE5-F540-467D-86C3-50BB5A615EC8}"/>
              </a:ext>
            </a:extLst>
          </p:cNvPr>
          <p:cNvSpPr/>
          <p:nvPr/>
        </p:nvSpPr>
        <p:spPr>
          <a:xfrm>
            <a:off x="2942207" y="4311525"/>
            <a:ext cx="167640" cy="167640"/>
          </a:xfrm>
          <a:prstGeom prst="ellipse">
            <a:avLst/>
          </a:prstGeom>
          <a:blipFill>
            <a:blip r:embed="rId2"/>
            <a:tile tx="0" ty="0" sx="100000" sy="100000" flip="none" algn="tl"/>
          </a:blip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0584" tIns="50292" rIns="100584" bIns="50292" numCol="1" spcCol="0" rtlCol="0" fromWordArt="0" anchor="ctr" anchorCtr="0" forceAA="0" compatLnSpc="1">
            <a:prstTxWarp prst="textNoShape">
              <a:avLst/>
            </a:prstTxWarp>
            <a:noAutofit/>
          </a:bodyPr>
          <a:lstStyle/>
          <a:p>
            <a:pPr algn="ctr"/>
            <a:endParaRPr lang="en-US" sz="2200" dirty="0"/>
          </a:p>
        </p:txBody>
      </p:sp>
      <p:sp>
        <p:nvSpPr>
          <p:cNvPr id="50" name="Oval 49">
            <a:extLst>
              <a:ext uri="{FF2B5EF4-FFF2-40B4-BE49-F238E27FC236}">
                <a16:creationId xmlns:a16="http://schemas.microsoft.com/office/drawing/2014/main" id="{70A8D45E-1F74-43F4-B51E-6F0979A3E2D0}"/>
              </a:ext>
            </a:extLst>
          </p:cNvPr>
          <p:cNvSpPr/>
          <p:nvPr/>
        </p:nvSpPr>
        <p:spPr>
          <a:xfrm>
            <a:off x="3449381" y="4311525"/>
            <a:ext cx="167640" cy="167640"/>
          </a:xfrm>
          <a:prstGeom prst="ellipse">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dirty="0"/>
          </a:p>
        </p:txBody>
      </p:sp>
      <p:sp>
        <p:nvSpPr>
          <p:cNvPr id="52" name="Oval 51">
            <a:extLst>
              <a:ext uri="{FF2B5EF4-FFF2-40B4-BE49-F238E27FC236}">
                <a16:creationId xmlns:a16="http://schemas.microsoft.com/office/drawing/2014/main" id="{F14B1BD0-2334-4769-BD2A-62394FF14394}"/>
              </a:ext>
            </a:extLst>
          </p:cNvPr>
          <p:cNvSpPr/>
          <p:nvPr/>
        </p:nvSpPr>
        <p:spPr>
          <a:xfrm>
            <a:off x="4431362" y="4311525"/>
            <a:ext cx="167640" cy="167640"/>
          </a:xfrm>
          <a:prstGeom prst="ellipse">
            <a:avLst/>
          </a:prstGeom>
          <a:blipFill>
            <a:blip r:embed="rId2"/>
            <a:tile tx="0" ty="0" sx="100000" sy="100000" flip="none" algn="tl"/>
          </a:blip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0584" tIns="50292" rIns="100584" bIns="50292" numCol="1" spcCol="0" rtlCol="0" fromWordArt="0" anchor="ctr" anchorCtr="0" forceAA="0" compatLnSpc="1">
            <a:prstTxWarp prst="textNoShape">
              <a:avLst/>
            </a:prstTxWarp>
            <a:noAutofit/>
          </a:bodyPr>
          <a:lstStyle/>
          <a:p>
            <a:pPr algn="ctr"/>
            <a:endParaRPr lang="en-US" sz="2200"/>
          </a:p>
        </p:txBody>
      </p:sp>
      <p:sp>
        <p:nvSpPr>
          <p:cNvPr id="53" name="Oval 52">
            <a:extLst>
              <a:ext uri="{FF2B5EF4-FFF2-40B4-BE49-F238E27FC236}">
                <a16:creationId xmlns:a16="http://schemas.microsoft.com/office/drawing/2014/main" id="{C150C986-A108-44DC-B0A7-A2530BCB36A6}"/>
              </a:ext>
            </a:extLst>
          </p:cNvPr>
          <p:cNvSpPr/>
          <p:nvPr/>
        </p:nvSpPr>
        <p:spPr>
          <a:xfrm>
            <a:off x="4938536" y="4311525"/>
            <a:ext cx="167640" cy="167640"/>
          </a:xfrm>
          <a:prstGeom prst="ellipse">
            <a:avLst/>
          </a:prstGeom>
          <a:blipFill>
            <a:blip r:embed="rId2"/>
            <a:tile tx="0" ty="0" sx="100000" sy="100000" flip="none" algn="tl"/>
          </a:blip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0584" tIns="50292" rIns="100584" bIns="50292" numCol="1" spcCol="0" rtlCol="0" fromWordArt="0" anchor="ctr" anchorCtr="0" forceAA="0" compatLnSpc="1">
            <a:prstTxWarp prst="textNoShape">
              <a:avLst/>
            </a:prstTxWarp>
            <a:noAutofit/>
          </a:bodyPr>
          <a:lstStyle/>
          <a:p>
            <a:pPr algn="ctr"/>
            <a:endParaRPr lang="en-US" sz="2200" dirty="0"/>
          </a:p>
        </p:txBody>
      </p:sp>
      <p:sp>
        <p:nvSpPr>
          <p:cNvPr id="54" name="Oval 53">
            <a:extLst>
              <a:ext uri="{FF2B5EF4-FFF2-40B4-BE49-F238E27FC236}">
                <a16:creationId xmlns:a16="http://schemas.microsoft.com/office/drawing/2014/main" id="{EB3B5BB1-AE1E-497A-AAED-1E6A73A5B108}"/>
              </a:ext>
            </a:extLst>
          </p:cNvPr>
          <p:cNvSpPr/>
          <p:nvPr/>
        </p:nvSpPr>
        <p:spPr>
          <a:xfrm>
            <a:off x="5445710" y="4311525"/>
            <a:ext cx="167640" cy="167640"/>
          </a:xfrm>
          <a:prstGeom prst="ellipse">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0584" tIns="50292" rIns="100584" bIns="50292" numCol="1" spcCol="0" rtlCol="0" fromWordArt="0" anchor="ctr" anchorCtr="0" forceAA="0" compatLnSpc="1">
            <a:prstTxWarp prst="textNoShape">
              <a:avLst/>
            </a:prstTxWarp>
            <a:noAutofit/>
          </a:bodyPr>
          <a:lstStyle/>
          <a:p>
            <a:pPr algn="ctr"/>
            <a:endParaRPr lang="en-US" sz="2200" dirty="0"/>
          </a:p>
        </p:txBody>
      </p:sp>
      <p:sp>
        <p:nvSpPr>
          <p:cNvPr id="55" name="Oval 54">
            <a:extLst>
              <a:ext uri="{FF2B5EF4-FFF2-40B4-BE49-F238E27FC236}">
                <a16:creationId xmlns:a16="http://schemas.microsoft.com/office/drawing/2014/main" id="{A288A1D4-36A2-432F-A897-6FEAD58F34CA}"/>
              </a:ext>
            </a:extLst>
          </p:cNvPr>
          <p:cNvSpPr/>
          <p:nvPr/>
        </p:nvSpPr>
        <p:spPr>
          <a:xfrm>
            <a:off x="5952880" y="4305300"/>
            <a:ext cx="167640" cy="180090"/>
          </a:xfrm>
          <a:prstGeom prst="ellipse">
            <a:avLst/>
          </a:prstGeom>
          <a:blipFill>
            <a:blip r:embed="rId2"/>
            <a:tile tx="0" ty="0" sx="100000" sy="100000" flip="none" algn="tl"/>
          </a:blip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dirty="0"/>
          </a:p>
        </p:txBody>
      </p:sp>
      <p:sp>
        <p:nvSpPr>
          <p:cNvPr id="56" name="Oval 55">
            <a:extLst>
              <a:ext uri="{FF2B5EF4-FFF2-40B4-BE49-F238E27FC236}">
                <a16:creationId xmlns:a16="http://schemas.microsoft.com/office/drawing/2014/main" id="{4BA1E815-7D94-46DC-A783-7176796C6EF2}"/>
              </a:ext>
            </a:extLst>
          </p:cNvPr>
          <p:cNvSpPr/>
          <p:nvPr/>
        </p:nvSpPr>
        <p:spPr>
          <a:xfrm>
            <a:off x="3954895" y="4305300"/>
            <a:ext cx="167640" cy="167640"/>
          </a:xfrm>
          <a:prstGeom prst="ellipse">
            <a:avLst/>
          </a:prstGeom>
          <a:blipFill>
            <a:blip r:embed="rId2"/>
            <a:tile tx="0" ty="0" sx="100000" sy="100000" flip="none" algn="tl"/>
          </a:blip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0584" tIns="50292" rIns="100584" bIns="50292" numCol="1" spcCol="0" rtlCol="0" fromWordArt="0" anchor="ctr" anchorCtr="0" forceAA="0" compatLnSpc="1">
            <a:prstTxWarp prst="textNoShape">
              <a:avLst/>
            </a:prstTxWarp>
            <a:noAutofit/>
          </a:bodyPr>
          <a:lstStyle/>
          <a:p>
            <a:pPr algn="ctr"/>
            <a:endParaRPr lang="en-US" sz="2200" dirty="0"/>
          </a:p>
        </p:txBody>
      </p:sp>
      <p:sp>
        <p:nvSpPr>
          <p:cNvPr id="57" name="Oval 56">
            <a:extLst>
              <a:ext uri="{FF2B5EF4-FFF2-40B4-BE49-F238E27FC236}">
                <a16:creationId xmlns:a16="http://schemas.microsoft.com/office/drawing/2014/main" id="{F054093E-97FE-45B5-A88F-751FF4D55860}"/>
              </a:ext>
            </a:extLst>
          </p:cNvPr>
          <p:cNvSpPr/>
          <p:nvPr/>
        </p:nvSpPr>
        <p:spPr>
          <a:xfrm>
            <a:off x="3939540" y="5298690"/>
            <a:ext cx="167640" cy="1676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dirty="0"/>
          </a:p>
        </p:txBody>
      </p:sp>
      <p:sp>
        <p:nvSpPr>
          <p:cNvPr id="58" name="Oval 57">
            <a:extLst>
              <a:ext uri="{FF2B5EF4-FFF2-40B4-BE49-F238E27FC236}">
                <a16:creationId xmlns:a16="http://schemas.microsoft.com/office/drawing/2014/main" id="{FB4F6981-5DC1-4958-9EED-096D591A3351}"/>
              </a:ext>
            </a:extLst>
          </p:cNvPr>
          <p:cNvSpPr/>
          <p:nvPr/>
        </p:nvSpPr>
        <p:spPr>
          <a:xfrm>
            <a:off x="3939540" y="6304530"/>
            <a:ext cx="167640" cy="1676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dirty="0"/>
          </a:p>
        </p:txBody>
      </p:sp>
      <p:sp>
        <p:nvSpPr>
          <p:cNvPr id="60" name="Oval 59">
            <a:extLst>
              <a:ext uri="{FF2B5EF4-FFF2-40B4-BE49-F238E27FC236}">
                <a16:creationId xmlns:a16="http://schemas.microsoft.com/office/drawing/2014/main" id="{24B44A78-01C6-47B1-82DA-81CBC1E9DBA2}"/>
              </a:ext>
            </a:extLst>
          </p:cNvPr>
          <p:cNvSpPr/>
          <p:nvPr/>
        </p:nvSpPr>
        <p:spPr>
          <a:xfrm>
            <a:off x="3688080" y="4795770"/>
            <a:ext cx="167640" cy="1676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dirty="0"/>
          </a:p>
        </p:txBody>
      </p:sp>
      <p:sp>
        <p:nvSpPr>
          <p:cNvPr id="61" name="Oval 60">
            <a:extLst>
              <a:ext uri="{FF2B5EF4-FFF2-40B4-BE49-F238E27FC236}">
                <a16:creationId xmlns:a16="http://schemas.microsoft.com/office/drawing/2014/main" id="{5C4C70A7-A40A-43FA-B56C-94D5B2115871}"/>
              </a:ext>
            </a:extLst>
          </p:cNvPr>
          <p:cNvSpPr/>
          <p:nvPr/>
        </p:nvSpPr>
        <p:spPr>
          <a:xfrm>
            <a:off x="3688080" y="5801610"/>
            <a:ext cx="167640" cy="1676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dirty="0"/>
          </a:p>
        </p:txBody>
      </p:sp>
      <p:grpSp>
        <p:nvGrpSpPr>
          <p:cNvPr id="51" name="Group 50">
            <a:extLst>
              <a:ext uri="{FF2B5EF4-FFF2-40B4-BE49-F238E27FC236}">
                <a16:creationId xmlns:a16="http://schemas.microsoft.com/office/drawing/2014/main" id="{7131F8DD-D3CB-441E-A7CC-1C1E438694AF}"/>
              </a:ext>
            </a:extLst>
          </p:cNvPr>
          <p:cNvGrpSpPr/>
          <p:nvPr/>
        </p:nvGrpSpPr>
        <p:grpSpPr>
          <a:xfrm>
            <a:off x="1550670" y="1120140"/>
            <a:ext cx="4777740" cy="2514600"/>
            <a:chOff x="2286000" y="1143000"/>
            <a:chExt cx="4343400" cy="2286000"/>
          </a:xfrm>
        </p:grpSpPr>
        <p:sp>
          <p:nvSpPr>
            <p:cNvPr id="59" name="Rectangle 58">
              <a:extLst>
                <a:ext uri="{FF2B5EF4-FFF2-40B4-BE49-F238E27FC236}">
                  <a16:creationId xmlns:a16="http://schemas.microsoft.com/office/drawing/2014/main" id="{5F97E341-8E86-4CB1-914B-3D7839728C29}"/>
                </a:ext>
              </a:extLst>
            </p:cNvPr>
            <p:cNvSpPr/>
            <p:nvPr/>
          </p:nvSpPr>
          <p:spPr>
            <a:xfrm>
              <a:off x="6172200" y="2971800"/>
              <a:ext cx="457200" cy="457200"/>
            </a:xfrm>
            <a:prstGeom prst="rect">
              <a:avLst/>
            </a:prstGeom>
            <a:blipFill>
              <a:blip r:embed="rId2"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p>
          </p:txBody>
        </p:sp>
        <p:sp>
          <p:nvSpPr>
            <p:cNvPr id="65" name="Rectangle 64">
              <a:extLst>
                <a:ext uri="{FF2B5EF4-FFF2-40B4-BE49-F238E27FC236}">
                  <a16:creationId xmlns:a16="http://schemas.microsoft.com/office/drawing/2014/main" id="{1CD7E08E-C212-4CD1-B412-BA009A82E75B}"/>
                </a:ext>
              </a:extLst>
            </p:cNvPr>
            <p:cNvSpPr/>
            <p:nvPr/>
          </p:nvSpPr>
          <p:spPr>
            <a:xfrm>
              <a:off x="3886200" y="2971800"/>
              <a:ext cx="457200" cy="4572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p>
          </p:txBody>
        </p:sp>
        <p:sp>
          <p:nvSpPr>
            <p:cNvPr id="66" name="Rectangle 65">
              <a:extLst>
                <a:ext uri="{FF2B5EF4-FFF2-40B4-BE49-F238E27FC236}">
                  <a16:creationId xmlns:a16="http://schemas.microsoft.com/office/drawing/2014/main" id="{9A7EC831-7075-4C56-929F-397437125279}"/>
                </a:ext>
              </a:extLst>
            </p:cNvPr>
            <p:cNvSpPr/>
            <p:nvPr/>
          </p:nvSpPr>
          <p:spPr>
            <a:xfrm>
              <a:off x="3657600" y="2514600"/>
              <a:ext cx="457200" cy="4572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p>
          </p:txBody>
        </p:sp>
        <p:sp>
          <p:nvSpPr>
            <p:cNvPr id="68" name="Rectangle 67">
              <a:extLst>
                <a:ext uri="{FF2B5EF4-FFF2-40B4-BE49-F238E27FC236}">
                  <a16:creationId xmlns:a16="http://schemas.microsoft.com/office/drawing/2014/main" id="{31C7DF0A-FC82-4122-B782-083E52461D24}"/>
                </a:ext>
              </a:extLst>
            </p:cNvPr>
            <p:cNvSpPr/>
            <p:nvPr/>
          </p:nvSpPr>
          <p:spPr>
            <a:xfrm>
              <a:off x="5943600" y="2514600"/>
              <a:ext cx="457200" cy="457200"/>
            </a:xfrm>
            <a:prstGeom prst="rect">
              <a:avLst/>
            </a:prstGeom>
            <a:blipFill>
              <a:blip r:embed="rId2"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p>
          </p:txBody>
        </p:sp>
        <p:sp>
          <p:nvSpPr>
            <p:cNvPr id="70" name="Rectangle 69">
              <a:extLst>
                <a:ext uri="{FF2B5EF4-FFF2-40B4-BE49-F238E27FC236}">
                  <a16:creationId xmlns:a16="http://schemas.microsoft.com/office/drawing/2014/main" id="{124BCCBA-C882-4211-B40F-6AEFA2A07D28}"/>
                </a:ext>
              </a:extLst>
            </p:cNvPr>
            <p:cNvSpPr/>
            <p:nvPr/>
          </p:nvSpPr>
          <p:spPr>
            <a:xfrm>
              <a:off x="5486400" y="2514600"/>
              <a:ext cx="457200" cy="4572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p>
          </p:txBody>
        </p:sp>
        <p:sp>
          <p:nvSpPr>
            <p:cNvPr id="71" name="Rectangle 70">
              <a:extLst>
                <a:ext uri="{FF2B5EF4-FFF2-40B4-BE49-F238E27FC236}">
                  <a16:creationId xmlns:a16="http://schemas.microsoft.com/office/drawing/2014/main" id="{8865D191-7DBD-46E6-A59F-B0800A449239}"/>
                </a:ext>
              </a:extLst>
            </p:cNvPr>
            <p:cNvSpPr/>
            <p:nvPr/>
          </p:nvSpPr>
          <p:spPr>
            <a:xfrm>
              <a:off x="5715000" y="2971800"/>
              <a:ext cx="457200" cy="4572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p>
          </p:txBody>
        </p:sp>
        <p:sp>
          <p:nvSpPr>
            <p:cNvPr id="72" name="Rectangle 71">
              <a:extLst>
                <a:ext uri="{FF2B5EF4-FFF2-40B4-BE49-F238E27FC236}">
                  <a16:creationId xmlns:a16="http://schemas.microsoft.com/office/drawing/2014/main" id="{38FFC274-1FAB-4BD8-8607-E27514764C6A}"/>
                </a:ext>
              </a:extLst>
            </p:cNvPr>
            <p:cNvSpPr/>
            <p:nvPr/>
          </p:nvSpPr>
          <p:spPr>
            <a:xfrm>
              <a:off x="2286000" y="2514600"/>
              <a:ext cx="457200" cy="4572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p>
          </p:txBody>
        </p:sp>
        <p:sp>
          <p:nvSpPr>
            <p:cNvPr id="73" name="Rectangle 72">
              <a:extLst>
                <a:ext uri="{FF2B5EF4-FFF2-40B4-BE49-F238E27FC236}">
                  <a16:creationId xmlns:a16="http://schemas.microsoft.com/office/drawing/2014/main" id="{2BCA693A-0543-4F04-8EAF-A7CFD12549B6}"/>
                </a:ext>
              </a:extLst>
            </p:cNvPr>
            <p:cNvSpPr/>
            <p:nvPr/>
          </p:nvSpPr>
          <p:spPr>
            <a:xfrm>
              <a:off x="2971800" y="2971800"/>
              <a:ext cx="457200" cy="4572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p>
          </p:txBody>
        </p:sp>
        <p:sp>
          <p:nvSpPr>
            <p:cNvPr id="74" name="Rectangle 73">
              <a:extLst>
                <a:ext uri="{FF2B5EF4-FFF2-40B4-BE49-F238E27FC236}">
                  <a16:creationId xmlns:a16="http://schemas.microsoft.com/office/drawing/2014/main" id="{C7FB98FA-CE37-4F33-9BE4-E91AE0C34615}"/>
                </a:ext>
              </a:extLst>
            </p:cNvPr>
            <p:cNvSpPr/>
            <p:nvPr/>
          </p:nvSpPr>
          <p:spPr>
            <a:xfrm>
              <a:off x="3429000" y="2971800"/>
              <a:ext cx="457200" cy="4572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p>
          </p:txBody>
        </p:sp>
        <p:sp>
          <p:nvSpPr>
            <p:cNvPr id="77" name="Rectangle 76">
              <a:extLst>
                <a:ext uri="{FF2B5EF4-FFF2-40B4-BE49-F238E27FC236}">
                  <a16:creationId xmlns:a16="http://schemas.microsoft.com/office/drawing/2014/main" id="{0BBA54FE-BDA4-4962-ADAD-56021F1D5459}"/>
                </a:ext>
              </a:extLst>
            </p:cNvPr>
            <p:cNvSpPr/>
            <p:nvPr/>
          </p:nvSpPr>
          <p:spPr>
            <a:xfrm>
              <a:off x="5257800" y="2971800"/>
              <a:ext cx="457200" cy="4572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p>
          </p:txBody>
        </p:sp>
        <p:sp>
          <p:nvSpPr>
            <p:cNvPr id="78" name="Rectangle 77">
              <a:extLst>
                <a:ext uri="{FF2B5EF4-FFF2-40B4-BE49-F238E27FC236}">
                  <a16:creationId xmlns:a16="http://schemas.microsoft.com/office/drawing/2014/main" id="{2100D9B0-4E7A-4248-B3AF-B1F808772649}"/>
                </a:ext>
              </a:extLst>
            </p:cNvPr>
            <p:cNvSpPr/>
            <p:nvPr/>
          </p:nvSpPr>
          <p:spPr>
            <a:xfrm>
              <a:off x="4800600" y="2971800"/>
              <a:ext cx="457200" cy="4572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p>
          </p:txBody>
        </p:sp>
        <p:sp>
          <p:nvSpPr>
            <p:cNvPr id="79" name="Rectangle 78">
              <a:extLst>
                <a:ext uri="{FF2B5EF4-FFF2-40B4-BE49-F238E27FC236}">
                  <a16:creationId xmlns:a16="http://schemas.microsoft.com/office/drawing/2014/main" id="{9CED3866-2FA9-4B49-B1F2-B00BB50EC0F7}"/>
                </a:ext>
              </a:extLst>
            </p:cNvPr>
            <p:cNvSpPr/>
            <p:nvPr/>
          </p:nvSpPr>
          <p:spPr>
            <a:xfrm>
              <a:off x="6172200" y="2057400"/>
              <a:ext cx="457200" cy="457200"/>
            </a:xfrm>
            <a:prstGeom prst="rect">
              <a:avLst/>
            </a:prstGeom>
            <a:blipFill>
              <a:blip r:embed="rId2"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p>
          </p:txBody>
        </p:sp>
        <p:sp>
          <p:nvSpPr>
            <p:cNvPr id="83" name="Rectangle 82">
              <a:extLst>
                <a:ext uri="{FF2B5EF4-FFF2-40B4-BE49-F238E27FC236}">
                  <a16:creationId xmlns:a16="http://schemas.microsoft.com/office/drawing/2014/main" id="{9A8F4AD6-123C-4F85-9E1A-C7605C4B5A35}"/>
                </a:ext>
              </a:extLst>
            </p:cNvPr>
            <p:cNvSpPr/>
            <p:nvPr/>
          </p:nvSpPr>
          <p:spPr>
            <a:xfrm>
              <a:off x="3886200" y="2057400"/>
              <a:ext cx="457200" cy="4572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p>
          </p:txBody>
        </p:sp>
        <p:sp>
          <p:nvSpPr>
            <p:cNvPr id="84" name="Rectangle 83">
              <a:extLst>
                <a:ext uri="{FF2B5EF4-FFF2-40B4-BE49-F238E27FC236}">
                  <a16:creationId xmlns:a16="http://schemas.microsoft.com/office/drawing/2014/main" id="{E944683D-F8FF-4CDB-AC57-C13DA09303E0}"/>
                </a:ext>
              </a:extLst>
            </p:cNvPr>
            <p:cNvSpPr/>
            <p:nvPr/>
          </p:nvSpPr>
          <p:spPr>
            <a:xfrm>
              <a:off x="3657600" y="1600200"/>
              <a:ext cx="457200" cy="4572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p>
          </p:txBody>
        </p:sp>
        <p:sp>
          <p:nvSpPr>
            <p:cNvPr id="86" name="Rectangle 85">
              <a:extLst>
                <a:ext uri="{FF2B5EF4-FFF2-40B4-BE49-F238E27FC236}">
                  <a16:creationId xmlns:a16="http://schemas.microsoft.com/office/drawing/2014/main" id="{C2201188-5F83-4708-A055-4497D30FB5BE}"/>
                </a:ext>
              </a:extLst>
            </p:cNvPr>
            <p:cNvSpPr/>
            <p:nvPr/>
          </p:nvSpPr>
          <p:spPr>
            <a:xfrm>
              <a:off x="5943600" y="1600200"/>
              <a:ext cx="457200" cy="457200"/>
            </a:xfrm>
            <a:prstGeom prst="rect">
              <a:avLst/>
            </a:prstGeom>
            <a:blipFill>
              <a:blip r:embed="rId2"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p>
          </p:txBody>
        </p:sp>
        <p:sp>
          <p:nvSpPr>
            <p:cNvPr id="88" name="Rectangle 87">
              <a:extLst>
                <a:ext uri="{FF2B5EF4-FFF2-40B4-BE49-F238E27FC236}">
                  <a16:creationId xmlns:a16="http://schemas.microsoft.com/office/drawing/2014/main" id="{7E2482F4-B277-4CD8-9C11-70F1069953FE}"/>
                </a:ext>
              </a:extLst>
            </p:cNvPr>
            <p:cNvSpPr/>
            <p:nvPr/>
          </p:nvSpPr>
          <p:spPr>
            <a:xfrm>
              <a:off x="5486400" y="1600200"/>
              <a:ext cx="457200" cy="4572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p>
          </p:txBody>
        </p:sp>
        <p:sp>
          <p:nvSpPr>
            <p:cNvPr id="89" name="Rectangle 88">
              <a:extLst>
                <a:ext uri="{FF2B5EF4-FFF2-40B4-BE49-F238E27FC236}">
                  <a16:creationId xmlns:a16="http://schemas.microsoft.com/office/drawing/2014/main" id="{58DB0FCC-6D1F-41E5-AA41-0B2FA8272884}"/>
                </a:ext>
              </a:extLst>
            </p:cNvPr>
            <p:cNvSpPr/>
            <p:nvPr/>
          </p:nvSpPr>
          <p:spPr>
            <a:xfrm>
              <a:off x="5715000" y="2057400"/>
              <a:ext cx="457200" cy="4572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p>
          </p:txBody>
        </p:sp>
        <p:sp>
          <p:nvSpPr>
            <p:cNvPr id="91" name="Rectangle 90">
              <a:extLst>
                <a:ext uri="{FF2B5EF4-FFF2-40B4-BE49-F238E27FC236}">
                  <a16:creationId xmlns:a16="http://schemas.microsoft.com/office/drawing/2014/main" id="{147562AD-3B6C-40B7-B777-4D2612DE3CF7}"/>
                </a:ext>
              </a:extLst>
            </p:cNvPr>
            <p:cNvSpPr/>
            <p:nvPr/>
          </p:nvSpPr>
          <p:spPr>
            <a:xfrm>
              <a:off x="2971800" y="2057400"/>
              <a:ext cx="457200" cy="4572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p>
          </p:txBody>
        </p:sp>
        <p:sp>
          <p:nvSpPr>
            <p:cNvPr id="92" name="Rectangle 91">
              <a:extLst>
                <a:ext uri="{FF2B5EF4-FFF2-40B4-BE49-F238E27FC236}">
                  <a16:creationId xmlns:a16="http://schemas.microsoft.com/office/drawing/2014/main" id="{74BE6F42-82FB-4152-A02A-197ACFC6EFD0}"/>
                </a:ext>
              </a:extLst>
            </p:cNvPr>
            <p:cNvSpPr/>
            <p:nvPr/>
          </p:nvSpPr>
          <p:spPr>
            <a:xfrm>
              <a:off x="3429000" y="2057400"/>
              <a:ext cx="457200" cy="4572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p>
          </p:txBody>
        </p:sp>
        <p:sp>
          <p:nvSpPr>
            <p:cNvPr id="95" name="Rectangle 94">
              <a:extLst>
                <a:ext uri="{FF2B5EF4-FFF2-40B4-BE49-F238E27FC236}">
                  <a16:creationId xmlns:a16="http://schemas.microsoft.com/office/drawing/2014/main" id="{06C079C7-7CA2-4BEB-A316-E6B5B6FE07F1}"/>
                </a:ext>
              </a:extLst>
            </p:cNvPr>
            <p:cNvSpPr/>
            <p:nvPr/>
          </p:nvSpPr>
          <p:spPr>
            <a:xfrm>
              <a:off x="5257800" y="2057400"/>
              <a:ext cx="457200" cy="4572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p>
          </p:txBody>
        </p:sp>
        <p:sp>
          <p:nvSpPr>
            <p:cNvPr id="96" name="Rectangle 95">
              <a:extLst>
                <a:ext uri="{FF2B5EF4-FFF2-40B4-BE49-F238E27FC236}">
                  <a16:creationId xmlns:a16="http://schemas.microsoft.com/office/drawing/2014/main" id="{27CFDFEA-F5C5-42A8-8EB6-553D18EFEE7A}"/>
                </a:ext>
              </a:extLst>
            </p:cNvPr>
            <p:cNvSpPr/>
            <p:nvPr/>
          </p:nvSpPr>
          <p:spPr>
            <a:xfrm>
              <a:off x="4800600" y="2057400"/>
              <a:ext cx="457200" cy="4572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p>
          </p:txBody>
        </p:sp>
        <p:sp>
          <p:nvSpPr>
            <p:cNvPr id="97" name="Rectangle 96">
              <a:extLst>
                <a:ext uri="{FF2B5EF4-FFF2-40B4-BE49-F238E27FC236}">
                  <a16:creationId xmlns:a16="http://schemas.microsoft.com/office/drawing/2014/main" id="{3CCEC49C-DE38-47C7-A98F-A54697386C2E}"/>
                </a:ext>
              </a:extLst>
            </p:cNvPr>
            <p:cNvSpPr/>
            <p:nvPr/>
          </p:nvSpPr>
          <p:spPr>
            <a:xfrm>
              <a:off x="6172200" y="1143000"/>
              <a:ext cx="457200" cy="457200"/>
            </a:xfrm>
            <a:prstGeom prst="rect">
              <a:avLst/>
            </a:prstGeom>
            <a:blipFill>
              <a:blip r:embed="rId2"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p>
          </p:txBody>
        </p:sp>
        <p:sp>
          <p:nvSpPr>
            <p:cNvPr id="98" name="Rectangle 97">
              <a:extLst>
                <a:ext uri="{FF2B5EF4-FFF2-40B4-BE49-F238E27FC236}">
                  <a16:creationId xmlns:a16="http://schemas.microsoft.com/office/drawing/2014/main" id="{9D3D3C17-7F85-46D8-9C23-547DEDED3ED8}"/>
                </a:ext>
              </a:extLst>
            </p:cNvPr>
            <p:cNvSpPr/>
            <p:nvPr/>
          </p:nvSpPr>
          <p:spPr>
            <a:xfrm>
              <a:off x="2514600" y="1143000"/>
              <a:ext cx="457200" cy="457200"/>
            </a:xfrm>
            <a:prstGeom prst="rect">
              <a:avLst/>
            </a:prstGeom>
            <a:blipFill>
              <a:blip r:embed="rId2"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p>
          </p:txBody>
        </p:sp>
        <p:sp>
          <p:nvSpPr>
            <p:cNvPr id="99" name="Rectangle 98">
              <a:extLst>
                <a:ext uri="{FF2B5EF4-FFF2-40B4-BE49-F238E27FC236}">
                  <a16:creationId xmlns:a16="http://schemas.microsoft.com/office/drawing/2014/main" id="{5261520A-20E8-42DE-8951-80113A61E4BD}"/>
                </a:ext>
              </a:extLst>
            </p:cNvPr>
            <p:cNvSpPr/>
            <p:nvPr/>
          </p:nvSpPr>
          <p:spPr>
            <a:xfrm>
              <a:off x="3886200" y="1143000"/>
              <a:ext cx="457200" cy="457200"/>
            </a:xfrm>
            <a:prstGeom prst="rect">
              <a:avLst/>
            </a:prstGeom>
            <a:blipFill>
              <a:blip r:embed="rId3" cstate="print"/>
              <a:tile tx="0" ty="0" sx="100000" sy="100000" flip="none" algn="tl"/>
            </a:blip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p>
          </p:txBody>
        </p:sp>
        <p:sp>
          <p:nvSpPr>
            <p:cNvPr id="100" name="Rectangle 99">
              <a:extLst>
                <a:ext uri="{FF2B5EF4-FFF2-40B4-BE49-F238E27FC236}">
                  <a16:creationId xmlns:a16="http://schemas.microsoft.com/office/drawing/2014/main" id="{EF140023-6E51-42D4-BE33-6BDD218E5CA3}"/>
                </a:ext>
              </a:extLst>
            </p:cNvPr>
            <p:cNvSpPr/>
            <p:nvPr/>
          </p:nvSpPr>
          <p:spPr>
            <a:xfrm>
              <a:off x="5715000" y="1143000"/>
              <a:ext cx="457200" cy="457200"/>
            </a:xfrm>
            <a:prstGeom prst="rect">
              <a:avLst/>
            </a:prstGeom>
            <a:blipFill>
              <a:blip r:embed="rId3" cstate="print"/>
              <a:tile tx="0" ty="0" sx="100000" sy="100000" flip="none" algn="tl"/>
            </a:blip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p>
          </p:txBody>
        </p:sp>
        <p:sp>
          <p:nvSpPr>
            <p:cNvPr id="101" name="Rectangle 100">
              <a:extLst>
                <a:ext uri="{FF2B5EF4-FFF2-40B4-BE49-F238E27FC236}">
                  <a16:creationId xmlns:a16="http://schemas.microsoft.com/office/drawing/2014/main" id="{C18B698F-3E0F-4923-8B0A-E96B05493780}"/>
                </a:ext>
              </a:extLst>
            </p:cNvPr>
            <p:cNvSpPr/>
            <p:nvPr/>
          </p:nvSpPr>
          <p:spPr>
            <a:xfrm>
              <a:off x="2971800" y="1143000"/>
              <a:ext cx="457200" cy="457200"/>
            </a:xfrm>
            <a:prstGeom prst="rect">
              <a:avLst/>
            </a:prstGeom>
            <a:blipFill>
              <a:blip r:embed="rId3" cstate="print"/>
              <a:tile tx="0" ty="0" sx="100000" sy="100000" flip="none" algn="tl"/>
            </a:blip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p>
          </p:txBody>
        </p:sp>
        <p:sp>
          <p:nvSpPr>
            <p:cNvPr id="102" name="Rectangle 101">
              <a:extLst>
                <a:ext uri="{FF2B5EF4-FFF2-40B4-BE49-F238E27FC236}">
                  <a16:creationId xmlns:a16="http://schemas.microsoft.com/office/drawing/2014/main" id="{60833D08-4187-49F8-8A24-D4B60F7782EF}"/>
                </a:ext>
              </a:extLst>
            </p:cNvPr>
            <p:cNvSpPr/>
            <p:nvPr/>
          </p:nvSpPr>
          <p:spPr>
            <a:xfrm>
              <a:off x="3429000" y="1143000"/>
              <a:ext cx="457200" cy="457200"/>
            </a:xfrm>
            <a:prstGeom prst="rect">
              <a:avLst/>
            </a:prstGeom>
            <a:blipFill>
              <a:blip r:embed="rId3" cstate="print"/>
              <a:tile tx="0" ty="0" sx="100000" sy="100000" flip="none" algn="tl"/>
            </a:blip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p>
          </p:txBody>
        </p:sp>
        <p:sp>
          <p:nvSpPr>
            <p:cNvPr id="103" name="Rectangle 102">
              <a:extLst>
                <a:ext uri="{FF2B5EF4-FFF2-40B4-BE49-F238E27FC236}">
                  <a16:creationId xmlns:a16="http://schemas.microsoft.com/office/drawing/2014/main" id="{29406858-B0C7-4693-8095-4B0F4A5E9CD5}"/>
                </a:ext>
              </a:extLst>
            </p:cNvPr>
            <p:cNvSpPr/>
            <p:nvPr/>
          </p:nvSpPr>
          <p:spPr>
            <a:xfrm>
              <a:off x="4343400" y="1143000"/>
              <a:ext cx="457200" cy="457200"/>
            </a:xfrm>
            <a:prstGeom prst="rect">
              <a:avLst/>
            </a:prstGeom>
            <a:blipFill>
              <a:blip r:embed="rId2"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p>
          </p:txBody>
        </p:sp>
        <p:sp>
          <p:nvSpPr>
            <p:cNvPr id="104" name="Rectangle 103">
              <a:extLst>
                <a:ext uri="{FF2B5EF4-FFF2-40B4-BE49-F238E27FC236}">
                  <a16:creationId xmlns:a16="http://schemas.microsoft.com/office/drawing/2014/main" id="{17FCDC00-32FE-4CF8-8F21-29B20D91213C}"/>
                </a:ext>
              </a:extLst>
            </p:cNvPr>
            <p:cNvSpPr/>
            <p:nvPr/>
          </p:nvSpPr>
          <p:spPr>
            <a:xfrm>
              <a:off x="5257800" y="1143000"/>
              <a:ext cx="457200" cy="457200"/>
            </a:xfrm>
            <a:prstGeom prst="rect">
              <a:avLst/>
            </a:prstGeom>
            <a:blipFill>
              <a:blip r:embed="rId3" cstate="print"/>
              <a:tile tx="0" ty="0" sx="100000" sy="100000" flip="none" algn="tl"/>
            </a:blip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p>
          </p:txBody>
        </p:sp>
        <p:sp>
          <p:nvSpPr>
            <p:cNvPr id="105" name="Rectangle 104">
              <a:extLst>
                <a:ext uri="{FF2B5EF4-FFF2-40B4-BE49-F238E27FC236}">
                  <a16:creationId xmlns:a16="http://schemas.microsoft.com/office/drawing/2014/main" id="{5AA46445-5033-4938-B6FE-05E860766224}"/>
                </a:ext>
              </a:extLst>
            </p:cNvPr>
            <p:cNvSpPr/>
            <p:nvPr/>
          </p:nvSpPr>
          <p:spPr>
            <a:xfrm>
              <a:off x="4800600" y="1143000"/>
              <a:ext cx="457200" cy="457200"/>
            </a:xfrm>
            <a:prstGeom prst="rect">
              <a:avLst/>
            </a:prstGeom>
            <a:blipFill>
              <a:blip r:embed="rId3" cstate="print"/>
              <a:tile tx="0" ty="0" sx="100000" sy="100000" flip="none" algn="tl"/>
            </a:blip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p>
          </p:txBody>
        </p:sp>
        <p:sp>
          <p:nvSpPr>
            <p:cNvPr id="90" name="Rectangle 89">
              <a:extLst>
                <a:ext uri="{FF2B5EF4-FFF2-40B4-BE49-F238E27FC236}">
                  <a16:creationId xmlns:a16="http://schemas.microsoft.com/office/drawing/2014/main" id="{AEE372D2-974C-438C-B4E4-FBC200B8A1C6}"/>
                </a:ext>
              </a:extLst>
            </p:cNvPr>
            <p:cNvSpPr/>
            <p:nvPr/>
          </p:nvSpPr>
          <p:spPr>
            <a:xfrm>
              <a:off x="2286000" y="1600200"/>
              <a:ext cx="457200" cy="4572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p>
          </p:txBody>
        </p:sp>
        <p:sp>
          <p:nvSpPr>
            <p:cNvPr id="81" name="Rectangle 80">
              <a:extLst>
                <a:ext uri="{FF2B5EF4-FFF2-40B4-BE49-F238E27FC236}">
                  <a16:creationId xmlns:a16="http://schemas.microsoft.com/office/drawing/2014/main" id="{1F05537C-1AC9-4B3F-A80B-497E9005A84F}"/>
                </a:ext>
              </a:extLst>
            </p:cNvPr>
            <p:cNvSpPr/>
            <p:nvPr/>
          </p:nvSpPr>
          <p:spPr>
            <a:xfrm>
              <a:off x="2743200" y="1600200"/>
              <a:ext cx="457200" cy="4572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p>
          </p:txBody>
        </p:sp>
        <p:sp>
          <p:nvSpPr>
            <p:cNvPr id="82" name="Rectangle 81">
              <a:extLst>
                <a:ext uri="{FF2B5EF4-FFF2-40B4-BE49-F238E27FC236}">
                  <a16:creationId xmlns:a16="http://schemas.microsoft.com/office/drawing/2014/main" id="{5F899FFB-1E59-49C0-8479-A536D093DC77}"/>
                </a:ext>
              </a:extLst>
            </p:cNvPr>
            <p:cNvSpPr/>
            <p:nvPr/>
          </p:nvSpPr>
          <p:spPr>
            <a:xfrm>
              <a:off x="3200400" y="1600200"/>
              <a:ext cx="457200" cy="4572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p>
          </p:txBody>
        </p:sp>
        <p:sp>
          <p:nvSpPr>
            <p:cNvPr id="94" name="Rectangle 93">
              <a:extLst>
                <a:ext uri="{FF2B5EF4-FFF2-40B4-BE49-F238E27FC236}">
                  <a16:creationId xmlns:a16="http://schemas.microsoft.com/office/drawing/2014/main" id="{C53CA748-93D8-431A-9B33-F4E6252FB49E}"/>
                </a:ext>
              </a:extLst>
            </p:cNvPr>
            <p:cNvSpPr/>
            <p:nvPr/>
          </p:nvSpPr>
          <p:spPr>
            <a:xfrm>
              <a:off x="4114800" y="1600200"/>
              <a:ext cx="457200" cy="4572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p>
          </p:txBody>
        </p:sp>
        <p:sp>
          <p:nvSpPr>
            <p:cNvPr id="85" name="Rectangle 84">
              <a:extLst>
                <a:ext uri="{FF2B5EF4-FFF2-40B4-BE49-F238E27FC236}">
                  <a16:creationId xmlns:a16="http://schemas.microsoft.com/office/drawing/2014/main" id="{4CDB97E6-5355-4443-9F9C-F6F08B614B4B}"/>
                </a:ext>
              </a:extLst>
            </p:cNvPr>
            <p:cNvSpPr/>
            <p:nvPr/>
          </p:nvSpPr>
          <p:spPr>
            <a:xfrm>
              <a:off x="4572000" y="1600200"/>
              <a:ext cx="457200" cy="4572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p>
          </p:txBody>
        </p:sp>
        <p:sp>
          <p:nvSpPr>
            <p:cNvPr id="87" name="Rectangle 86">
              <a:extLst>
                <a:ext uri="{FF2B5EF4-FFF2-40B4-BE49-F238E27FC236}">
                  <a16:creationId xmlns:a16="http://schemas.microsoft.com/office/drawing/2014/main" id="{F6D6E519-C92F-4ABF-8B98-7DEC892AB310}"/>
                </a:ext>
              </a:extLst>
            </p:cNvPr>
            <p:cNvSpPr/>
            <p:nvPr/>
          </p:nvSpPr>
          <p:spPr>
            <a:xfrm>
              <a:off x="5029200" y="1600200"/>
              <a:ext cx="457200" cy="4572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p>
          </p:txBody>
        </p:sp>
        <p:sp>
          <p:nvSpPr>
            <p:cNvPr id="80" name="Rectangle 79">
              <a:extLst>
                <a:ext uri="{FF2B5EF4-FFF2-40B4-BE49-F238E27FC236}">
                  <a16:creationId xmlns:a16="http://schemas.microsoft.com/office/drawing/2014/main" id="{1882017C-884F-4E4F-9982-2F8C0C2A01DC}"/>
                </a:ext>
              </a:extLst>
            </p:cNvPr>
            <p:cNvSpPr/>
            <p:nvPr/>
          </p:nvSpPr>
          <p:spPr>
            <a:xfrm>
              <a:off x="2514600" y="2057400"/>
              <a:ext cx="457200" cy="4572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p>
          </p:txBody>
        </p:sp>
        <p:sp>
          <p:nvSpPr>
            <p:cNvPr id="93" name="Rectangle 92">
              <a:extLst>
                <a:ext uri="{FF2B5EF4-FFF2-40B4-BE49-F238E27FC236}">
                  <a16:creationId xmlns:a16="http://schemas.microsoft.com/office/drawing/2014/main" id="{26643A1E-8CF0-4326-801A-E1A63DABA5F4}"/>
                </a:ext>
              </a:extLst>
            </p:cNvPr>
            <p:cNvSpPr/>
            <p:nvPr/>
          </p:nvSpPr>
          <p:spPr>
            <a:xfrm>
              <a:off x="4343400" y="2057400"/>
              <a:ext cx="457200" cy="4572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p>
          </p:txBody>
        </p:sp>
        <p:sp>
          <p:nvSpPr>
            <p:cNvPr id="63" name="Rectangle 62">
              <a:extLst>
                <a:ext uri="{FF2B5EF4-FFF2-40B4-BE49-F238E27FC236}">
                  <a16:creationId xmlns:a16="http://schemas.microsoft.com/office/drawing/2014/main" id="{59D3ECB5-4806-43A6-89D7-D8A46E6D1C02}"/>
                </a:ext>
              </a:extLst>
            </p:cNvPr>
            <p:cNvSpPr/>
            <p:nvPr/>
          </p:nvSpPr>
          <p:spPr>
            <a:xfrm>
              <a:off x="2743200" y="2514600"/>
              <a:ext cx="457200" cy="4572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p>
          </p:txBody>
        </p:sp>
        <p:sp>
          <p:nvSpPr>
            <p:cNvPr id="64" name="Rectangle 63">
              <a:extLst>
                <a:ext uri="{FF2B5EF4-FFF2-40B4-BE49-F238E27FC236}">
                  <a16:creationId xmlns:a16="http://schemas.microsoft.com/office/drawing/2014/main" id="{80D1C7DD-CFD3-409A-BA7F-5A9858098C61}"/>
                </a:ext>
              </a:extLst>
            </p:cNvPr>
            <p:cNvSpPr/>
            <p:nvPr/>
          </p:nvSpPr>
          <p:spPr>
            <a:xfrm>
              <a:off x="3200400" y="2514600"/>
              <a:ext cx="457200" cy="4572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p>
          </p:txBody>
        </p:sp>
        <p:sp>
          <p:nvSpPr>
            <p:cNvPr id="76" name="Rectangle 75">
              <a:extLst>
                <a:ext uri="{FF2B5EF4-FFF2-40B4-BE49-F238E27FC236}">
                  <a16:creationId xmlns:a16="http://schemas.microsoft.com/office/drawing/2014/main" id="{10CEE22E-783F-4FB9-9130-B8E6D507D0E2}"/>
                </a:ext>
              </a:extLst>
            </p:cNvPr>
            <p:cNvSpPr/>
            <p:nvPr/>
          </p:nvSpPr>
          <p:spPr>
            <a:xfrm>
              <a:off x="4114800" y="2514600"/>
              <a:ext cx="457200" cy="4572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p>
          </p:txBody>
        </p:sp>
        <p:sp>
          <p:nvSpPr>
            <p:cNvPr id="67" name="Rectangle 66">
              <a:extLst>
                <a:ext uri="{FF2B5EF4-FFF2-40B4-BE49-F238E27FC236}">
                  <a16:creationId xmlns:a16="http://schemas.microsoft.com/office/drawing/2014/main" id="{66EF0723-C9A3-40F6-97D4-843F41365359}"/>
                </a:ext>
              </a:extLst>
            </p:cNvPr>
            <p:cNvSpPr/>
            <p:nvPr/>
          </p:nvSpPr>
          <p:spPr>
            <a:xfrm>
              <a:off x="4572000" y="2514600"/>
              <a:ext cx="457200" cy="4572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p>
          </p:txBody>
        </p:sp>
        <p:sp>
          <p:nvSpPr>
            <p:cNvPr id="69" name="Rectangle 68">
              <a:extLst>
                <a:ext uri="{FF2B5EF4-FFF2-40B4-BE49-F238E27FC236}">
                  <a16:creationId xmlns:a16="http://schemas.microsoft.com/office/drawing/2014/main" id="{CEF7BED8-E9C8-416E-A70D-2F2B13B4B8E4}"/>
                </a:ext>
              </a:extLst>
            </p:cNvPr>
            <p:cNvSpPr/>
            <p:nvPr/>
          </p:nvSpPr>
          <p:spPr>
            <a:xfrm>
              <a:off x="5029200" y="2514600"/>
              <a:ext cx="457200" cy="4572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p>
          </p:txBody>
        </p:sp>
        <p:sp>
          <p:nvSpPr>
            <p:cNvPr id="75" name="Rectangle 74">
              <a:extLst>
                <a:ext uri="{FF2B5EF4-FFF2-40B4-BE49-F238E27FC236}">
                  <a16:creationId xmlns:a16="http://schemas.microsoft.com/office/drawing/2014/main" id="{8BAC14A0-0A86-4825-B341-088A225E33A2}"/>
                </a:ext>
              </a:extLst>
            </p:cNvPr>
            <p:cNvSpPr/>
            <p:nvPr/>
          </p:nvSpPr>
          <p:spPr>
            <a:xfrm>
              <a:off x="4343400" y="2971800"/>
              <a:ext cx="457200" cy="4572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p>
          </p:txBody>
        </p:sp>
        <p:sp>
          <p:nvSpPr>
            <p:cNvPr id="62" name="Rectangle 61">
              <a:extLst>
                <a:ext uri="{FF2B5EF4-FFF2-40B4-BE49-F238E27FC236}">
                  <a16:creationId xmlns:a16="http://schemas.microsoft.com/office/drawing/2014/main" id="{7BDB6027-2414-41E1-AF43-13E8F0FCFE74}"/>
                </a:ext>
              </a:extLst>
            </p:cNvPr>
            <p:cNvSpPr/>
            <p:nvPr/>
          </p:nvSpPr>
          <p:spPr>
            <a:xfrm>
              <a:off x="2514600" y="2971800"/>
              <a:ext cx="457200" cy="4572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p>
          </p:txBody>
        </p:sp>
      </p:grpSp>
      <p:sp>
        <p:nvSpPr>
          <p:cNvPr id="15" name="TextBox 14">
            <a:extLst>
              <a:ext uri="{FF2B5EF4-FFF2-40B4-BE49-F238E27FC236}">
                <a16:creationId xmlns:a16="http://schemas.microsoft.com/office/drawing/2014/main" id="{87508A63-2236-423D-AB98-7816D4D60C07}"/>
              </a:ext>
            </a:extLst>
          </p:cNvPr>
          <p:cNvSpPr txBox="1"/>
          <p:nvPr/>
        </p:nvSpPr>
        <p:spPr>
          <a:xfrm>
            <a:off x="628650" y="143522"/>
            <a:ext cx="8801099" cy="806375"/>
          </a:xfrm>
          <a:prstGeom prst="rect">
            <a:avLst/>
          </a:prstGeom>
          <a:noFill/>
        </p:spPr>
        <p:txBody>
          <a:bodyPr wrap="square" rtlCol="0">
            <a:spAutoFit/>
          </a:bodyPr>
          <a:lstStyle/>
          <a:p>
            <a:pPr algn="ctr"/>
            <a:r>
              <a:rPr lang="en-US" sz="2640" b="1" dirty="0"/>
              <a:t>Two Different Visualizations of the Same 2-D CVM Grid</a:t>
            </a:r>
          </a:p>
          <a:p>
            <a:pPr algn="ctr"/>
            <a:r>
              <a:rPr lang="en-US" b="1" i="1" dirty="0"/>
              <a:t>(Showing only ONE of the two wrap-arounds on top and right)</a:t>
            </a:r>
          </a:p>
        </p:txBody>
      </p:sp>
      <p:sp>
        <p:nvSpPr>
          <p:cNvPr id="6" name="TextBox 5">
            <a:extLst>
              <a:ext uri="{FF2B5EF4-FFF2-40B4-BE49-F238E27FC236}">
                <a16:creationId xmlns:a16="http://schemas.microsoft.com/office/drawing/2014/main" id="{C397BD0F-6BAF-45BC-911E-600CE56BA65A}"/>
              </a:ext>
            </a:extLst>
          </p:cNvPr>
          <p:cNvSpPr txBox="1"/>
          <p:nvPr/>
        </p:nvSpPr>
        <p:spPr>
          <a:xfrm>
            <a:off x="6454141" y="1455420"/>
            <a:ext cx="3481246" cy="1785104"/>
          </a:xfrm>
          <a:prstGeom prst="rect">
            <a:avLst/>
          </a:prstGeom>
          <a:noFill/>
        </p:spPr>
        <p:txBody>
          <a:bodyPr wrap="square" rtlCol="0">
            <a:spAutoFit/>
          </a:bodyPr>
          <a:lstStyle/>
          <a:p>
            <a:pPr algn="ctr"/>
            <a:r>
              <a:rPr lang="en-US" sz="2200" b="1" dirty="0"/>
              <a:t>Block grid: </a:t>
            </a:r>
          </a:p>
          <a:p>
            <a:pPr marL="314325" indent="-314325">
              <a:buFont typeface="Arial" panose="020B0604020202020204" pitchFamily="34" charset="0"/>
              <a:buChar char="•"/>
            </a:pPr>
            <a:r>
              <a:rPr lang="en-US" sz="2200" dirty="0"/>
              <a:t>Used in most papers &amp; </a:t>
            </a:r>
            <a:r>
              <a:rPr lang="en-US" sz="2200" dirty="0" err="1"/>
              <a:t>slidedecks</a:t>
            </a:r>
            <a:r>
              <a:rPr lang="en-US" sz="2200" dirty="0"/>
              <a:t> </a:t>
            </a:r>
          </a:p>
          <a:p>
            <a:pPr marL="314325" indent="-314325">
              <a:buFont typeface="Arial" panose="020B0604020202020204" pitchFamily="34" charset="0"/>
              <a:buChar char="•"/>
            </a:pPr>
            <a:r>
              <a:rPr lang="en-US" sz="2200" dirty="0"/>
              <a:t>Easiest for visualizing local shapes &amp; patterns</a:t>
            </a:r>
          </a:p>
        </p:txBody>
      </p:sp>
      <p:sp>
        <p:nvSpPr>
          <p:cNvPr id="106" name="TextBox 105">
            <a:extLst>
              <a:ext uri="{FF2B5EF4-FFF2-40B4-BE49-F238E27FC236}">
                <a16:creationId xmlns:a16="http://schemas.microsoft.com/office/drawing/2014/main" id="{1E250B14-4437-42E6-A9D7-CF4D9418374A}"/>
              </a:ext>
            </a:extLst>
          </p:cNvPr>
          <p:cNvSpPr txBox="1"/>
          <p:nvPr/>
        </p:nvSpPr>
        <p:spPr>
          <a:xfrm>
            <a:off x="6441382" y="4569980"/>
            <a:ext cx="3481246" cy="1785104"/>
          </a:xfrm>
          <a:prstGeom prst="rect">
            <a:avLst/>
          </a:prstGeom>
          <a:noFill/>
        </p:spPr>
        <p:txBody>
          <a:bodyPr wrap="square" rtlCol="0">
            <a:spAutoFit/>
          </a:bodyPr>
          <a:lstStyle/>
          <a:p>
            <a:pPr algn="ctr"/>
            <a:r>
              <a:rPr lang="en-US" sz="2200" b="1" dirty="0"/>
              <a:t>Dot grid: </a:t>
            </a:r>
          </a:p>
          <a:p>
            <a:pPr marL="314325" indent="-314325">
              <a:buFont typeface="Arial" panose="020B0604020202020204" pitchFamily="34" charset="0"/>
              <a:buChar char="•"/>
            </a:pPr>
            <a:r>
              <a:rPr lang="en-US" sz="2200" dirty="0"/>
              <a:t>Used only to show how the different configuration variables are set up</a:t>
            </a:r>
          </a:p>
        </p:txBody>
      </p:sp>
      <p:sp>
        <p:nvSpPr>
          <p:cNvPr id="20" name="TextBox 19">
            <a:extLst>
              <a:ext uri="{FF2B5EF4-FFF2-40B4-BE49-F238E27FC236}">
                <a16:creationId xmlns:a16="http://schemas.microsoft.com/office/drawing/2014/main" id="{74F8274A-B5B5-461F-9442-1808D90454E3}"/>
              </a:ext>
            </a:extLst>
          </p:cNvPr>
          <p:cNvSpPr txBox="1"/>
          <p:nvPr/>
        </p:nvSpPr>
        <p:spPr>
          <a:xfrm>
            <a:off x="939835" y="6745559"/>
            <a:ext cx="8178730" cy="769441"/>
          </a:xfrm>
          <a:prstGeom prst="rect">
            <a:avLst/>
          </a:prstGeom>
          <a:noFill/>
        </p:spPr>
        <p:txBody>
          <a:bodyPr wrap="square" rtlCol="0">
            <a:spAutoFit/>
          </a:bodyPr>
          <a:lstStyle/>
          <a:p>
            <a:pPr algn="ctr"/>
            <a:r>
              <a:rPr lang="en-US" sz="2200" b="1" i="1" dirty="0"/>
              <a:t>Note: </a:t>
            </a:r>
            <a:r>
              <a:rPr lang="en-US" sz="2200" dirty="0"/>
              <a:t>BOTH grid patterns show both horizontal and vertical wrap-arounds; at the top and right-side edges; dark and light mottled grey</a:t>
            </a:r>
          </a:p>
        </p:txBody>
      </p:sp>
    </p:spTree>
    <p:extLst>
      <p:ext uri="{BB962C8B-B14F-4D97-AF65-F5344CB8AC3E}">
        <p14:creationId xmlns:p14="http://schemas.microsoft.com/office/powerpoint/2010/main" val="40786601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87508A63-2236-423D-AB98-7816D4D60C07}"/>
              </a:ext>
            </a:extLst>
          </p:cNvPr>
          <p:cNvSpPr txBox="1"/>
          <p:nvPr/>
        </p:nvSpPr>
        <p:spPr>
          <a:xfrm>
            <a:off x="1568276" y="255435"/>
            <a:ext cx="6921847" cy="498598"/>
          </a:xfrm>
          <a:prstGeom prst="rect">
            <a:avLst/>
          </a:prstGeom>
          <a:noFill/>
        </p:spPr>
        <p:txBody>
          <a:bodyPr wrap="square" rtlCol="0">
            <a:spAutoFit/>
          </a:bodyPr>
          <a:lstStyle/>
          <a:p>
            <a:pPr algn="ctr"/>
            <a:r>
              <a:rPr lang="en-US" sz="2640" b="1" dirty="0"/>
              <a:t>The </a:t>
            </a:r>
            <a:r>
              <a:rPr lang="en-US" sz="2640" b="1" dirty="0" err="1"/>
              <a:t>y</a:t>
            </a:r>
            <a:r>
              <a:rPr lang="en-US" sz="2640" b="1" baseline="-25000" dirty="0" err="1"/>
              <a:t>i</a:t>
            </a:r>
            <a:r>
              <a:rPr lang="en-US" sz="2640" b="1" dirty="0"/>
              <a:t> Configuration Variables in a 2-D CVM Grid</a:t>
            </a:r>
          </a:p>
        </p:txBody>
      </p:sp>
      <p:sp>
        <p:nvSpPr>
          <p:cNvPr id="2" name="Oval 1">
            <a:extLst>
              <a:ext uri="{FF2B5EF4-FFF2-40B4-BE49-F238E27FC236}">
                <a16:creationId xmlns:a16="http://schemas.microsoft.com/office/drawing/2014/main" id="{BD8D9531-1B3C-4810-B261-B8D0DBB79E36}"/>
              </a:ext>
            </a:extLst>
          </p:cNvPr>
          <p:cNvSpPr/>
          <p:nvPr/>
        </p:nvSpPr>
        <p:spPr>
          <a:xfrm>
            <a:off x="2184504" y="3878381"/>
            <a:ext cx="167640" cy="1676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p>
        </p:txBody>
      </p:sp>
      <p:sp>
        <p:nvSpPr>
          <p:cNvPr id="3" name="Oval 2">
            <a:extLst>
              <a:ext uri="{FF2B5EF4-FFF2-40B4-BE49-F238E27FC236}">
                <a16:creationId xmlns:a16="http://schemas.microsoft.com/office/drawing/2014/main" id="{E354E418-DF72-4672-AF52-D0162FF2EF92}"/>
              </a:ext>
            </a:extLst>
          </p:cNvPr>
          <p:cNvSpPr/>
          <p:nvPr/>
        </p:nvSpPr>
        <p:spPr>
          <a:xfrm>
            <a:off x="3003187" y="3878381"/>
            <a:ext cx="167640" cy="1676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0584" tIns="50292" rIns="100584" bIns="50292" numCol="1" spcCol="0" rtlCol="0" fromWordArt="0" anchor="ctr" anchorCtr="0" forceAA="0" compatLnSpc="1">
            <a:prstTxWarp prst="textNoShape">
              <a:avLst/>
            </a:prstTxWarp>
            <a:noAutofit/>
          </a:bodyPr>
          <a:lstStyle/>
          <a:p>
            <a:pPr algn="ctr"/>
            <a:endParaRPr lang="en-US" sz="2200"/>
          </a:p>
        </p:txBody>
      </p:sp>
      <p:sp>
        <p:nvSpPr>
          <p:cNvPr id="4" name="Oval 3">
            <a:extLst>
              <a:ext uri="{FF2B5EF4-FFF2-40B4-BE49-F238E27FC236}">
                <a16:creationId xmlns:a16="http://schemas.microsoft.com/office/drawing/2014/main" id="{8F66C8C9-BB75-453A-B780-323C36AFDB89}"/>
              </a:ext>
            </a:extLst>
          </p:cNvPr>
          <p:cNvSpPr/>
          <p:nvPr/>
        </p:nvSpPr>
        <p:spPr>
          <a:xfrm>
            <a:off x="3835118" y="3878381"/>
            <a:ext cx="167640" cy="1676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0584" tIns="50292" rIns="100584" bIns="50292" numCol="1" spcCol="0" rtlCol="0" fromWordArt="0" anchor="ctr" anchorCtr="0" forceAA="0" compatLnSpc="1">
            <a:prstTxWarp prst="textNoShape">
              <a:avLst/>
            </a:prstTxWarp>
            <a:noAutofit/>
          </a:bodyPr>
          <a:lstStyle/>
          <a:p>
            <a:pPr algn="ctr"/>
            <a:endParaRPr lang="en-US" sz="2200" dirty="0"/>
          </a:p>
        </p:txBody>
      </p:sp>
      <p:sp>
        <p:nvSpPr>
          <p:cNvPr id="5" name="Oval 4">
            <a:extLst>
              <a:ext uri="{FF2B5EF4-FFF2-40B4-BE49-F238E27FC236}">
                <a16:creationId xmlns:a16="http://schemas.microsoft.com/office/drawing/2014/main" id="{26FC8513-7BFF-4BB8-81B7-9DD28DF3B14F}"/>
              </a:ext>
            </a:extLst>
          </p:cNvPr>
          <p:cNvSpPr/>
          <p:nvPr/>
        </p:nvSpPr>
        <p:spPr>
          <a:xfrm>
            <a:off x="4681322" y="3878381"/>
            <a:ext cx="167640" cy="1676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dirty="0"/>
          </a:p>
        </p:txBody>
      </p:sp>
      <p:sp>
        <p:nvSpPr>
          <p:cNvPr id="11" name="Oval 10">
            <a:extLst>
              <a:ext uri="{FF2B5EF4-FFF2-40B4-BE49-F238E27FC236}">
                <a16:creationId xmlns:a16="http://schemas.microsoft.com/office/drawing/2014/main" id="{FE9FE6DE-8AAA-4F45-A649-A5FCBBE7BDD9}"/>
              </a:ext>
            </a:extLst>
          </p:cNvPr>
          <p:cNvSpPr/>
          <p:nvPr/>
        </p:nvSpPr>
        <p:spPr>
          <a:xfrm>
            <a:off x="2184504" y="4893349"/>
            <a:ext cx="167640" cy="1676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p>
        </p:txBody>
      </p:sp>
      <p:sp>
        <p:nvSpPr>
          <p:cNvPr id="12" name="Oval 11">
            <a:extLst>
              <a:ext uri="{FF2B5EF4-FFF2-40B4-BE49-F238E27FC236}">
                <a16:creationId xmlns:a16="http://schemas.microsoft.com/office/drawing/2014/main" id="{DA1F2755-CD01-4810-8B34-7AA700EA83F9}"/>
              </a:ext>
            </a:extLst>
          </p:cNvPr>
          <p:cNvSpPr/>
          <p:nvPr/>
        </p:nvSpPr>
        <p:spPr>
          <a:xfrm>
            <a:off x="3003187" y="4893349"/>
            <a:ext cx="167640" cy="1676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p>
        </p:txBody>
      </p:sp>
      <p:sp>
        <p:nvSpPr>
          <p:cNvPr id="13" name="Oval 12">
            <a:extLst>
              <a:ext uri="{FF2B5EF4-FFF2-40B4-BE49-F238E27FC236}">
                <a16:creationId xmlns:a16="http://schemas.microsoft.com/office/drawing/2014/main" id="{6D184FE3-9479-4B3A-9F8D-075B1ECA401A}"/>
              </a:ext>
            </a:extLst>
          </p:cNvPr>
          <p:cNvSpPr/>
          <p:nvPr/>
        </p:nvSpPr>
        <p:spPr>
          <a:xfrm>
            <a:off x="3835118" y="4893349"/>
            <a:ext cx="167640" cy="1676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dirty="0"/>
          </a:p>
        </p:txBody>
      </p:sp>
      <p:sp>
        <p:nvSpPr>
          <p:cNvPr id="14" name="Oval 13">
            <a:extLst>
              <a:ext uri="{FF2B5EF4-FFF2-40B4-BE49-F238E27FC236}">
                <a16:creationId xmlns:a16="http://schemas.microsoft.com/office/drawing/2014/main" id="{C3AAECE9-A503-48BE-9A66-2EA65EBAE7CA}"/>
              </a:ext>
            </a:extLst>
          </p:cNvPr>
          <p:cNvSpPr/>
          <p:nvPr/>
        </p:nvSpPr>
        <p:spPr>
          <a:xfrm>
            <a:off x="4681322" y="4893349"/>
            <a:ext cx="167640" cy="1676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dirty="0"/>
          </a:p>
        </p:txBody>
      </p:sp>
      <p:sp>
        <p:nvSpPr>
          <p:cNvPr id="29" name="Oval 28">
            <a:extLst>
              <a:ext uri="{FF2B5EF4-FFF2-40B4-BE49-F238E27FC236}">
                <a16:creationId xmlns:a16="http://schemas.microsoft.com/office/drawing/2014/main" id="{F0016945-6A18-4FFF-BDED-47FC78C14962}"/>
              </a:ext>
            </a:extLst>
          </p:cNvPr>
          <p:cNvSpPr/>
          <p:nvPr/>
        </p:nvSpPr>
        <p:spPr>
          <a:xfrm>
            <a:off x="2600080" y="4377168"/>
            <a:ext cx="167640" cy="1676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p>
        </p:txBody>
      </p:sp>
      <p:sp>
        <p:nvSpPr>
          <p:cNvPr id="30" name="Oval 29">
            <a:extLst>
              <a:ext uri="{FF2B5EF4-FFF2-40B4-BE49-F238E27FC236}">
                <a16:creationId xmlns:a16="http://schemas.microsoft.com/office/drawing/2014/main" id="{6FAE1E26-D676-4E41-966B-4633516DCC72}"/>
              </a:ext>
            </a:extLst>
          </p:cNvPr>
          <p:cNvSpPr/>
          <p:nvPr/>
        </p:nvSpPr>
        <p:spPr>
          <a:xfrm>
            <a:off x="3436620" y="4390429"/>
            <a:ext cx="167640" cy="1676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0584" tIns="50292" rIns="100584" bIns="50292" numCol="1" spcCol="0" rtlCol="0" fromWordArt="0" anchor="ctr" anchorCtr="0" forceAA="0" compatLnSpc="1">
            <a:prstTxWarp prst="textNoShape">
              <a:avLst/>
            </a:prstTxWarp>
            <a:noAutofit/>
          </a:bodyPr>
          <a:lstStyle/>
          <a:p>
            <a:pPr algn="ctr"/>
            <a:endParaRPr lang="en-US" sz="2200"/>
          </a:p>
        </p:txBody>
      </p:sp>
      <p:sp>
        <p:nvSpPr>
          <p:cNvPr id="31" name="Oval 30">
            <a:extLst>
              <a:ext uri="{FF2B5EF4-FFF2-40B4-BE49-F238E27FC236}">
                <a16:creationId xmlns:a16="http://schemas.microsoft.com/office/drawing/2014/main" id="{96E70F02-7253-44F3-893C-982B5431169D}"/>
              </a:ext>
            </a:extLst>
          </p:cNvPr>
          <p:cNvSpPr/>
          <p:nvPr/>
        </p:nvSpPr>
        <p:spPr>
          <a:xfrm>
            <a:off x="4254218" y="4390429"/>
            <a:ext cx="167640" cy="1676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0584" tIns="50292" rIns="100584" bIns="50292" numCol="1" spcCol="0" rtlCol="0" fromWordArt="0" anchor="ctr" anchorCtr="0" forceAA="0" compatLnSpc="1">
            <a:prstTxWarp prst="textNoShape">
              <a:avLst/>
            </a:prstTxWarp>
            <a:noAutofit/>
          </a:bodyPr>
          <a:lstStyle/>
          <a:p>
            <a:pPr algn="ctr"/>
            <a:endParaRPr lang="en-US" sz="2200" dirty="0"/>
          </a:p>
        </p:txBody>
      </p:sp>
      <p:sp>
        <p:nvSpPr>
          <p:cNvPr id="32" name="Oval 31">
            <a:extLst>
              <a:ext uri="{FF2B5EF4-FFF2-40B4-BE49-F238E27FC236}">
                <a16:creationId xmlns:a16="http://schemas.microsoft.com/office/drawing/2014/main" id="{28E50721-FFB6-453E-BB04-EE37CC468B10}"/>
              </a:ext>
            </a:extLst>
          </p:cNvPr>
          <p:cNvSpPr/>
          <p:nvPr/>
        </p:nvSpPr>
        <p:spPr>
          <a:xfrm>
            <a:off x="5016602" y="4390429"/>
            <a:ext cx="167640" cy="1676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dirty="0"/>
          </a:p>
        </p:txBody>
      </p:sp>
      <p:sp>
        <p:nvSpPr>
          <p:cNvPr id="38" name="Oval 37">
            <a:extLst>
              <a:ext uri="{FF2B5EF4-FFF2-40B4-BE49-F238E27FC236}">
                <a16:creationId xmlns:a16="http://schemas.microsoft.com/office/drawing/2014/main" id="{71BAE7BB-7F1A-4DB8-8CDF-59B92DDED922}"/>
              </a:ext>
            </a:extLst>
          </p:cNvPr>
          <p:cNvSpPr/>
          <p:nvPr/>
        </p:nvSpPr>
        <p:spPr>
          <a:xfrm>
            <a:off x="2598420" y="5383008"/>
            <a:ext cx="167640" cy="1676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p>
        </p:txBody>
      </p:sp>
      <p:sp>
        <p:nvSpPr>
          <p:cNvPr id="39" name="Oval 38">
            <a:extLst>
              <a:ext uri="{FF2B5EF4-FFF2-40B4-BE49-F238E27FC236}">
                <a16:creationId xmlns:a16="http://schemas.microsoft.com/office/drawing/2014/main" id="{A0598198-B3DF-464C-93E4-E4003F7E6F2E}"/>
              </a:ext>
            </a:extLst>
          </p:cNvPr>
          <p:cNvSpPr/>
          <p:nvPr/>
        </p:nvSpPr>
        <p:spPr>
          <a:xfrm>
            <a:off x="3436620" y="5396269"/>
            <a:ext cx="167640" cy="1676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0584" tIns="50292" rIns="100584" bIns="50292" numCol="1" spcCol="0" rtlCol="0" fromWordArt="0" anchor="ctr" anchorCtr="0" forceAA="0" compatLnSpc="1">
            <a:prstTxWarp prst="textNoShape">
              <a:avLst/>
            </a:prstTxWarp>
            <a:noAutofit/>
          </a:bodyPr>
          <a:lstStyle/>
          <a:p>
            <a:pPr algn="ctr"/>
            <a:endParaRPr lang="en-US" sz="2200"/>
          </a:p>
        </p:txBody>
      </p:sp>
      <p:sp>
        <p:nvSpPr>
          <p:cNvPr id="40" name="Oval 39">
            <a:extLst>
              <a:ext uri="{FF2B5EF4-FFF2-40B4-BE49-F238E27FC236}">
                <a16:creationId xmlns:a16="http://schemas.microsoft.com/office/drawing/2014/main" id="{DE5D5D3B-046C-4D84-B2AB-D8694B2364CA}"/>
              </a:ext>
            </a:extLst>
          </p:cNvPr>
          <p:cNvSpPr/>
          <p:nvPr/>
        </p:nvSpPr>
        <p:spPr>
          <a:xfrm>
            <a:off x="4252558" y="5396269"/>
            <a:ext cx="167640" cy="1676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0584" tIns="50292" rIns="100584" bIns="50292" numCol="1" spcCol="0" rtlCol="0" fromWordArt="0" anchor="ctr" anchorCtr="0" forceAA="0" compatLnSpc="1">
            <a:prstTxWarp prst="textNoShape">
              <a:avLst/>
            </a:prstTxWarp>
            <a:noAutofit/>
          </a:bodyPr>
          <a:lstStyle/>
          <a:p>
            <a:pPr algn="ctr"/>
            <a:endParaRPr lang="en-US" sz="2200" dirty="0"/>
          </a:p>
        </p:txBody>
      </p:sp>
      <p:sp>
        <p:nvSpPr>
          <p:cNvPr id="41" name="Oval 40">
            <a:extLst>
              <a:ext uri="{FF2B5EF4-FFF2-40B4-BE49-F238E27FC236}">
                <a16:creationId xmlns:a16="http://schemas.microsoft.com/office/drawing/2014/main" id="{2ECDAB22-C80A-49A5-BF3E-5440BB31C876}"/>
              </a:ext>
            </a:extLst>
          </p:cNvPr>
          <p:cNvSpPr/>
          <p:nvPr/>
        </p:nvSpPr>
        <p:spPr>
          <a:xfrm>
            <a:off x="5014942" y="5396269"/>
            <a:ext cx="167640" cy="1676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dirty="0"/>
          </a:p>
        </p:txBody>
      </p:sp>
      <p:sp>
        <p:nvSpPr>
          <p:cNvPr id="57" name="Oval 56">
            <a:extLst>
              <a:ext uri="{FF2B5EF4-FFF2-40B4-BE49-F238E27FC236}">
                <a16:creationId xmlns:a16="http://schemas.microsoft.com/office/drawing/2014/main" id="{F054093E-97FE-45B5-A88F-751FF4D55860}"/>
              </a:ext>
            </a:extLst>
          </p:cNvPr>
          <p:cNvSpPr/>
          <p:nvPr/>
        </p:nvSpPr>
        <p:spPr>
          <a:xfrm>
            <a:off x="5783580" y="4384205"/>
            <a:ext cx="167640" cy="1676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dirty="0"/>
          </a:p>
        </p:txBody>
      </p:sp>
      <p:sp>
        <p:nvSpPr>
          <p:cNvPr id="58" name="Oval 57">
            <a:extLst>
              <a:ext uri="{FF2B5EF4-FFF2-40B4-BE49-F238E27FC236}">
                <a16:creationId xmlns:a16="http://schemas.microsoft.com/office/drawing/2014/main" id="{FB4F6981-5DC1-4958-9EED-096D591A3351}"/>
              </a:ext>
            </a:extLst>
          </p:cNvPr>
          <p:cNvSpPr/>
          <p:nvPr/>
        </p:nvSpPr>
        <p:spPr>
          <a:xfrm>
            <a:off x="5783580" y="5390045"/>
            <a:ext cx="167640" cy="1676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dirty="0"/>
          </a:p>
        </p:txBody>
      </p:sp>
      <p:sp>
        <p:nvSpPr>
          <p:cNvPr id="60" name="Oval 59">
            <a:extLst>
              <a:ext uri="{FF2B5EF4-FFF2-40B4-BE49-F238E27FC236}">
                <a16:creationId xmlns:a16="http://schemas.microsoft.com/office/drawing/2014/main" id="{24B44A78-01C6-47B1-82DA-81CBC1E9DBA2}"/>
              </a:ext>
            </a:extLst>
          </p:cNvPr>
          <p:cNvSpPr/>
          <p:nvPr/>
        </p:nvSpPr>
        <p:spPr>
          <a:xfrm>
            <a:off x="5448300" y="3881285"/>
            <a:ext cx="167640" cy="1676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dirty="0"/>
          </a:p>
        </p:txBody>
      </p:sp>
      <p:sp>
        <p:nvSpPr>
          <p:cNvPr id="61" name="Oval 60">
            <a:extLst>
              <a:ext uri="{FF2B5EF4-FFF2-40B4-BE49-F238E27FC236}">
                <a16:creationId xmlns:a16="http://schemas.microsoft.com/office/drawing/2014/main" id="{5C4C70A7-A40A-43FA-B56C-94D5B2115871}"/>
              </a:ext>
            </a:extLst>
          </p:cNvPr>
          <p:cNvSpPr/>
          <p:nvPr/>
        </p:nvSpPr>
        <p:spPr>
          <a:xfrm>
            <a:off x="5448300" y="4887125"/>
            <a:ext cx="167640" cy="1676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dirty="0"/>
          </a:p>
        </p:txBody>
      </p:sp>
      <p:sp>
        <p:nvSpPr>
          <p:cNvPr id="20" name="TextBox 19">
            <a:extLst>
              <a:ext uri="{FF2B5EF4-FFF2-40B4-BE49-F238E27FC236}">
                <a16:creationId xmlns:a16="http://schemas.microsoft.com/office/drawing/2014/main" id="{53525CEA-68AA-409E-965F-7A4F74668B3F}"/>
              </a:ext>
            </a:extLst>
          </p:cNvPr>
          <p:cNvSpPr txBox="1"/>
          <p:nvPr/>
        </p:nvSpPr>
        <p:spPr>
          <a:xfrm>
            <a:off x="1011025" y="3759068"/>
            <a:ext cx="889539" cy="430887"/>
          </a:xfrm>
          <a:prstGeom prst="rect">
            <a:avLst/>
          </a:prstGeom>
          <a:noFill/>
        </p:spPr>
        <p:txBody>
          <a:bodyPr wrap="none" rtlCol="0">
            <a:spAutoFit/>
          </a:bodyPr>
          <a:lstStyle/>
          <a:p>
            <a:r>
              <a:rPr lang="en-US" sz="2200" dirty="0"/>
              <a:t>Row 0</a:t>
            </a:r>
          </a:p>
        </p:txBody>
      </p:sp>
      <p:sp>
        <p:nvSpPr>
          <p:cNvPr id="106" name="TextBox 105">
            <a:extLst>
              <a:ext uri="{FF2B5EF4-FFF2-40B4-BE49-F238E27FC236}">
                <a16:creationId xmlns:a16="http://schemas.microsoft.com/office/drawing/2014/main" id="{9C5B60C4-64B4-43AF-BA72-334407E360FB}"/>
              </a:ext>
            </a:extLst>
          </p:cNvPr>
          <p:cNvSpPr txBox="1"/>
          <p:nvPr/>
        </p:nvSpPr>
        <p:spPr>
          <a:xfrm>
            <a:off x="1011025" y="4264892"/>
            <a:ext cx="889539" cy="430887"/>
          </a:xfrm>
          <a:prstGeom prst="rect">
            <a:avLst/>
          </a:prstGeom>
          <a:noFill/>
        </p:spPr>
        <p:txBody>
          <a:bodyPr wrap="none" rtlCol="0">
            <a:spAutoFit/>
          </a:bodyPr>
          <a:lstStyle/>
          <a:p>
            <a:r>
              <a:rPr lang="en-US" sz="2200" dirty="0"/>
              <a:t>Row 1</a:t>
            </a:r>
          </a:p>
        </p:txBody>
      </p:sp>
      <p:sp>
        <p:nvSpPr>
          <p:cNvPr id="107" name="TextBox 106">
            <a:extLst>
              <a:ext uri="{FF2B5EF4-FFF2-40B4-BE49-F238E27FC236}">
                <a16:creationId xmlns:a16="http://schemas.microsoft.com/office/drawing/2014/main" id="{2F128E66-75D3-4633-BD7E-7FD80CA3946B}"/>
              </a:ext>
            </a:extLst>
          </p:cNvPr>
          <p:cNvSpPr txBox="1"/>
          <p:nvPr/>
        </p:nvSpPr>
        <p:spPr>
          <a:xfrm>
            <a:off x="1011025" y="4726512"/>
            <a:ext cx="889539" cy="430887"/>
          </a:xfrm>
          <a:prstGeom prst="rect">
            <a:avLst/>
          </a:prstGeom>
          <a:noFill/>
        </p:spPr>
        <p:txBody>
          <a:bodyPr wrap="none" rtlCol="0">
            <a:spAutoFit/>
          </a:bodyPr>
          <a:lstStyle/>
          <a:p>
            <a:r>
              <a:rPr lang="en-US" sz="2200" dirty="0"/>
              <a:t>Row 2</a:t>
            </a:r>
          </a:p>
        </p:txBody>
      </p:sp>
      <p:sp>
        <p:nvSpPr>
          <p:cNvPr id="108" name="TextBox 107">
            <a:extLst>
              <a:ext uri="{FF2B5EF4-FFF2-40B4-BE49-F238E27FC236}">
                <a16:creationId xmlns:a16="http://schemas.microsoft.com/office/drawing/2014/main" id="{B22D0F82-383F-4958-AC64-31C047645FAC}"/>
              </a:ext>
            </a:extLst>
          </p:cNvPr>
          <p:cNvSpPr txBox="1"/>
          <p:nvPr/>
        </p:nvSpPr>
        <p:spPr>
          <a:xfrm>
            <a:off x="1011025" y="5232336"/>
            <a:ext cx="889539" cy="430887"/>
          </a:xfrm>
          <a:prstGeom prst="rect">
            <a:avLst/>
          </a:prstGeom>
          <a:noFill/>
        </p:spPr>
        <p:txBody>
          <a:bodyPr wrap="none" rtlCol="0">
            <a:spAutoFit/>
          </a:bodyPr>
          <a:lstStyle/>
          <a:p>
            <a:r>
              <a:rPr lang="en-US" sz="2200" dirty="0"/>
              <a:t>Row 3</a:t>
            </a:r>
          </a:p>
        </p:txBody>
      </p:sp>
      <p:sp>
        <p:nvSpPr>
          <p:cNvPr id="109" name="Oval 108">
            <a:extLst>
              <a:ext uri="{FF2B5EF4-FFF2-40B4-BE49-F238E27FC236}">
                <a16:creationId xmlns:a16="http://schemas.microsoft.com/office/drawing/2014/main" id="{7AD9A2AA-869F-4A87-A5E4-8E67ABDBA677}"/>
              </a:ext>
            </a:extLst>
          </p:cNvPr>
          <p:cNvSpPr/>
          <p:nvPr/>
        </p:nvSpPr>
        <p:spPr>
          <a:xfrm>
            <a:off x="2179320" y="5832892"/>
            <a:ext cx="167640" cy="1676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p>
        </p:txBody>
      </p:sp>
      <p:sp>
        <p:nvSpPr>
          <p:cNvPr id="110" name="Oval 109">
            <a:extLst>
              <a:ext uri="{FF2B5EF4-FFF2-40B4-BE49-F238E27FC236}">
                <a16:creationId xmlns:a16="http://schemas.microsoft.com/office/drawing/2014/main" id="{5EC72BBC-37C5-4C71-BBE3-C3A491F05377}"/>
              </a:ext>
            </a:extLst>
          </p:cNvPr>
          <p:cNvSpPr/>
          <p:nvPr/>
        </p:nvSpPr>
        <p:spPr>
          <a:xfrm>
            <a:off x="2998003" y="5832892"/>
            <a:ext cx="167640" cy="1676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0584" tIns="50292" rIns="100584" bIns="50292" numCol="1" spcCol="0" rtlCol="0" fromWordArt="0" anchor="ctr" anchorCtr="0" forceAA="0" compatLnSpc="1">
            <a:prstTxWarp prst="textNoShape">
              <a:avLst/>
            </a:prstTxWarp>
            <a:noAutofit/>
          </a:bodyPr>
          <a:lstStyle/>
          <a:p>
            <a:pPr algn="ctr"/>
            <a:endParaRPr lang="en-US" sz="2200"/>
          </a:p>
        </p:txBody>
      </p:sp>
      <p:sp>
        <p:nvSpPr>
          <p:cNvPr id="111" name="Oval 110">
            <a:extLst>
              <a:ext uri="{FF2B5EF4-FFF2-40B4-BE49-F238E27FC236}">
                <a16:creationId xmlns:a16="http://schemas.microsoft.com/office/drawing/2014/main" id="{E423CC5C-3621-482C-8685-F877B5549973}"/>
              </a:ext>
            </a:extLst>
          </p:cNvPr>
          <p:cNvSpPr/>
          <p:nvPr/>
        </p:nvSpPr>
        <p:spPr>
          <a:xfrm>
            <a:off x="3829934" y="5832892"/>
            <a:ext cx="167640" cy="1676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0584" tIns="50292" rIns="100584" bIns="50292" numCol="1" spcCol="0" rtlCol="0" fromWordArt="0" anchor="ctr" anchorCtr="0" forceAA="0" compatLnSpc="1">
            <a:prstTxWarp prst="textNoShape">
              <a:avLst/>
            </a:prstTxWarp>
            <a:noAutofit/>
          </a:bodyPr>
          <a:lstStyle/>
          <a:p>
            <a:pPr algn="ctr"/>
            <a:endParaRPr lang="en-US" sz="2200" dirty="0"/>
          </a:p>
        </p:txBody>
      </p:sp>
      <p:sp>
        <p:nvSpPr>
          <p:cNvPr id="112" name="Oval 111">
            <a:extLst>
              <a:ext uri="{FF2B5EF4-FFF2-40B4-BE49-F238E27FC236}">
                <a16:creationId xmlns:a16="http://schemas.microsoft.com/office/drawing/2014/main" id="{2CCFD021-3089-4E3A-B028-4D288D7499F4}"/>
              </a:ext>
            </a:extLst>
          </p:cNvPr>
          <p:cNvSpPr/>
          <p:nvPr/>
        </p:nvSpPr>
        <p:spPr>
          <a:xfrm>
            <a:off x="4676137" y="5832892"/>
            <a:ext cx="167640" cy="1676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dirty="0"/>
          </a:p>
        </p:txBody>
      </p:sp>
      <p:sp>
        <p:nvSpPr>
          <p:cNvPr id="116" name="Oval 115">
            <a:extLst>
              <a:ext uri="{FF2B5EF4-FFF2-40B4-BE49-F238E27FC236}">
                <a16:creationId xmlns:a16="http://schemas.microsoft.com/office/drawing/2014/main" id="{27980102-E4FC-49A8-A834-2010E23AE608}"/>
              </a:ext>
            </a:extLst>
          </p:cNvPr>
          <p:cNvSpPr/>
          <p:nvPr/>
        </p:nvSpPr>
        <p:spPr>
          <a:xfrm>
            <a:off x="5443116" y="5835796"/>
            <a:ext cx="167640" cy="1676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dirty="0"/>
          </a:p>
        </p:txBody>
      </p:sp>
      <p:sp>
        <p:nvSpPr>
          <p:cNvPr id="117" name="TextBox 116">
            <a:extLst>
              <a:ext uri="{FF2B5EF4-FFF2-40B4-BE49-F238E27FC236}">
                <a16:creationId xmlns:a16="http://schemas.microsoft.com/office/drawing/2014/main" id="{6F4E34B5-D0DF-480E-A0DB-EB026D3BB250}"/>
              </a:ext>
            </a:extLst>
          </p:cNvPr>
          <p:cNvSpPr txBox="1"/>
          <p:nvPr/>
        </p:nvSpPr>
        <p:spPr>
          <a:xfrm>
            <a:off x="1005840" y="5713580"/>
            <a:ext cx="889539" cy="430887"/>
          </a:xfrm>
          <a:prstGeom prst="rect">
            <a:avLst/>
          </a:prstGeom>
          <a:noFill/>
        </p:spPr>
        <p:txBody>
          <a:bodyPr wrap="none" rtlCol="0">
            <a:spAutoFit/>
          </a:bodyPr>
          <a:lstStyle/>
          <a:p>
            <a:r>
              <a:rPr lang="en-US" sz="2200" dirty="0"/>
              <a:t>Row 4</a:t>
            </a:r>
          </a:p>
        </p:txBody>
      </p:sp>
      <p:sp>
        <p:nvSpPr>
          <p:cNvPr id="21" name="TextBox 20">
            <a:extLst>
              <a:ext uri="{FF2B5EF4-FFF2-40B4-BE49-F238E27FC236}">
                <a16:creationId xmlns:a16="http://schemas.microsoft.com/office/drawing/2014/main" id="{60C1DF3E-4D7D-4B7B-86F2-973B00904751}"/>
              </a:ext>
            </a:extLst>
          </p:cNvPr>
          <p:cNvSpPr txBox="1"/>
          <p:nvPr/>
        </p:nvSpPr>
        <p:spPr>
          <a:xfrm rot="18834666">
            <a:off x="2029342" y="3263421"/>
            <a:ext cx="755335" cy="430887"/>
          </a:xfrm>
          <a:prstGeom prst="rect">
            <a:avLst/>
          </a:prstGeom>
          <a:noFill/>
        </p:spPr>
        <p:txBody>
          <a:bodyPr wrap="none" rtlCol="0">
            <a:spAutoFit/>
          </a:bodyPr>
          <a:lstStyle/>
          <a:p>
            <a:r>
              <a:rPr lang="en-US" sz="2200" dirty="0"/>
              <a:t>Col 0</a:t>
            </a:r>
          </a:p>
        </p:txBody>
      </p:sp>
      <p:sp>
        <p:nvSpPr>
          <p:cNvPr id="118" name="TextBox 117">
            <a:extLst>
              <a:ext uri="{FF2B5EF4-FFF2-40B4-BE49-F238E27FC236}">
                <a16:creationId xmlns:a16="http://schemas.microsoft.com/office/drawing/2014/main" id="{F3614CEF-12EB-4541-AA08-F8CF8C4929C1}"/>
              </a:ext>
            </a:extLst>
          </p:cNvPr>
          <p:cNvSpPr txBox="1"/>
          <p:nvPr/>
        </p:nvSpPr>
        <p:spPr>
          <a:xfrm rot="18799715">
            <a:off x="2782504" y="3262398"/>
            <a:ext cx="755335" cy="430887"/>
          </a:xfrm>
          <a:prstGeom prst="rect">
            <a:avLst/>
          </a:prstGeom>
          <a:noFill/>
        </p:spPr>
        <p:txBody>
          <a:bodyPr wrap="none" rtlCol="0">
            <a:spAutoFit/>
          </a:bodyPr>
          <a:lstStyle/>
          <a:p>
            <a:r>
              <a:rPr lang="en-US" sz="2200" dirty="0"/>
              <a:t>Col 1</a:t>
            </a:r>
          </a:p>
        </p:txBody>
      </p:sp>
      <p:sp>
        <p:nvSpPr>
          <p:cNvPr id="119" name="TextBox 118">
            <a:extLst>
              <a:ext uri="{FF2B5EF4-FFF2-40B4-BE49-F238E27FC236}">
                <a16:creationId xmlns:a16="http://schemas.microsoft.com/office/drawing/2014/main" id="{2835B885-62AC-445D-A37C-1636EE0EE790}"/>
              </a:ext>
            </a:extLst>
          </p:cNvPr>
          <p:cNvSpPr txBox="1"/>
          <p:nvPr/>
        </p:nvSpPr>
        <p:spPr>
          <a:xfrm rot="18698482">
            <a:off x="3582638" y="3237758"/>
            <a:ext cx="755335" cy="430887"/>
          </a:xfrm>
          <a:prstGeom prst="rect">
            <a:avLst/>
          </a:prstGeom>
          <a:noFill/>
        </p:spPr>
        <p:txBody>
          <a:bodyPr wrap="none" rtlCol="0">
            <a:spAutoFit/>
          </a:bodyPr>
          <a:lstStyle/>
          <a:p>
            <a:r>
              <a:rPr lang="en-US" sz="2200" dirty="0"/>
              <a:t>Col 2</a:t>
            </a:r>
          </a:p>
        </p:txBody>
      </p:sp>
      <p:sp>
        <p:nvSpPr>
          <p:cNvPr id="120" name="TextBox 119">
            <a:extLst>
              <a:ext uri="{FF2B5EF4-FFF2-40B4-BE49-F238E27FC236}">
                <a16:creationId xmlns:a16="http://schemas.microsoft.com/office/drawing/2014/main" id="{6BCBB00B-64E7-4D4C-88D1-1FBFF7F986B7}"/>
              </a:ext>
            </a:extLst>
          </p:cNvPr>
          <p:cNvSpPr txBox="1"/>
          <p:nvPr/>
        </p:nvSpPr>
        <p:spPr>
          <a:xfrm rot="18909504">
            <a:off x="4421375" y="3243838"/>
            <a:ext cx="755335" cy="430887"/>
          </a:xfrm>
          <a:prstGeom prst="rect">
            <a:avLst/>
          </a:prstGeom>
          <a:noFill/>
        </p:spPr>
        <p:txBody>
          <a:bodyPr wrap="none" rtlCol="0">
            <a:spAutoFit/>
          </a:bodyPr>
          <a:lstStyle/>
          <a:p>
            <a:r>
              <a:rPr lang="en-US" sz="2200" dirty="0"/>
              <a:t>Col 3</a:t>
            </a:r>
          </a:p>
        </p:txBody>
      </p:sp>
      <p:sp>
        <p:nvSpPr>
          <p:cNvPr id="121" name="TextBox 120">
            <a:extLst>
              <a:ext uri="{FF2B5EF4-FFF2-40B4-BE49-F238E27FC236}">
                <a16:creationId xmlns:a16="http://schemas.microsoft.com/office/drawing/2014/main" id="{276C669F-7133-4A9E-8518-6EDFD5FB7953}"/>
              </a:ext>
            </a:extLst>
          </p:cNvPr>
          <p:cNvSpPr txBox="1"/>
          <p:nvPr/>
        </p:nvSpPr>
        <p:spPr>
          <a:xfrm rot="18983452">
            <a:off x="5257320" y="3275324"/>
            <a:ext cx="755335" cy="430887"/>
          </a:xfrm>
          <a:prstGeom prst="rect">
            <a:avLst/>
          </a:prstGeom>
          <a:noFill/>
        </p:spPr>
        <p:txBody>
          <a:bodyPr wrap="none" rtlCol="0">
            <a:spAutoFit/>
          </a:bodyPr>
          <a:lstStyle/>
          <a:p>
            <a:r>
              <a:rPr lang="en-US" sz="2200" dirty="0"/>
              <a:t>Col 4</a:t>
            </a:r>
          </a:p>
        </p:txBody>
      </p:sp>
      <p:cxnSp>
        <p:nvCxnSpPr>
          <p:cNvPr id="23" name="Straight Connector 22">
            <a:extLst>
              <a:ext uri="{FF2B5EF4-FFF2-40B4-BE49-F238E27FC236}">
                <a16:creationId xmlns:a16="http://schemas.microsoft.com/office/drawing/2014/main" id="{D4652FD6-D3C6-4EE8-AD31-7D71A5DE7F04}"/>
              </a:ext>
            </a:extLst>
          </p:cNvPr>
          <p:cNvCxnSpPr>
            <a:cxnSpLocks/>
            <a:stCxn id="30" idx="5"/>
            <a:endCxn id="13" idx="1"/>
          </p:cNvCxnSpPr>
          <p:nvPr/>
        </p:nvCxnSpPr>
        <p:spPr>
          <a:xfrm>
            <a:off x="3579711" y="4533519"/>
            <a:ext cx="279958" cy="384380"/>
          </a:xfrm>
          <a:prstGeom prst="line">
            <a:avLst/>
          </a:prstGeom>
          <a:ln w="285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89731203-E245-4D07-B498-981B83BBEACF}"/>
              </a:ext>
            </a:extLst>
          </p:cNvPr>
          <p:cNvCxnSpPr>
            <a:cxnSpLocks/>
            <a:stCxn id="39" idx="7"/>
            <a:endCxn id="13" idx="3"/>
          </p:cNvCxnSpPr>
          <p:nvPr/>
        </p:nvCxnSpPr>
        <p:spPr>
          <a:xfrm flipV="1">
            <a:off x="3579711" y="5036439"/>
            <a:ext cx="279958" cy="384380"/>
          </a:xfrm>
          <a:prstGeom prst="line">
            <a:avLst/>
          </a:prstGeom>
          <a:ln w="285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AE457826-06FA-407A-BCE5-23EA89F84D2E}"/>
              </a:ext>
            </a:extLst>
          </p:cNvPr>
          <p:cNvCxnSpPr>
            <a:cxnSpLocks/>
            <a:stCxn id="40" idx="1"/>
            <a:endCxn id="13" idx="5"/>
          </p:cNvCxnSpPr>
          <p:nvPr/>
        </p:nvCxnSpPr>
        <p:spPr>
          <a:xfrm flipH="1" flipV="1">
            <a:off x="3978209" y="5036439"/>
            <a:ext cx="298900" cy="384380"/>
          </a:xfrm>
          <a:prstGeom prst="line">
            <a:avLst/>
          </a:prstGeom>
          <a:ln w="285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282A7322-99C8-481A-916C-367EAC5472E2}"/>
              </a:ext>
            </a:extLst>
          </p:cNvPr>
          <p:cNvCxnSpPr>
            <a:cxnSpLocks/>
            <a:stCxn id="31" idx="3"/>
            <a:endCxn id="13" idx="7"/>
          </p:cNvCxnSpPr>
          <p:nvPr/>
        </p:nvCxnSpPr>
        <p:spPr>
          <a:xfrm flipH="1">
            <a:off x="3978208" y="4533519"/>
            <a:ext cx="300560" cy="384380"/>
          </a:xfrm>
          <a:prstGeom prst="line">
            <a:avLst/>
          </a:prstGeom>
          <a:ln w="285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
        <p:nvSpPr>
          <p:cNvPr id="171" name="TextBox 170">
            <a:extLst>
              <a:ext uri="{FF2B5EF4-FFF2-40B4-BE49-F238E27FC236}">
                <a16:creationId xmlns:a16="http://schemas.microsoft.com/office/drawing/2014/main" id="{E0CD6475-6FA7-4CDA-8477-848D468D849B}"/>
              </a:ext>
            </a:extLst>
          </p:cNvPr>
          <p:cNvSpPr txBox="1"/>
          <p:nvPr/>
        </p:nvSpPr>
        <p:spPr>
          <a:xfrm>
            <a:off x="6597825" y="3152322"/>
            <a:ext cx="2848219" cy="769441"/>
          </a:xfrm>
          <a:prstGeom prst="rect">
            <a:avLst/>
          </a:prstGeom>
          <a:noFill/>
        </p:spPr>
        <p:txBody>
          <a:bodyPr wrap="square" rtlCol="0">
            <a:spAutoFit/>
          </a:bodyPr>
          <a:lstStyle/>
          <a:p>
            <a:pPr algn="ctr"/>
            <a:r>
              <a:rPr lang="en-US" sz="2200" dirty="0"/>
              <a:t>Four </a:t>
            </a:r>
            <a:r>
              <a:rPr lang="en-US" sz="2200" b="1" dirty="0" err="1"/>
              <a:t>y</a:t>
            </a:r>
            <a:r>
              <a:rPr lang="en-US" sz="2200" b="1" baseline="-25000" dirty="0" err="1"/>
              <a:t>i</a:t>
            </a:r>
            <a:r>
              <a:rPr lang="en-US" sz="2200" dirty="0"/>
              <a:t> nearest-neighbor variables: </a:t>
            </a:r>
          </a:p>
        </p:txBody>
      </p:sp>
      <p:sp>
        <p:nvSpPr>
          <p:cNvPr id="213" name="TextBox 212">
            <a:extLst>
              <a:ext uri="{FF2B5EF4-FFF2-40B4-BE49-F238E27FC236}">
                <a16:creationId xmlns:a16="http://schemas.microsoft.com/office/drawing/2014/main" id="{533D393E-3DD5-40F2-8A74-50EF2DEFCBC6}"/>
              </a:ext>
            </a:extLst>
          </p:cNvPr>
          <p:cNvSpPr txBox="1"/>
          <p:nvPr/>
        </p:nvSpPr>
        <p:spPr>
          <a:xfrm>
            <a:off x="6266983" y="4011209"/>
            <a:ext cx="3726174" cy="2123658"/>
          </a:xfrm>
          <a:prstGeom prst="rect">
            <a:avLst/>
          </a:prstGeom>
          <a:noFill/>
        </p:spPr>
        <p:txBody>
          <a:bodyPr wrap="square" rtlCol="0">
            <a:spAutoFit/>
          </a:bodyPr>
          <a:lstStyle/>
          <a:p>
            <a:pPr marL="314325" indent="-314325">
              <a:buFont typeface="Arial" panose="020B0604020202020204" pitchFamily="34" charset="0"/>
              <a:buChar char="•"/>
            </a:pPr>
            <a:r>
              <a:rPr lang="en-US" sz="2200" dirty="0"/>
              <a:t>One on each diagonal</a:t>
            </a:r>
          </a:p>
          <a:p>
            <a:pPr marL="314325" indent="-314325">
              <a:buFont typeface="Arial" panose="020B0604020202020204" pitchFamily="34" charset="0"/>
              <a:buChar char="•"/>
            </a:pPr>
            <a:r>
              <a:rPr lang="en-US" sz="2200" dirty="0"/>
              <a:t>Separation distance = 1 unit</a:t>
            </a:r>
          </a:p>
          <a:p>
            <a:pPr marL="314325" indent="-314325">
              <a:buFont typeface="Arial" panose="020B0604020202020204" pitchFamily="34" charset="0"/>
              <a:buChar char="•"/>
            </a:pPr>
            <a:r>
              <a:rPr lang="en-US" sz="2200" b="1" i="1" dirty="0"/>
              <a:t>Degeneracy factor of 2 </a:t>
            </a:r>
            <a:r>
              <a:rPr lang="en-US" sz="2200" dirty="0"/>
              <a:t>to account for counting A-B and B-A nearest neighbors differently</a:t>
            </a:r>
          </a:p>
        </p:txBody>
      </p:sp>
      <p:sp>
        <p:nvSpPr>
          <p:cNvPr id="80" name="TextBox 79">
            <a:extLst>
              <a:ext uri="{FF2B5EF4-FFF2-40B4-BE49-F238E27FC236}">
                <a16:creationId xmlns:a16="http://schemas.microsoft.com/office/drawing/2014/main" id="{53AA9DA4-270E-449E-96CA-B9B921FC4BA4}"/>
              </a:ext>
            </a:extLst>
          </p:cNvPr>
          <p:cNvSpPr txBox="1"/>
          <p:nvPr/>
        </p:nvSpPr>
        <p:spPr>
          <a:xfrm>
            <a:off x="278480" y="4594328"/>
            <a:ext cx="687378" cy="498598"/>
          </a:xfrm>
          <a:prstGeom prst="rect">
            <a:avLst/>
          </a:prstGeom>
          <a:noFill/>
        </p:spPr>
        <p:txBody>
          <a:bodyPr wrap="square" rtlCol="0">
            <a:spAutoFit/>
          </a:bodyPr>
          <a:lstStyle/>
          <a:p>
            <a:pPr algn="ctr"/>
            <a:r>
              <a:rPr lang="en-US" sz="2640" b="1" i="1" dirty="0" err="1"/>
              <a:t>y</a:t>
            </a:r>
            <a:r>
              <a:rPr lang="en-US" sz="2640" b="1" baseline="-25000" dirty="0" err="1"/>
              <a:t>i</a:t>
            </a:r>
            <a:r>
              <a:rPr lang="en-US" sz="2640" dirty="0"/>
              <a:t>:</a:t>
            </a:r>
            <a:r>
              <a:rPr lang="en-US" sz="2200" dirty="0"/>
              <a:t> </a:t>
            </a:r>
          </a:p>
        </p:txBody>
      </p:sp>
      <p:sp>
        <p:nvSpPr>
          <p:cNvPr id="6" name="TextBox 5">
            <a:extLst>
              <a:ext uri="{FF2B5EF4-FFF2-40B4-BE49-F238E27FC236}">
                <a16:creationId xmlns:a16="http://schemas.microsoft.com/office/drawing/2014/main" id="{E2E82137-4895-4CFE-931E-34FE45F1A21A}"/>
              </a:ext>
            </a:extLst>
          </p:cNvPr>
          <p:cNvSpPr txBox="1"/>
          <p:nvPr/>
        </p:nvSpPr>
        <p:spPr>
          <a:xfrm>
            <a:off x="1752600" y="849463"/>
            <a:ext cx="6477000" cy="769441"/>
          </a:xfrm>
          <a:prstGeom prst="rect">
            <a:avLst/>
          </a:prstGeom>
          <a:noFill/>
        </p:spPr>
        <p:txBody>
          <a:bodyPr wrap="square" rtlCol="0">
            <a:spAutoFit/>
          </a:bodyPr>
          <a:lstStyle/>
          <a:p>
            <a:pPr algn="ctr"/>
            <a:r>
              <a:rPr lang="en-US" sz="2200" dirty="0"/>
              <a:t>Four </a:t>
            </a:r>
            <a:r>
              <a:rPr lang="en-US" sz="2200" b="1" dirty="0" err="1"/>
              <a:t>y</a:t>
            </a:r>
            <a:r>
              <a:rPr lang="en-US" sz="2200" b="1" baseline="-25000" dirty="0" err="1"/>
              <a:t>i</a:t>
            </a:r>
            <a:r>
              <a:rPr lang="en-US" sz="2200" dirty="0"/>
              <a:t> nearest-neighbor variables per node are diagonally UP or DOWN with regard to the center node </a:t>
            </a:r>
          </a:p>
        </p:txBody>
      </p:sp>
      <p:sp>
        <p:nvSpPr>
          <p:cNvPr id="46" name="TextBox 45">
            <a:extLst>
              <a:ext uri="{FF2B5EF4-FFF2-40B4-BE49-F238E27FC236}">
                <a16:creationId xmlns:a16="http://schemas.microsoft.com/office/drawing/2014/main" id="{6A077CFA-BCA2-435E-B5AB-8685136562FC}"/>
              </a:ext>
            </a:extLst>
          </p:cNvPr>
          <p:cNvSpPr txBox="1"/>
          <p:nvPr/>
        </p:nvSpPr>
        <p:spPr>
          <a:xfrm>
            <a:off x="1958303" y="1781774"/>
            <a:ext cx="6113278" cy="1046440"/>
          </a:xfrm>
          <a:prstGeom prst="rect">
            <a:avLst/>
          </a:prstGeom>
          <a:noFill/>
        </p:spPr>
        <p:txBody>
          <a:bodyPr wrap="square" rtlCol="0">
            <a:spAutoFit/>
          </a:bodyPr>
          <a:lstStyle/>
          <a:p>
            <a:pPr algn="ctr"/>
            <a:r>
              <a:rPr lang="en-US" sz="2200" dirty="0"/>
              <a:t>To compensate for double-counting, we divide by 2.  </a:t>
            </a:r>
            <a:r>
              <a:rPr lang="en-US" sz="2200" b="1" i="1" dirty="0"/>
              <a:t>Y</a:t>
            </a:r>
            <a:r>
              <a:rPr lang="en-US" sz="2200" dirty="0"/>
              <a:t> = Total number of </a:t>
            </a:r>
            <a:r>
              <a:rPr lang="en-US" sz="2200" b="1" i="1" dirty="0" err="1"/>
              <a:t>y</a:t>
            </a:r>
            <a:r>
              <a:rPr lang="en-US" sz="2200" b="1" i="1" baseline="-25000" dirty="0" err="1"/>
              <a:t>i</a:t>
            </a:r>
            <a:r>
              <a:rPr lang="en-US" sz="2200" b="1" baseline="-25000" dirty="0"/>
              <a:t> </a:t>
            </a:r>
            <a:r>
              <a:rPr lang="en-US" sz="2200" dirty="0"/>
              <a:t>config variables = </a:t>
            </a:r>
            <a:r>
              <a:rPr lang="en-US" sz="2200" b="1" i="1" dirty="0"/>
              <a:t>2N </a:t>
            </a:r>
          </a:p>
          <a:p>
            <a:pPr algn="ctr"/>
            <a:r>
              <a:rPr lang="en-US" sz="1800" i="1" dirty="0"/>
              <a:t>(where N = number of nodes in grid)</a:t>
            </a:r>
          </a:p>
        </p:txBody>
      </p:sp>
    </p:spTree>
    <p:extLst>
      <p:ext uri="{BB962C8B-B14F-4D97-AF65-F5344CB8AC3E}">
        <p14:creationId xmlns:p14="http://schemas.microsoft.com/office/powerpoint/2010/main" val="40184374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87508A63-2236-423D-AB98-7816D4D60C07}"/>
              </a:ext>
            </a:extLst>
          </p:cNvPr>
          <p:cNvSpPr txBox="1"/>
          <p:nvPr/>
        </p:nvSpPr>
        <p:spPr>
          <a:xfrm>
            <a:off x="1480676" y="152400"/>
            <a:ext cx="7089487" cy="498598"/>
          </a:xfrm>
          <a:prstGeom prst="rect">
            <a:avLst/>
          </a:prstGeom>
          <a:noFill/>
        </p:spPr>
        <p:txBody>
          <a:bodyPr wrap="square" rtlCol="0">
            <a:spAutoFit/>
          </a:bodyPr>
          <a:lstStyle/>
          <a:p>
            <a:pPr algn="ctr"/>
            <a:r>
              <a:rPr lang="en-US" sz="2640" b="1" dirty="0"/>
              <a:t>The </a:t>
            </a:r>
            <a:r>
              <a:rPr lang="en-US" sz="2640" b="1" i="1" dirty="0" err="1"/>
              <a:t>w</a:t>
            </a:r>
            <a:r>
              <a:rPr lang="en-US" sz="2640" b="1" baseline="-25000" dirty="0" err="1"/>
              <a:t>i</a:t>
            </a:r>
            <a:r>
              <a:rPr lang="en-US" sz="2640" dirty="0"/>
              <a:t> </a:t>
            </a:r>
            <a:r>
              <a:rPr lang="en-US" sz="2640" b="1" dirty="0"/>
              <a:t>Configuration Variables in a 2-D CVM Grid</a:t>
            </a:r>
          </a:p>
        </p:txBody>
      </p:sp>
      <p:sp>
        <p:nvSpPr>
          <p:cNvPr id="21" name="TextBox 20">
            <a:extLst>
              <a:ext uri="{FF2B5EF4-FFF2-40B4-BE49-F238E27FC236}">
                <a16:creationId xmlns:a16="http://schemas.microsoft.com/office/drawing/2014/main" id="{60C1DF3E-4D7D-4B7B-86F2-973B00904751}"/>
              </a:ext>
            </a:extLst>
          </p:cNvPr>
          <p:cNvSpPr txBox="1"/>
          <p:nvPr/>
        </p:nvSpPr>
        <p:spPr>
          <a:xfrm rot="18834666">
            <a:off x="1945522" y="3053593"/>
            <a:ext cx="755335" cy="430887"/>
          </a:xfrm>
          <a:prstGeom prst="rect">
            <a:avLst/>
          </a:prstGeom>
          <a:noFill/>
        </p:spPr>
        <p:txBody>
          <a:bodyPr wrap="none" rtlCol="0">
            <a:spAutoFit/>
          </a:bodyPr>
          <a:lstStyle/>
          <a:p>
            <a:r>
              <a:rPr lang="en-US" sz="2200" dirty="0"/>
              <a:t>Col 0</a:t>
            </a:r>
          </a:p>
        </p:txBody>
      </p:sp>
      <p:sp>
        <p:nvSpPr>
          <p:cNvPr id="118" name="TextBox 117">
            <a:extLst>
              <a:ext uri="{FF2B5EF4-FFF2-40B4-BE49-F238E27FC236}">
                <a16:creationId xmlns:a16="http://schemas.microsoft.com/office/drawing/2014/main" id="{F3614CEF-12EB-4541-AA08-F8CF8C4929C1}"/>
              </a:ext>
            </a:extLst>
          </p:cNvPr>
          <p:cNvSpPr txBox="1"/>
          <p:nvPr/>
        </p:nvSpPr>
        <p:spPr>
          <a:xfrm rot="18799715">
            <a:off x="2698684" y="3052570"/>
            <a:ext cx="755335" cy="430887"/>
          </a:xfrm>
          <a:prstGeom prst="rect">
            <a:avLst/>
          </a:prstGeom>
          <a:noFill/>
        </p:spPr>
        <p:txBody>
          <a:bodyPr wrap="none" rtlCol="0">
            <a:spAutoFit/>
          </a:bodyPr>
          <a:lstStyle/>
          <a:p>
            <a:r>
              <a:rPr lang="en-US" sz="2200" dirty="0"/>
              <a:t>Col 1</a:t>
            </a:r>
          </a:p>
        </p:txBody>
      </p:sp>
      <p:sp>
        <p:nvSpPr>
          <p:cNvPr id="119" name="TextBox 118">
            <a:extLst>
              <a:ext uri="{FF2B5EF4-FFF2-40B4-BE49-F238E27FC236}">
                <a16:creationId xmlns:a16="http://schemas.microsoft.com/office/drawing/2014/main" id="{2835B885-62AC-445D-A37C-1636EE0EE790}"/>
              </a:ext>
            </a:extLst>
          </p:cNvPr>
          <p:cNvSpPr txBox="1"/>
          <p:nvPr/>
        </p:nvSpPr>
        <p:spPr>
          <a:xfrm rot="18698482">
            <a:off x="3498818" y="3027930"/>
            <a:ext cx="755335" cy="430887"/>
          </a:xfrm>
          <a:prstGeom prst="rect">
            <a:avLst/>
          </a:prstGeom>
          <a:noFill/>
        </p:spPr>
        <p:txBody>
          <a:bodyPr wrap="none" rtlCol="0">
            <a:spAutoFit/>
          </a:bodyPr>
          <a:lstStyle/>
          <a:p>
            <a:r>
              <a:rPr lang="en-US" sz="2200" dirty="0"/>
              <a:t>Col 2</a:t>
            </a:r>
          </a:p>
        </p:txBody>
      </p:sp>
      <p:sp>
        <p:nvSpPr>
          <p:cNvPr id="120" name="TextBox 119">
            <a:extLst>
              <a:ext uri="{FF2B5EF4-FFF2-40B4-BE49-F238E27FC236}">
                <a16:creationId xmlns:a16="http://schemas.microsoft.com/office/drawing/2014/main" id="{6BCBB00B-64E7-4D4C-88D1-1FBFF7F986B7}"/>
              </a:ext>
            </a:extLst>
          </p:cNvPr>
          <p:cNvSpPr txBox="1"/>
          <p:nvPr/>
        </p:nvSpPr>
        <p:spPr>
          <a:xfrm rot="18909504">
            <a:off x="4337555" y="3034010"/>
            <a:ext cx="755335" cy="430887"/>
          </a:xfrm>
          <a:prstGeom prst="rect">
            <a:avLst/>
          </a:prstGeom>
          <a:noFill/>
        </p:spPr>
        <p:txBody>
          <a:bodyPr wrap="none" rtlCol="0">
            <a:spAutoFit/>
          </a:bodyPr>
          <a:lstStyle/>
          <a:p>
            <a:r>
              <a:rPr lang="en-US" sz="2200" dirty="0"/>
              <a:t>Col 3</a:t>
            </a:r>
          </a:p>
        </p:txBody>
      </p:sp>
      <p:sp>
        <p:nvSpPr>
          <p:cNvPr id="121" name="TextBox 120">
            <a:extLst>
              <a:ext uri="{FF2B5EF4-FFF2-40B4-BE49-F238E27FC236}">
                <a16:creationId xmlns:a16="http://schemas.microsoft.com/office/drawing/2014/main" id="{276C669F-7133-4A9E-8518-6EDFD5FB7953}"/>
              </a:ext>
            </a:extLst>
          </p:cNvPr>
          <p:cNvSpPr txBox="1"/>
          <p:nvPr/>
        </p:nvSpPr>
        <p:spPr>
          <a:xfrm rot="18983452">
            <a:off x="5173500" y="3065497"/>
            <a:ext cx="755335" cy="430887"/>
          </a:xfrm>
          <a:prstGeom prst="rect">
            <a:avLst/>
          </a:prstGeom>
          <a:noFill/>
        </p:spPr>
        <p:txBody>
          <a:bodyPr wrap="none" rtlCol="0">
            <a:spAutoFit/>
          </a:bodyPr>
          <a:lstStyle/>
          <a:p>
            <a:r>
              <a:rPr lang="en-US" sz="2200" dirty="0"/>
              <a:t>Col 4</a:t>
            </a:r>
          </a:p>
        </p:txBody>
      </p:sp>
      <p:sp>
        <p:nvSpPr>
          <p:cNvPr id="172" name="Oval 171">
            <a:extLst>
              <a:ext uri="{FF2B5EF4-FFF2-40B4-BE49-F238E27FC236}">
                <a16:creationId xmlns:a16="http://schemas.microsoft.com/office/drawing/2014/main" id="{361E16FA-BADA-4279-85F4-75A0DF2996CC}"/>
              </a:ext>
            </a:extLst>
          </p:cNvPr>
          <p:cNvSpPr/>
          <p:nvPr/>
        </p:nvSpPr>
        <p:spPr>
          <a:xfrm>
            <a:off x="2194982" y="3753931"/>
            <a:ext cx="167640" cy="1676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p>
        </p:txBody>
      </p:sp>
      <p:sp>
        <p:nvSpPr>
          <p:cNvPr id="173" name="Oval 172">
            <a:extLst>
              <a:ext uri="{FF2B5EF4-FFF2-40B4-BE49-F238E27FC236}">
                <a16:creationId xmlns:a16="http://schemas.microsoft.com/office/drawing/2014/main" id="{75FF444D-0D5C-475A-939C-B6F7B05E8597}"/>
              </a:ext>
            </a:extLst>
          </p:cNvPr>
          <p:cNvSpPr/>
          <p:nvPr/>
        </p:nvSpPr>
        <p:spPr>
          <a:xfrm>
            <a:off x="3013665" y="3753931"/>
            <a:ext cx="167640" cy="1676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0584" tIns="50292" rIns="100584" bIns="50292" numCol="1" spcCol="0" rtlCol="0" fromWordArt="0" anchor="ctr" anchorCtr="0" forceAA="0" compatLnSpc="1">
            <a:prstTxWarp prst="textNoShape">
              <a:avLst/>
            </a:prstTxWarp>
            <a:noAutofit/>
          </a:bodyPr>
          <a:lstStyle/>
          <a:p>
            <a:pPr algn="ctr"/>
            <a:endParaRPr lang="en-US" sz="2200"/>
          </a:p>
        </p:txBody>
      </p:sp>
      <p:sp>
        <p:nvSpPr>
          <p:cNvPr id="174" name="Oval 173">
            <a:extLst>
              <a:ext uri="{FF2B5EF4-FFF2-40B4-BE49-F238E27FC236}">
                <a16:creationId xmlns:a16="http://schemas.microsoft.com/office/drawing/2014/main" id="{3913426A-5EA0-43A9-8A40-534418120266}"/>
              </a:ext>
            </a:extLst>
          </p:cNvPr>
          <p:cNvSpPr/>
          <p:nvPr/>
        </p:nvSpPr>
        <p:spPr>
          <a:xfrm>
            <a:off x="3845596" y="3753931"/>
            <a:ext cx="167640" cy="1676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0584" tIns="50292" rIns="100584" bIns="50292" numCol="1" spcCol="0" rtlCol="0" fromWordArt="0" anchor="ctr" anchorCtr="0" forceAA="0" compatLnSpc="1">
            <a:prstTxWarp prst="textNoShape">
              <a:avLst/>
            </a:prstTxWarp>
            <a:noAutofit/>
          </a:bodyPr>
          <a:lstStyle/>
          <a:p>
            <a:pPr algn="ctr"/>
            <a:endParaRPr lang="en-US" sz="2200" dirty="0"/>
          </a:p>
        </p:txBody>
      </p:sp>
      <p:sp>
        <p:nvSpPr>
          <p:cNvPr id="175" name="Oval 174">
            <a:extLst>
              <a:ext uri="{FF2B5EF4-FFF2-40B4-BE49-F238E27FC236}">
                <a16:creationId xmlns:a16="http://schemas.microsoft.com/office/drawing/2014/main" id="{E1C2C148-9394-4C72-8420-830A332764F1}"/>
              </a:ext>
            </a:extLst>
          </p:cNvPr>
          <p:cNvSpPr/>
          <p:nvPr/>
        </p:nvSpPr>
        <p:spPr>
          <a:xfrm>
            <a:off x="4691799" y="3753931"/>
            <a:ext cx="167640" cy="1676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dirty="0"/>
          </a:p>
        </p:txBody>
      </p:sp>
      <p:sp>
        <p:nvSpPr>
          <p:cNvPr id="176" name="Oval 175">
            <a:extLst>
              <a:ext uri="{FF2B5EF4-FFF2-40B4-BE49-F238E27FC236}">
                <a16:creationId xmlns:a16="http://schemas.microsoft.com/office/drawing/2014/main" id="{E514AD2C-E670-4B63-8447-AE066E2AC6DA}"/>
              </a:ext>
            </a:extLst>
          </p:cNvPr>
          <p:cNvSpPr/>
          <p:nvPr/>
        </p:nvSpPr>
        <p:spPr>
          <a:xfrm>
            <a:off x="2194982" y="4768900"/>
            <a:ext cx="167640" cy="1676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p>
        </p:txBody>
      </p:sp>
      <p:sp>
        <p:nvSpPr>
          <p:cNvPr id="177" name="Oval 176">
            <a:extLst>
              <a:ext uri="{FF2B5EF4-FFF2-40B4-BE49-F238E27FC236}">
                <a16:creationId xmlns:a16="http://schemas.microsoft.com/office/drawing/2014/main" id="{D9B8B9D2-0D49-4FCA-9DBB-1369134FE9E5}"/>
              </a:ext>
            </a:extLst>
          </p:cNvPr>
          <p:cNvSpPr/>
          <p:nvPr/>
        </p:nvSpPr>
        <p:spPr>
          <a:xfrm>
            <a:off x="3013665" y="4768900"/>
            <a:ext cx="167640" cy="1676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p>
        </p:txBody>
      </p:sp>
      <p:sp>
        <p:nvSpPr>
          <p:cNvPr id="178" name="Oval 177">
            <a:extLst>
              <a:ext uri="{FF2B5EF4-FFF2-40B4-BE49-F238E27FC236}">
                <a16:creationId xmlns:a16="http://schemas.microsoft.com/office/drawing/2014/main" id="{0755662D-611B-4525-8040-349DCAB3A3BC}"/>
              </a:ext>
            </a:extLst>
          </p:cNvPr>
          <p:cNvSpPr/>
          <p:nvPr/>
        </p:nvSpPr>
        <p:spPr>
          <a:xfrm>
            <a:off x="3845596" y="4768900"/>
            <a:ext cx="167640" cy="1676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dirty="0"/>
          </a:p>
        </p:txBody>
      </p:sp>
      <p:sp>
        <p:nvSpPr>
          <p:cNvPr id="179" name="Oval 178">
            <a:extLst>
              <a:ext uri="{FF2B5EF4-FFF2-40B4-BE49-F238E27FC236}">
                <a16:creationId xmlns:a16="http://schemas.microsoft.com/office/drawing/2014/main" id="{EFE91006-F99D-41BC-9737-272A75588FB5}"/>
              </a:ext>
            </a:extLst>
          </p:cNvPr>
          <p:cNvSpPr/>
          <p:nvPr/>
        </p:nvSpPr>
        <p:spPr>
          <a:xfrm>
            <a:off x="4691799" y="4768900"/>
            <a:ext cx="167640" cy="1676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dirty="0"/>
          </a:p>
        </p:txBody>
      </p:sp>
      <p:sp>
        <p:nvSpPr>
          <p:cNvPr id="180" name="Oval 179">
            <a:extLst>
              <a:ext uri="{FF2B5EF4-FFF2-40B4-BE49-F238E27FC236}">
                <a16:creationId xmlns:a16="http://schemas.microsoft.com/office/drawing/2014/main" id="{A15D6EEA-A9A3-423B-B076-13917F5A3EAA}"/>
              </a:ext>
            </a:extLst>
          </p:cNvPr>
          <p:cNvSpPr/>
          <p:nvPr/>
        </p:nvSpPr>
        <p:spPr>
          <a:xfrm>
            <a:off x="2610557" y="4252718"/>
            <a:ext cx="167640" cy="1676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p>
        </p:txBody>
      </p:sp>
      <p:sp>
        <p:nvSpPr>
          <p:cNvPr id="181" name="Oval 180">
            <a:extLst>
              <a:ext uri="{FF2B5EF4-FFF2-40B4-BE49-F238E27FC236}">
                <a16:creationId xmlns:a16="http://schemas.microsoft.com/office/drawing/2014/main" id="{65DF71FB-98E5-4493-8EB3-4828FB1ABC34}"/>
              </a:ext>
            </a:extLst>
          </p:cNvPr>
          <p:cNvSpPr/>
          <p:nvPr/>
        </p:nvSpPr>
        <p:spPr>
          <a:xfrm>
            <a:off x="3447098" y="4265980"/>
            <a:ext cx="167640" cy="1676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0584" tIns="50292" rIns="100584" bIns="50292" numCol="1" spcCol="0" rtlCol="0" fromWordArt="0" anchor="ctr" anchorCtr="0" forceAA="0" compatLnSpc="1">
            <a:prstTxWarp prst="textNoShape">
              <a:avLst/>
            </a:prstTxWarp>
            <a:noAutofit/>
          </a:bodyPr>
          <a:lstStyle/>
          <a:p>
            <a:pPr algn="ctr"/>
            <a:endParaRPr lang="en-US" sz="2200"/>
          </a:p>
        </p:txBody>
      </p:sp>
      <p:sp>
        <p:nvSpPr>
          <p:cNvPr id="182" name="Oval 181">
            <a:extLst>
              <a:ext uri="{FF2B5EF4-FFF2-40B4-BE49-F238E27FC236}">
                <a16:creationId xmlns:a16="http://schemas.microsoft.com/office/drawing/2014/main" id="{271358E3-664D-427E-B942-F857EFB7FD42}"/>
              </a:ext>
            </a:extLst>
          </p:cNvPr>
          <p:cNvSpPr/>
          <p:nvPr/>
        </p:nvSpPr>
        <p:spPr>
          <a:xfrm>
            <a:off x="4264696" y="4265980"/>
            <a:ext cx="167640" cy="1676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0584" tIns="50292" rIns="100584" bIns="50292" numCol="1" spcCol="0" rtlCol="0" fromWordArt="0" anchor="ctr" anchorCtr="0" forceAA="0" compatLnSpc="1">
            <a:prstTxWarp prst="textNoShape">
              <a:avLst/>
            </a:prstTxWarp>
            <a:noAutofit/>
          </a:bodyPr>
          <a:lstStyle/>
          <a:p>
            <a:pPr algn="ctr"/>
            <a:endParaRPr lang="en-US" sz="2200" dirty="0"/>
          </a:p>
        </p:txBody>
      </p:sp>
      <p:sp>
        <p:nvSpPr>
          <p:cNvPr id="183" name="Oval 182">
            <a:extLst>
              <a:ext uri="{FF2B5EF4-FFF2-40B4-BE49-F238E27FC236}">
                <a16:creationId xmlns:a16="http://schemas.microsoft.com/office/drawing/2014/main" id="{43D5398F-3135-4591-B42A-2EA7DB3B3565}"/>
              </a:ext>
            </a:extLst>
          </p:cNvPr>
          <p:cNvSpPr/>
          <p:nvPr/>
        </p:nvSpPr>
        <p:spPr>
          <a:xfrm>
            <a:off x="5027079" y="4265980"/>
            <a:ext cx="167640" cy="1676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dirty="0"/>
          </a:p>
        </p:txBody>
      </p:sp>
      <p:sp>
        <p:nvSpPr>
          <p:cNvPr id="184" name="Oval 183">
            <a:extLst>
              <a:ext uri="{FF2B5EF4-FFF2-40B4-BE49-F238E27FC236}">
                <a16:creationId xmlns:a16="http://schemas.microsoft.com/office/drawing/2014/main" id="{00B4B6A6-1424-4D90-9985-38B56102D56F}"/>
              </a:ext>
            </a:extLst>
          </p:cNvPr>
          <p:cNvSpPr/>
          <p:nvPr/>
        </p:nvSpPr>
        <p:spPr>
          <a:xfrm>
            <a:off x="2608898" y="5258558"/>
            <a:ext cx="167640" cy="1676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p>
        </p:txBody>
      </p:sp>
      <p:sp>
        <p:nvSpPr>
          <p:cNvPr id="185" name="Oval 184">
            <a:extLst>
              <a:ext uri="{FF2B5EF4-FFF2-40B4-BE49-F238E27FC236}">
                <a16:creationId xmlns:a16="http://schemas.microsoft.com/office/drawing/2014/main" id="{FB7495EE-DF6B-4AD0-A601-21147234ABA9}"/>
              </a:ext>
            </a:extLst>
          </p:cNvPr>
          <p:cNvSpPr/>
          <p:nvPr/>
        </p:nvSpPr>
        <p:spPr>
          <a:xfrm>
            <a:off x="3447098" y="5271820"/>
            <a:ext cx="167640" cy="1676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0584" tIns="50292" rIns="100584" bIns="50292" numCol="1" spcCol="0" rtlCol="0" fromWordArt="0" anchor="ctr" anchorCtr="0" forceAA="0" compatLnSpc="1">
            <a:prstTxWarp prst="textNoShape">
              <a:avLst/>
            </a:prstTxWarp>
            <a:noAutofit/>
          </a:bodyPr>
          <a:lstStyle/>
          <a:p>
            <a:pPr algn="ctr"/>
            <a:endParaRPr lang="en-US" sz="2200"/>
          </a:p>
        </p:txBody>
      </p:sp>
      <p:sp>
        <p:nvSpPr>
          <p:cNvPr id="186" name="Oval 185">
            <a:extLst>
              <a:ext uri="{FF2B5EF4-FFF2-40B4-BE49-F238E27FC236}">
                <a16:creationId xmlns:a16="http://schemas.microsoft.com/office/drawing/2014/main" id="{32F6B788-53D0-4203-A632-D257B525719E}"/>
              </a:ext>
            </a:extLst>
          </p:cNvPr>
          <p:cNvSpPr/>
          <p:nvPr/>
        </p:nvSpPr>
        <p:spPr>
          <a:xfrm>
            <a:off x="4263036" y="5271820"/>
            <a:ext cx="167640" cy="1676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0584" tIns="50292" rIns="100584" bIns="50292" numCol="1" spcCol="0" rtlCol="0" fromWordArt="0" anchor="ctr" anchorCtr="0" forceAA="0" compatLnSpc="1">
            <a:prstTxWarp prst="textNoShape">
              <a:avLst/>
            </a:prstTxWarp>
            <a:noAutofit/>
          </a:bodyPr>
          <a:lstStyle/>
          <a:p>
            <a:pPr algn="ctr"/>
            <a:endParaRPr lang="en-US" sz="2200" dirty="0"/>
          </a:p>
        </p:txBody>
      </p:sp>
      <p:sp>
        <p:nvSpPr>
          <p:cNvPr id="187" name="Oval 186">
            <a:extLst>
              <a:ext uri="{FF2B5EF4-FFF2-40B4-BE49-F238E27FC236}">
                <a16:creationId xmlns:a16="http://schemas.microsoft.com/office/drawing/2014/main" id="{775C882B-8698-4A63-AA68-0C2B8ADD9B5A}"/>
              </a:ext>
            </a:extLst>
          </p:cNvPr>
          <p:cNvSpPr/>
          <p:nvPr/>
        </p:nvSpPr>
        <p:spPr>
          <a:xfrm>
            <a:off x="5025419" y="5271820"/>
            <a:ext cx="167640" cy="1676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dirty="0"/>
          </a:p>
        </p:txBody>
      </p:sp>
      <p:sp>
        <p:nvSpPr>
          <p:cNvPr id="188" name="Oval 187">
            <a:extLst>
              <a:ext uri="{FF2B5EF4-FFF2-40B4-BE49-F238E27FC236}">
                <a16:creationId xmlns:a16="http://schemas.microsoft.com/office/drawing/2014/main" id="{1BB36A6C-5886-42A5-8C5E-F089099B3C6E}"/>
              </a:ext>
            </a:extLst>
          </p:cNvPr>
          <p:cNvSpPr/>
          <p:nvPr/>
        </p:nvSpPr>
        <p:spPr>
          <a:xfrm>
            <a:off x="5794058" y="4259755"/>
            <a:ext cx="167640" cy="1676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dirty="0"/>
          </a:p>
        </p:txBody>
      </p:sp>
      <p:sp>
        <p:nvSpPr>
          <p:cNvPr id="189" name="Oval 188">
            <a:extLst>
              <a:ext uri="{FF2B5EF4-FFF2-40B4-BE49-F238E27FC236}">
                <a16:creationId xmlns:a16="http://schemas.microsoft.com/office/drawing/2014/main" id="{C7E120F1-FB6C-411C-BDC7-4E5A2D9A8BF6}"/>
              </a:ext>
            </a:extLst>
          </p:cNvPr>
          <p:cNvSpPr/>
          <p:nvPr/>
        </p:nvSpPr>
        <p:spPr>
          <a:xfrm>
            <a:off x="5794058" y="5265595"/>
            <a:ext cx="167640" cy="1676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dirty="0"/>
          </a:p>
        </p:txBody>
      </p:sp>
      <p:sp>
        <p:nvSpPr>
          <p:cNvPr id="190" name="Oval 189">
            <a:extLst>
              <a:ext uri="{FF2B5EF4-FFF2-40B4-BE49-F238E27FC236}">
                <a16:creationId xmlns:a16="http://schemas.microsoft.com/office/drawing/2014/main" id="{3F42A30C-B339-4C4B-87AD-82DF1FDC2397}"/>
              </a:ext>
            </a:extLst>
          </p:cNvPr>
          <p:cNvSpPr/>
          <p:nvPr/>
        </p:nvSpPr>
        <p:spPr>
          <a:xfrm>
            <a:off x="5458778" y="3756835"/>
            <a:ext cx="167640" cy="1676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dirty="0"/>
          </a:p>
        </p:txBody>
      </p:sp>
      <p:sp>
        <p:nvSpPr>
          <p:cNvPr id="191" name="Oval 190">
            <a:extLst>
              <a:ext uri="{FF2B5EF4-FFF2-40B4-BE49-F238E27FC236}">
                <a16:creationId xmlns:a16="http://schemas.microsoft.com/office/drawing/2014/main" id="{096ED178-22BC-4EDE-AA9D-B55A3DFE6066}"/>
              </a:ext>
            </a:extLst>
          </p:cNvPr>
          <p:cNvSpPr/>
          <p:nvPr/>
        </p:nvSpPr>
        <p:spPr>
          <a:xfrm>
            <a:off x="5458778" y="4762675"/>
            <a:ext cx="167640" cy="1676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dirty="0"/>
          </a:p>
        </p:txBody>
      </p:sp>
      <p:sp>
        <p:nvSpPr>
          <p:cNvPr id="192" name="TextBox 191">
            <a:extLst>
              <a:ext uri="{FF2B5EF4-FFF2-40B4-BE49-F238E27FC236}">
                <a16:creationId xmlns:a16="http://schemas.microsoft.com/office/drawing/2014/main" id="{D2F527A6-B49C-4BA3-B2BF-57957B0588D9}"/>
              </a:ext>
            </a:extLst>
          </p:cNvPr>
          <p:cNvSpPr txBox="1"/>
          <p:nvPr/>
        </p:nvSpPr>
        <p:spPr>
          <a:xfrm>
            <a:off x="1021502" y="3634618"/>
            <a:ext cx="889539" cy="430887"/>
          </a:xfrm>
          <a:prstGeom prst="rect">
            <a:avLst/>
          </a:prstGeom>
          <a:noFill/>
        </p:spPr>
        <p:txBody>
          <a:bodyPr wrap="none" rtlCol="0">
            <a:spAutoFit/>
          </a:bodyPr>
          <a:lstStyle/>
          <a:p>
            <a:r>
              <a:rPr lang="en-US" sz="2200" dirty="0"/>
              <a:t>Row 0</a:t>
            </a:r>
          </a:p>
        </p:txBody>
      </p:sp>
      <p:sp>
        <p:nvSpPr>
          <p:cNvPr id="193" name="TextBox 192">
            <a:extLst>
              <a:ext uri="{FF2B5EF4-FFF2-40B4-BE49-F238E27FC236}">
                <a16:creationId xmlns:a16="http://schemas.microsoft.com/office/drawing/2014/main" id="{552127CA-384E-44E9-99AA-769BEE8B2D25}"/>
              </a:ext>
            </a:extLst>
          </p:cNvPr>
          <p:cNvSpPr txBox="1"/>
          <p:nvPr/>
        </p:nvSpPr>
        <p:spPr>
          <a:xfrm>
            <a:off x="1021502" y="4140442"/>
            <a:ext cx="889539" cy="430887"/>
          </a:xfrm>
          <a:prstGeom prst="rect">
            <a:avLst/>
          </a:prstGeom>
          <a:noFill/>
        </p:spPr>
        <p:txBody>
          <a:bodyPr wrap="none" rtlCol="0">
            <a:spAutoFit/>
          </a:bodyPr>
          <a:lstStyle/>
          <a:p>
            <a:r>
              <a:rPr lang="en-US" sz="2200" dirty="0"/>
              <a:t>Row 1</a:t>
            </a:r>
          </a:p>
        </p:txBody>
      </p:sp>
      <p:sp>
        <p:nvSpPr>
          <p:cNvPr id="194" name="TextBox 193">
            <a:extLst>
              <a:ext uri="{FF2B5EF4-FFF2-40B4-BE49-F238E27FC236}">
                <a16:creationId xmlns:a16="http://schemas.microsoft.com/office/drawing/2014/main" id="{30AEF065-6C26-46A5-8148-7FFE4FFFDAB7}"/>
              </a:ext>
            </a:extLst>
          </p:cNvPr>
          <p:cNvSpPr txBox="1"/>
          <p:nvPr/>
        </p:nvSpPr>
        <p:spPr>
          <a:xfrm>
            <a:off x="1021502" y="4602062"/>
            <a:ext cx="889539" cy="430887"/>
          </a:xfrm>
          <a:prstGeom prst="rect">
            <a:avLst/>
          </a:prstGeom>
          <a:noFill/>
        </p:spPr>
        <p:txBody>
          <a:bodyPr wrap="none" rtlCol="0">
            <a:spAutoFit/>
          </a:bodyPr>
          <a:lstStyle/>
          <a:p>
            <a:r>
              <a:rPr lang="en-US" sz="2200" dirty="0"/>
              <a:t>Row 2</a:t>
            </a:r>
          </a:p>
        </p:txBody>
      </p:sp>
      <p:sp>
        <p:nvSpPr>
          <p:cNvPr id="195" name="TextBox 194">
            <a:extLst>
              <a:ext uri="{FF2B5EF4-FFF2-40B4-BE49-F238E27FC236}">
                <a16:creationId xmlns:a16="http://schemas.microsoft.com/office/drawing/2014/main" id="{18D4E346-03C0-49A5-AD09-952BDF826EC0}"/>
              </a:ext>
            </a:extLst>
          </p:cNvPr>
          <p:cNvSpPr txBox="1"/>
          <p:nvPr/>
        </p:nvSpPr>
        <p:spPr>
          <a:xfrm>
            <a:off x="1021502" y="5107886"/>
            <a:ext cx="889539" cy="430887"/>
          </a:xfrm>
          <a:prstGeom prst="rect">
            <a:avLst/>
          </a:prstGeom>
          <a:noFill/>
        </p:spPr>
        <p:txBody>
          <a:bodyPr wrap="none" rtlCol="0">
            <a:spAutoFit/>
          </a:bodyPr>
          <a:lstStyle/>
          <a:p>
            <a:r>
              <a:rPr lang="en-US" sz="2200" dirty="0"/>
              <a:t>Row 3</a:t>
            </a:r>
          </a:p>
        </p:txBody>
      </p:sp>
      <p:sp>
        <p:nvSpPr>
          <p:cNvPr id="196" name="Oval 195">
            <a:extLst>
              <a:ext uri="{FF2B5EF4-FFF2-40B4-BE49-F238E27FC236}">
                <a16:creationId xmlns:a16="http://schemas.microsoft.com/office/drawing/2014/main" id="{5BBB296A-1273-40E5-9B48-01263E55EEB5}"/>
              </a:ext>
            </a:extLst>
          </p:cNvPr>
          <p:cNvSpPr/>
          <p:nvPr/>
        </p:nvSpPr>
        <p:spPr>
          <a:xfrm>
            <a:off x="2189798" y="5708443"/>
            <a:ext cx="167640" cy="1676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p>
        </p:txBody>
      </p:sp>
      <p:sp>
        <p:nvSpPr>
          <p:cNvPr id="197" name="Oval 196">
            <a:extLst>
              <a:ext uri="{FF2B5EF4-FFF2-40B4-BE49-F238E27FC236}">
                <a16:creationId xmlns:a16="http://schemas.microsoft.com/office/drawing/2014/main" id="{7749FF57-34BD-4D2B-B064-4293F9A23AA6}"/>
              </a:ext>
            </a:extLst>
          </p:cNvPr>
          <p:cNvSpPr/>
          <p:nvPr/>
        </p:nvSpPr>
        <p:spPr>
          <a:xfrm>
            <a:off x="3008480" y="5708443"/>
            <a:ext cx="167640" cy="1676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0584" tIns="50292" rIns="100584" bIns="50292" numCol="1" spcCol="0" rtlCol="0" fromWordArt="0" anchor="ctr" anchorCtr="0" forceAA="0" compatLnSpc="1">
            <a:prstTxWarp prst="textNoShape">
              <a:avLst/>
            </a:prstTxWarp>
            <a:noAutofit/>
          </a:bodyPr>
          <a:lstStyle/>
          <a:p>
            <a:pPr algn="ctr"/>
            <a:endParaRPr lang="en-US" sz="2200"/>
          </a:p>
        </p:txBody>
      </p:sp>
      <p:sp>
        <p:nvSpPr>
          <p:cNvPr id="198" name="Oval 197">
            <a:extLst>
              <a:ext uri="{FF2B5EF4-FFF2-40B4-BE49-F238E27FC236}">
                <a16:creationId xmlns:a16="http://schemas.microsoft.com/office/drawing/2014/main" id="{78FA369F-6784-4F4E-8F9D-6AC7C6454F12}"/>
              </a:ext>
            </a:extLst>
          </p:cNvPr>
          <p:cNvSpPr/>
          <p:nvPr/>
        </p:nvSpPr>
        <p:spPr>
          <a:xfrm>
            <a:off x="3840411" y="5708443"/>
            <a:ext cx="167640" cy="1676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0584" tIns="50292" rIns="100584" bIns="50292" numCol="1" spcCol="0" rtlCol="0" fromWordArt="0" anchor="ctr" anchorCtr="0" forceAA="0" compatLnSpc="1">
            <a:prstTxWarp prst="textNoShape">
              <a:avLst/>
            </a:prstTxWarp>
            <a:noAutofit/>
          </a:bodyPr>
          <a:lstStyle/>
          <a:p>
            <a:pPr algn="ctr"/>
            <a:endParaRPr lang="en-US" sz="2200" dirty="0"/>
          </a:p>
        </p:txBody>
      </p:sp>
      <p:sp>
        <p:nvSpPr>
          <p:cNvPr id="199" name="Oval 198">
            <a:extLst>
              <a:ext uri="{FF2B5EF4-FFF2-40B4-BE49-F238E27FC236}">
                <a16:creationId xmlns:a16="http://schemas.microsoft.com/office/drawing/2014/main" id="{1A51669D-596A-4376-A6E5-4A12F0AD0148}"/>
              </a:ext>
            </a:extLst>
          </p:cNvPr>
          <p:cNvSpPr/>
          <p:nvPr/>
        </p:nvSpPr>
        <p:spPr>
          <a:xfrm>
            <a:off x="4686615" y="5708443"/>
            <a:ext cx="167640" cy="1676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dirty="0"/>
          </a:p>
        </p:txBody>
      </p:sp>
      <p:sp>
        <p:nvSpPr>
          <p:cNvPr id="200" name="Oval 199">
            <a:extLst>
              <a:ext uri="{FF2B5EF4-FFF2-40B4-BE49-F238E27FC236}">
                <a16:creationId xmlns:a16="http://schemas.microsoft.com/office/drawing/2014/main" id="{90FF9C5E-864C-40CD-B357-7AC0761953FB}"/>
              </a:ext>
            </a:extLst>
          </p:cNvPr>
          <p:cNvSpPr/>
          <p:nvPr/>
        </p:nvSpPr>
        <p:spPr>
          <a:xfrm>
            <a:off x="5453593" y="5711347"/>
            <a:ext cx="167640" cy="1676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dirty="0"/>
          </a:p>
        </p:txBody>
      </p:sp>
      <p:sp>
        <p:nvSpPr>
          <p:cNvPr id="201" name="TextBox 200">
            <a:extLst>
              <a:ext uri="{FF2B5EF4-FFF2-40B4-BE49-F238E27FC236}">
                <a16:creationId xmlns:a16="http://schemas.microsoft.com/office/drawing/2014/main" id="{49259085-0C94-42CE-90C6-CF72EDE36A1C}"/>
              </a:ext>
            </a:extLst>
          </p:cNvPr>
          <p:cNvSpPr txBox="1"/>
          <p:nvPr/>
        </p:nvSpPr>
        <p:spPr>
          <a:xfrm>
            <a:off x="1016318" y="5589130"/>
            <a:ext cx="889539" cy="430887"/>
          </a:xfrm>
          <a:prstGeom prst="rect">
            <a:avLst/>
          </a:prstGeom>
          <a:noFill/>
        </p:spPr>
        <p:txBody>
          <a:bodyPr wrap="none" rtlCol="0">
            <a:spAutoFit/>
          </a:bodyPr>
          <a:lstStyle/>
          <a:p>
            <a:r>
              <a:rPr lang="en-US" sz="2200" dirty="0"/>
              <a:t>Row 4</a:t>
            </a:r>
          </a:p>
        </p:txBody>
      </p:sp>
      <p:cxnSp>
        <p:nvCxnSpPr>
          <p:cNvPr id="207" name="Straight Connector 206">
            <a:extLst>
              <a:ext uri="{FF2B5EF4-FFF2-40B4-BE49-F238E27FC236}">
                <a16:creationId xmlns:a16="http://schemas.microsoft.com/office/drawing/2014/main" id="{23E875AD-F200-43D1-AFB3-654A2CE2CF6B}"/>
              </a:ext>
            </a:extLst>
          </p:cNvPr>
          <p:cNvCxnSpPr>
            <a:cxnSpLocks/>
            <a:stCxn id="174" idx="4"/>
            <a:endCxn id="178" idx="0"/>
          </p:cNvCxnSpPr>
          <p:nvPr/>
        </p:nvCxnSpPr>
        <p:spPr>
          <a:xfrm>
            <a:off x="3929416" y="3921571"/>
            <a:ext cx="0" cy="847329"/>
          </a:xfrm>
          <a:prstGeom prst="line">
            <a:avLst/>
          </a:prstGeom>
          <a:ln w="285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8" name="Straight Connector 207">
            <a:extLst>
              <a:ext uri="{FF2B5EF4-FFF2-40B4-BE49-F238E27FC236}">
                <a16:creationId xmlns:a16="http://schemas.microsoft.com/office/drawing/2014/main" id="{70F73A35-21EB-48FA-A0CD-6282F05FD50F}"/>
              </a:ext>
            </a:extLst>
          </p:cNvPr>
          <p:cNvCxnSpPr>
            <a:cxnSpLocks/>
            <a:stCxn id="177" idx="6"/>
            <a:endCxn id="178" idx="2"/>
          </p:cNvCxnSpPr>
          <p:nvPr/>
        </p:nvCxnSpPr>
        <p:spPr>
          <a:xfrm>
            <a:off x="3181305" y="4852720"/>
            <a:ext cx="664291" cy="0"/>
          </a:xfrm>
          <a:prstGeom prst="line">
            <a:avLst/>
          </a:prstGeom>
          <a:ln w="285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9" name="Straight Connector 208">
            <a:extLst>
              <a:ext uri="{FF2B5EF4-FFF2-40B4-BE49-F238E27FC236}">
                <a16:creationId xmlns:a16="http://schemas.microsoft.com/office/drawing/2014/main" id="{BCEBF510-B79D-4763-BC27-62CA0AE3A1AF}"/>
              </a:ext>
            </a:extLst>
          </p:cNvPr>
          <p:cNvCxnSpPr>
            <a:cxnSpLocks/>
            <a:stCxn id="198" idx="0"/>
            <a:endCxn id="178" idx="4"/>
          </p:cNvCxnSpPr>
          <p:nvPr/>
        </p:nvCxnSpPr>
        <p:spPr>
          <a:xfrm flipV="1">
            <a:off x="3924232" y="4936540"/>
            <a:ext cx="5184" cy="771903"/>
          </a:xfrm>
          <a:prstGeom prst="line">
            <a:avLst/>
          </a:prstGeom>
          <a:ln w="285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a:extLst>
              <a:ext uri="{FF2B5EF4-FFF2-40B4-BE49-F238E27FC236}">
                <a16:creationId xmlns:a16="http://schemas.microsoft.com/office/drawing/2014/main" id="{109DFD5B-F770-4FE1-9CF5-C4502520F10D}"/>
              </a:ext>
            </a:extLst>
          </p:cNvPr>
          <p:cNvCxnSpPr>
            <a:cxnSpLocks/>
            <a:stCxn id="179" idx="2"/>
            <a:endCxn id="178" idx="6"/>
          </p:cNvCxnSpPr>
          <p:nvPr/>
        </p:nvCxnSpPr>
        <p:spPr>
          <a:xfrm flipH="1">
            <a:off x="4013235" y="4852720"/>
            <a:ext cx="678564" cy="0"/>
          </a:xfrm>
          <a:prstGeom prst="line">
            <a:avLst/>
          </a:prstGeom>
          <a:ln w="285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
        <p:nvSpPr>
          <p:cNvPr id="211" name="TextBox 210">
            <a:extLst>
              <a:ext uri="{FF2B5EF4-FFF2-40B4-BE49-F238E27FC236}">
                <a16:creationId xmlns:a16="http://schemas.microsoft.com/office/drawing/2014/main" id="{FE9594E8-050F-47D9-BA15-2AEAF1BCD2E7}"/>
              </a:ext>
            </a:extLst>
          </p:cNvPr>
          <p:cNvSpPr txBox="1"/>
          <p:nvPr/>
        </p:nvSpPr>
        <p:spPr>
          <a:xfrm>
            <a:off x="6181956" y="3541754"/>
            <a:ext cx="3362924" cy="769441"/>
          </a:xfrm>
          <a:prstGeom prst="rect">
            <a:avLst/>
          </a:prstGeom>
          <a:noFill/>
        </p:spPr>
        <p:txBody>
          <a:bodyPr wrap="square" rtlCol="0">
            <a:spAutoFit/>
          </a:bodyPr>
          <a:lstStyle/>
          <a:p>
            <a:pPr algn="ctr"/>
            <a:r>
              <a:rPr lang="en-US" sz="2200" dirty="0"/>
              <a:t>Four </a:t>
            </a:r>
            <a:r>
              <a:rPr lang="en-US" sz="2200" b="1" dirty="0" err="1"/>
              <a:t>w</a:t>
            </a:r>
            <a:r>
              <a:rPr lang="en-US" sz="2200" b="1" baseline="-25000" dirty="0" err="1"/>
              <a:t>i</a:t>
            </a:r>
            <a:r>
              <a:rPr lang="en-US" sz="2200" dirty="0"/>
              <a:t> next-nearest-neighbor variables: </a:t>
            </a:r>
          </a:p>
        </p:txBody>
      </p:sp>
      <mc:AlternateContent xmlns:mc="http://schemas.openxmlformats.org/markup-compatibility/2006" xmlns:a14="http://schemas.microsoft.com/office/drawing/2010/main">
        <mc:Choice Requires="a14">
          <p:sp>
            <p:nvSpPr>
              <p:cNvPr id="212" name="TextBox 211">
                <a:extLst>
                  <a:ext uri="{FF2B5EF4-FFF2-40B4-BE49-F238E27FC236}">
                    <a16:creationId xmlns:a16="http://schemas.microsoft.com/office/drawing/2014/main" id="{44F5929D-51A0-4005-984F-978371B9964A}"/>
                  </a:ext>
                </a:extLst>
              </p:cNvPr>
              <p:cNvSpPr txBox="1"/>
              <p:nvPr/>
            </p:nvSpPr>
            <p:spPr>
              <a:xfrm>
                <a:off x="6255102" y="4210302"/>
                <a:ext cx="3491591" cy="1479636"/>
              </a:xfrm>
              <a:prstGeom prst="rect">
                <a:avLst/>
              </a:prstGeom>
              <a:noFill/>
            </p:spPr>
            <p:txBody>
              <a:bodyPr wrap="square" rtlCol="0">
                <a:spAutoFit/>
              </a:bodyPr>
              <a:lstStyle/>
              <a:p>
                <a:pPr marL="314325" indent="-314325">
                  <a:buFont typeface="Arial" panose="020B0604020202020204" pitchFamily="34" charset="0"/>
                  <a:buChar char="•"/>
                </a:pPr>
                <a:r>
                  <a:rPr lang="en-US" sz="2200" dirty="0"/>
                  <a:t>One left, one right, </a:t>
                </a:r>
              </a:p>
              <a:p>
                <a:pPr marL="314325" indent="-314325">
                  <a:buFont typeface="Arial" panose="020B0604020202020204" pitchFamily="34" charset="0"/>
                  <a:buChar char="•"/>
                </a:pPr>
                <a:r>
                  <a:rPr lang="en-US" sz="2200" dirty="0"/>
                  <a:t>One top, one bottom</a:t>
                </a:r>
              </a:p>
              <a:p>
                <a:pPr marL="314325" indent="-314325">
                  <a:buFont typeface="Arial" panose="020B0604020202020204" pitchFamily="34" charset="0"/>
                  <a:buChar char="•"/>
                </a:pPr>
                <a:r>
                  <a:rPr lang="en-US" sz="2200" dirty="0"/>
                  <a:t>Separation distance = 1.414 units </a:t>
                </a:r>
                <a14:m>
                  <m:oMath xmlns:m="http://schemas.openxmlformats.org/officeDocument/2006/math">
                    <m:r>
                      <a:rPr lang="en-US" sz="2200" i="1">
                        <a:latin typeface="Cambria Math" panose="02040503050406030204" pitchFamily="18" charset="0"/>
                      </a:rPr>
                      <m:t>(</m:t>
                    </m:r>
                    <m:rad>
                      <m:radPr>
                        <m:degHide m:val="on"/>
                        <m:ctrlPr>
                          <a:rPr lang="en-US" sz="2200" i="1">
                            <a:latin typeface="Cambria Math" panose="02040503050406030204" pitchFamily="18" charset="0"/>
                            <a:ea typeface="Cambria Math" panose="02040503050406030204" pitchFamily="18" charset="0"/>
                          </a:rPr>
                        </m:ctrlPr>
                      </m:radPr>
                      <m:deg/>
                      <m:e>
                        <m:r>
                          <a:rPr lang="en-US" sz="2200" i="1">
                            <a:latin typeface="Cambria Math" panose="02040503050406030204" pitchFamily="18" charset="0"/>
                            <a:ea typeface="Cambria Math" panose="02040503050406030204" pitchFamily="18" charset="0"/>
                          </a:rPr>
                          <m:t>2</m:t>
                        </m:r>
                      </m:e>
                    </m:rad>
                    <m:r>
                      <a:rPr lang="en-US" sz="2200" i="1">
                        <a:latin typeface="Cambria Math" panose="02040503050406030204" pitchFamily="18" charset="0"/>
                        <a:ea typeface="Cambria Math" panose="02040503050406030204" pitchFamily="18" charset="0"/>
                      </a:rPr>
                      <m:t>)</m:t>
                    </m:r>
                  </m:oMath>
                </a14:m>
                <a:r>
                  <a:rPr lang="en-US" sz="2200" dirty="0"/>
                  <a:t> </a:t>
                </a:r>
              </a:p>
            </p:txBody>
          </p:sp>
        </mc:Choice>
        <mc:Fallback xmlns="">
          <p:sp>
            <p:nvSpPr>
              <p:cNvPr id="212" name="TextBox 211">
                <a:extLst>
                  <a:ext uri="{FF2B5EF4-FFF2-40B4-BE49-F238E27FC236}">
                    <a16:creationId xmlns:a16="http://schemas.microsoft.com/office/drawing/2014/main" id="{44F5929D-51A0-4005-984F-978371B9964A}"/>
                  </a:ext>
                </a:extLst>
              </p:cNvPr>
              <p:cNvSpPr txBox="1">
                <a:spLocks noRot="1" noChangeAspect="1" noMove="1" noResize="1" noEditPoints="1" noAdjustHandles="1" noChangeArrowheads="1" noChangeShapeType="1" noTextEdit="1"/>
              </p:cNvSpPr>
              <p:nvPr/>
            </p:nvSpPr>
            <p:spPr>
              <a:xfrm>
                <a:off x="6255102" y="4210302"/>
                <a:ext cx="3491591" cy="1479636"/>
              </a:xfrm>
              <a:prstGeom prst="rect">
                <a:avLst/>
              </a:prstGeom>
              <a:blipFill>
                <a:blip r:embed="rId2"/>
                <a:stretch>
                  <a:fillRect l="-1920" t="-2893" b="-7851"/>
                </a:stretch>
              </a:blipFill>
            </p:spPr>
            <p:txBody>
              <a:bodyPr/>
              <a:lstStyle/>
              <a:p>
                <a:r>
                  <a:rPr lang="en-US">
                    <a:noFill/>
                  </a:rPr>
                  <a:t> </a:t>
                </a:r>
              </a:p>
            </p:txBody>
          </p:sp>
        </mc:Fallback>
      </mc:AlternateContent>
      <p:sp>
        <p:nvSpPr>
          <p:cNvPr id="81" name="TextBox 80">
            <a:extLst>
              <a:ext uri="{FF2B5EF4-FFF2-40B4-BE49-F238E27FC236}">
                <a16:creationId xmlns:a16="http://schemas.microsoft.com/office/drawing/2014/main" id="{AD845D60-5E6D-4673-95B2-F5D704B5D0FF}"/>
              </a:ext>
            </a:extLst>
          </p:cNvPr>
          <p:cNvSpPr txBox="1"/>
          <p:nvPr/>
        </p:nvSpPr>
        <p:spPr>
          <a:xfrm>
            <a:off x="259119" y="4492496"/>
            <a:ext cx="687378" cy="498598"/>
          </a:xfrm>
          <a:prstGeom prst="rect">
            <a:avLst/>
          </a:prstGeom>
          <a:noFill/>
        </p:spPr>
        <p:txBody>
          <a:bodyPr wrap="square" rtlCol="0">
            <a:spAutoFit/>
          </a:bodyPr>
          <a:lstStyle/>
          <a:p>
            <a:pPr algn="ctr"/>
            <a:r>
              <a:rPr lang="en-US" sz="2640" b="1" i="1" dirty="0" err="1"/>
              <a:t>w</a:t>
            </a:r>
            <a:r>
              <a:rPr lang="en-US" sz="2640" b="1" baseline="-25000" dirty="0" err="1"/>
              <a:t>i</a:t>
            </a:r>
            <a:r>
              <a:rPr lang="en-US" sz="2640" dirty="0"/>
              <a:t>:</a:t>
            </a:r>
            <a:r>
              <a:rPr lang="en-US" sz="2200" dirty="0"/>
              <a:t> </a:t>
            </a:r>
          </a:p>
        </p:txBody>
      </p:sp>
      <p:sp>
        <p:nvSpPr>
          <p:cNvPr id="82" name="TextBox 81">
            <a:extLst>
              <a:ext uri="{FF2B5EF4-FFF2-40B4-BE49-F238E27FC236}">
                <a16:creationId xmlns:a16="http://schemas.microsoft.com/office/drawing/2014/main" id="{7E1C0B54-D658-4ED6-879A-86E418A0DF4F}"/>
              </a:ext>
            </a:extLst>
          </p:cNvPr>
          <p:cNvSpPr txBox="1"/>
          <p:nvPr/>
        </p:nvSpPr>
        <p:spPr>
          <a:xfrm>
            <a:off x="2065895" y="754559"/>
            <a:ext cx="5919048" cy="769441"/>
          </a:xfrm>
          <a:prstGeom prst="rect">
            <a:avLst/>
          </a:prstGeom>
          <a:noFill/>
        </p:spPr>
        <p:txBody>
          <a:bodyPr wrap="square" rtlCol="0">
            <a:spAutoFit/>
          </a:bodyPr>
          <a:lstStyle/>
          <a:p>
            <a:pPr algn="ctr"/>
            <a:r>
              <a:rPr lang="en-US" sz="2200" dirty="0"/>
              <a:t>Four </a:t>
            </a:r>
            <a:r>
              <a:rPr lang="en-US" sz="2200" b="1" dirty="0" err="1"/>
              <a:t>w</a:t>
            </a:r>
            <a:r>
              <a:rPr lang="en-US" sz="2200" b="1" baseline="-25000" dirty="0" err="1"/>
              <a:t>i</a:t>
            </a:r>
            <a:r>
              <a:rPr lang="en-US" sz="2200" dirty="0"/>
              <a:t> nearest-neighbor variables per node are the two </a:t>
            </a:r>
            <a:r>
              <a:rPr lang="en-US" sz="2200" b="1" i="1" dirty="0"/>
              <a:t>horizontal</a:t>
            </a:r>
            <a:r>
              <a:rPr lang="en-US" sz="2200" dirty="0"/>
              <a:t> and two </a:t>
            </a:r>
            <a:r>
              <a:rPr lang="en-US" sz="2200" b="1" i="1" dirty="0"/>
              <a:t>vertical</a:t>
            </a:r>
            <a:r>
              <a:rPr lang="en-US" sz="2200" dirty="0"/>
              <a:t> neighbors</a:t>
            </a:r>
          </a:p>
        </p:txBody>
      </p:sp>
      <p:sp>
        <p:nvSpPr>
          <p:cNvPr id="46" name="TextBox 45">
            <a:extLst>
              <a:ext uri="{FF2B5EF4-FFF2-40B4-BE49-F238E27FC236}">
                <a16:creationId xmlns:a16="http://schemas.microsoft.com/office/drawing/2014/main" id="{D234DBBB-3071-4B10-9EE7-787A4891F9F6}"/>
              </a:ext>
            </a:extLst>
          </p:cNvPr>
          <p:cNvSpPr txBox="1"/>
          <p:nvPr/>
        </p:nvSpPr>
        <p:spPr>
          <a:xfrm>
            <a:off x="1968780" y="1553997"/>
            <a:ext cx="6113278" cy="1046440"/>
          </a:xfrm>
          <a:prstGeom prst="rect">
            <a:avLst/>
          </a:prstGeom>
          <a:noFill/>
        </p:spPr>
        <p:txBody>
          <a:bodyPr wrap="square" rtlCol="0">
            <a:spAutoFit/>
          </a:bodyPr>
          <a:lstStyle/>
          <a:p>
            <a:pPr algn="ctr"/>
            <a:r>
              <a:rPr lang="en-US" sz="2200" dirty="0"/>
              <a:t>To compensate for double-counting, we divide by 2.  </a:t>
            </a:r>
            <a:r>
              <a:rPr lang="en-US" sz="2200" b="1" i="1" dirty="0"/>
              <a:t>W</a:t>
            </a:r>
            <a:r>
              <a:rPr lang="en-US" sz="2200" dirty="0"/>
              <a:t> = Total number of </a:t>
            </a:r>
            <a:r>
              <a:rPr lang="en-US" sz="2200" b="1" i="1" dirty="0" err="1"/>
              <a:t>w</a:t>
            </a:r>
            <a:r>
              <a:rPr lang="en-US" sz="2200" b="1" i="1" baseline="-25000" dirty="0" err="1"/>
              <a:t>i</a:t>
            </a:r>
            <a:r>
              <a:rPr lang="en-US" sz="2200" b="1" baseline="-25000" dirty="0"/>
              <a:t> </a:t>
            </a:r>
            <a:r>
              <a:rPr lang="en-US" sz="2200" dirty="0"/>
              <a:t>config variables = </a:t>
            </a:r>
            <a:r>
              <a:rPr lang="en-US" sz="2200" b="1" i="1" dirty="0"/>
              <a:t>2N </a:t>
            </a:r>
          </a:p>
          <a:p>
            <a:pPr algn="ctr"/>
            <a:r>
              <a:rPr lang="en-US" sz="1800" i="1" dirty="0"/>
              <a:t>(where N = number of nodes in grid)</a:t>
            </a:r>
          </a:p>
        </p:txBody>
      </p:sp>
    </p:spTree>
    <p:extLst>
      <p:ext uri="{BB962C8B-B14F-4D97-AF65-F5344CB8AC3E}">
        <p14:creationId xmlns:p14="http://schemas.microsoft.com/office/powerpoint/2010/main" val="33419520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87508A63-2236-423D-AB98-7816D4D60C07}"/>
              </a:ext>
            </a:extLst>
          </p:cNvPr>
          <p:cNvSpPr txBox="1"/>
          <p:nvPr/>
        </p:nvSpPr>
        <p:spPr>
          <a:xfrm>
            <a:off x="393103" y="124869"/>
            <a:ext cx="9304020" cy="498598"/>
          </a:xfrm>
          <a:prstGeom prst="rect">
            <a:avLst/>
          </a:prstGeom>
          <a:noFill/>
        </p:spPr>
        <p:txBody>
          <a:bodyPr wrap="square" rtlCol="0">
            <a:spAutoFit/>
          </a:bodyPr>
          <a:lstStyle/>
          <a:p>
            <a:pPr algn="ctr"/>
            <a:r>
              <a:rPr lang="en-US" sz="2640" b="1" dirty="0"/>
              <a:t>The Eight </a:t>
            </a:r>
            <a:r>
              <a:rPr lang="en-US" sz="2640" b="1" i="1" dirty="0" err="1"/>
              <a:t>z</a:t>
            </a:r>
            <a:r>
              <a:rPr lang="en-US" sz="2640" b="1" i="1" baseline="-25000" dirty="0" err="1"/>
              <a:t>i</a:t>
            </a:r>
            <a:r>
              <a:rPr lang="en-US" sz="2640" b="1" baseline="-25000" dirty="0"/>
              <a:t> </a:t>
            </a:r>
            <a:r>
              <a:rPr lang="en-US" sz="2640" b="1" dirty="0"/>
              <a:t>Configuration Variables per Node in a 2-D CVM Grid</a:t>
            </a:r>
          </a:p>
        </p:txBody>
      </p:sp>
      <p:sp>
        <p:nvSpPr>
          <p:cNvPr id="171" name="TextBox 170">
            <a:extLst>
              <a:ext uri="{FF2B5EF4-FFF2-40B4-BE49-F238E27FC236}">
                <a16:creationId xmlns:a16="http://schemas.microsoft.com/office/drawing/2014/main" id="{E0CD6475-6FA7-4CDA-8477-848D468D849B}"/>
              </a:ext>
            </a:extLst>
          </p:cNvPr>
          <p:cNvSpPr txBox="1"/>
          <p:nvPr/>
        </p:nvSpPr>
        <p:spPr>
          <a:xfrm>
            <a:off x="5972448" y="2483584"/>
            <a:ext cx="3331847" cy="1631216"/>
          </a:xfrm>
          <a:prstGeom prst="rect">
            <a:avLst/>
          </a:prstGeom>
          <a:noFill/>
        </p:spPr>
        <p:txBody>
          <a:bodyPr wrap="square" rtlCol="0">
            <a:spAutoFit/>
          </a:bodyPr>
          <a:lstStyle/>
          <a:p>
            <a:pPr algn="ctr"/>
            <a:r>
              <a:rPr lang="en-US" b="1" i="1" dirty="0"/>
              <a:t>Within two rows and three columns each: </a:t>
            </a:r>
          </a:p>
          <a:p>
            <a:pPr algn="ctr"/>
            <a:r>
              <a:rPr lang="en-US" dirty="0"/>
              <a:t>Four </a:t>
            </a:r>
            <a:r>
              <a:rPr lang="en-US" b="1" dirty="0" err="1"/>
              <a:t>z</a:t>
            </a:r>
            <a:r>
              <a:rPr lang="en-US" b="1" baseline="-25000" dirty="0" err="1"/>
              <a:t>i</a:t>
            </a:r>
            <a:r>
              <a:rPr lang="en-US" dirty="0"/>
              <a:t> triplet variables within the rows immediately above and below the central node</a:t>
            </a:r>
          </a:p>
        </p:txBody>
      </p:sp>
      <p:sp>
        <p:nvSpPr>
          <p:cNvPr id="211" name="TextBox 210">
            <a:extLst>
              <a:ext uri="{FF2B5EF4-FFF2-40B4-BE49-F238E27FC236}">
                <a16:creationId xmlns:a16="http://schemas.microsoft.com/office/drawing/2014/main" id="{FE9594E8-050F-47D9-BA15-2AEAF1BCD2E7}"/>
              </a:ext>
            </a:extLst>
          </p:cNvPr>
          <p:cNvSpPr txBox="1"/>
          <p:nvPr/>
        </p:nvSpPr>
        <p:spPr>
          <a:xfrm>
            <a:off x="5891028" y="5310187"/>
            <a:ext cx="3504904" cy="1938992"/>
          </a:xfrm>
          <a:prstGeom prst="rect">
            <a:avLst/>
          </a:prstGeom>
          <a:noFill/>
        </p:spPr>
        <p:txBody>
          <a:bodyPr wrap="square" rtlCol="0">
            <a:spAutoFit/>
          </a:bodyPr>
          <a:lstStyle/>
          <a:p>
            <a:pPr algn="ctr"/>
            <a:r>
              <a:rPr lang="en-US" b="1" i="1" dirty="0"/>
              <a:t>Within two columns and three rows each: </a:t>
            </a:r>
            <a:endParaRPr lang="en-US" dirty="0"/>
          </a:p>
          <a:p>
            <a:pPr algn="ctr"/>
            <a:r>
              <a:rPr lang="en-US" dirty="0"/>
              <a:t>Four </a:t>
            </a:r>
            <a:r>
              <a:rPr lang="en-US" b="1" dirty="0" err="1"/>
              <a:t>z</a:t>
            </a:r>
            <a:r>
              <a:rPr lang="en-US" b="1" baseline="-25000" dirty="0" err="1"/>
              <a:t>i</a:t>
            </a:r>
            <a:r>
              <a:rPr lang="en-US" dirty="0"/>
              <a:t> triplet variables extend to two rows above and two rows below the central node (two for each direction) </a:t>
            </a:r>
          </a:p>
        </p:txBody>
      </p:sp>
      <p:grpSp>
        <p:nvGrpSpPr>
          <p:cNvPr id="305" name="Group 304">
            <a:extLst>
              <a:ext uri="{FF2B5EF4-FFF2-40B4-BE49-F238E27FC236}">
                <a16:creationId xmlns:a16="http://schemas.microsoft.com/office/drawing/2014/main" id="{DE5544D9-30B2-414F-8079-1546D53D9040}"/>
              </a:ext>
            </a:extLst>
          </p:cNvPr>
          <p:cNvGrpSpPr/>
          <p:nvPr/>
        </p:nvGrpSpPr>
        <p:grpSpPr>
          <a:xfrm>
            <a:off x="1250071" y="2563172"/>
            <a:ext cx="4417826" cy="1551628"/>
            <a:chOff x="1136428" y="846965"/>
            <a:chExt cx="4016205" cy="1410571"/>
          </a:xfrm>
        </p:grpSpPr>
        <p:grpSp>
          <p:nvGrpSpPr>
            <p:cNvPr id="304" name="Group 303">
              <a:extLst>
                <a:ext uri="{FF2B5EF4-FFF2-40B4-BE49-F238E27FC236}">
                  <a16:creationId xmlns:a16="http://schemas.microsoft.com/office/drawing/2014/main" id="{0A3B144F-B1D4-4EFF-9799-7C270611F3E0}"/>
                </a:ext>
              </a:extLst>
            </p:cNvPr>
            <p:cNvGrpSpPr/>
            <p:nvPr/>
          </p:nvGrpSpPr>
          <p:grpSpPr>
            <a:xfrm>
              <a:off x="1303423" y="998078"/>
              <a:ext cx="3496559" cy="1154719"/>
              <a:chOff x="1432589" y="1172682"/>
              <a:chExt cx="3496559" cy="1154719"/>
            </a:xfrm>
          </p:grpSpPr>
          <p:sp>
            <p:nvSpPr>
              <p:cNvPr id="11" name="Oval 10">
                <a:extLst>
                  <a:ext uri="{FF2B5EF4-FFF2-40B4-BE49-F238E27FC236}">
                    <a16:creationId xmlns:a16="http://schemas.microsoft.com/office/drawing/2014/main" id="{FE9FE6DE-8AAA-4F45-A649-A5FCBBE7BDD9}"/>
                  </a:ext>
                </a:extLst>
              </p:cNvPr>
              <p:cNvSpPr/>
              <p:nvPr/>
            </p:nvSpPr>
            <p:spPr>
              <a:xfrm>
                <a:off x="1432589" y="1662368"/>
                <a:ext cx="155616" cy="15903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p>
            </p:txBody>
          </p:sp>
          <p:sp>
            <p:nvSpPr>
              <p:cNvPr id="12" name="Oval 11">
                <a:extLst>
                  <a:ext uri="{FF2B5EF4-FFF2-40B4-BE49-F238E27FC236}">
                    <a16:creationId xmlns:a16="http://schemas.microsoft.com/office/drawing/2014/main" id="{DA1F2755-CD01-4810-8B34-7AA700EA83F9}"/>
                  </a:ext>
                </a:extLst>
              </p:cNvPr>
              <p:cNvSpPr/>
              <p:nvPr/>
            </p:nvSpPr>
            <p:spPr>
              <a:xfrm>
                <a:off x="2192554" y="1662368"/>
                <a:ext cx="155616" cy="15903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p>
            </p:txBody>
          </p:sp>
          <p:sp>
            <p:nvSpPr>
              <p:cNvPr id="13" name="Oval 12">
                <a:extLst>
                  <a:ext uri="{FF2B5EF4-FFF2-40B4-BE49-F238E27FC236}">
                    <a16:creationId xmlns:a16="http://schemas.microsoft.com/office/drawing/2014/main" id="{6D184FE3-9479-4B3A-9F8D-075B1ECA401A}"/>
                  </a:ext>
                </a:extLst>
              </p:cNvPr>
              <p:cNvSpPr/>
              <p:nvPr/>
            </p:nvSpPr>
            <p:spPr>
              <a:xfrm>
                <a:off x="2964818" y="1662368"/>
                <a:ext cx="155616" cy="15903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dirty="0"/>
              </a:p>
            </p:txBody>
          </p:sp>
          <p:sp>
            <p:nvSpPr>
              <p:cNvPr id="14" name="Oval 13">
                <a:extLst>
                  <a:ext uri="{FF2B5EF4-FFF2-40B4-BE49-F238E27FC236}">
                    <a16:creationId xmlns:a16="http://schemas.microsoft.com/office/drawing/2014/main" id="{C3AAECE9-A503-48BE-9A66-2EA65EBAE7CA}"/>
                  </a:ext>
                </a:extLst>
              </p:cNvPr>
              <p:cNvSpPr/>
              <p:nvPr/>
            </p:nvSpPr>
            <p:spPr>
              <a:xfrm>
                <a:off x="3750330" y="1662368"/>
                <a:ext cx="155616" cy="15903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dirty="0"/>
              </a:p>
            </p:txBody>
          </p:sp>
          <p:sp>
            <p:nvSpPr>
              <p:cNvPr id="29" name="Oval 28">
                <a:extLst>
                  <a:ext uri="{FF2B5EF4-FFF2-40B4-BE49-F238E27FC236}">
                    <a16:creationId xmlns:a16="http://schemas.microsoft.com/office/drawing/2014/main" id="{F0016945-6A18-4FFF-BDED-47FC78C14962}"/>
                  </a:ext>
                </a:extLst>
              </p:cNvPr>
              <p:cNvSpPr/>
              <p:nvPr/>
            </p:nvSpPr>
            <p:spPr>
              <a:xfrm>
                <a:off x="1818359" y="1172683"/>
                <a:ext cx="155616" cy="15903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p>
            </p:txBody>
          </p:sp>
          <p:sp>
            <p:nvSpPr>
              <p:cNvPr id="30" name="Oval 29">
                <a:extLst>
                  <a:ext uri="{FF2B5EF4-FFF2-40B4-BE49-F238E27FC236}">
                    <a16:creationId xmlns:a16="http://schemas.microsoft.com/office/drawing/2014/main" id="{6FAE1E26-D676-4E41-966B-4633516DCC72}"/>
                  </a:ext>
                </a:extLst>
              </p:cNvPr>
              <p:cNvSpPr/>
              <p:nvPr/>
            </p:nvSpPr>
            <p:spPr>
              <a:xfrm>
                <a:off x="2594901" y="1185264"/>
                <a:ext cx="155616" cy="15903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0584" tIns="50292" rIns="100584" bIns="50292" numCol="1" spcCol="0" rtlCol="0" fromWordArt="0" anchor="ctr" anchorCtr="0" forceAA="0" compatLnSpc="1">
                <a:prstTxWarp prst="textNoShape">
                  <a:avLst/>
                </a:prstTxWarp>
                <a:noAutofit/>
              </a:bodyPr>
              <a:lstStyle/>
              <a:p>
                <a:pPr algn="ctr"/>
                <a:endParaRPr lang="en-US" sz="2200"/>
              </a:p>
            </p:txBody>
          </p:sp>
          <p:sp>
            <p:nvSpPr>
              <p:cNvPr id="31" name="Oval 30">
                <a:extLst>
                  <a:ext uri="{FF2B5EF4-FFF2-40B4-BE49-F238E27FC236}">
                    <a16:creationId xmlns:a16="http://schemas.microsoft.com/office/drawing/2014/main" id="{96E70F02-7253-44F3-893C-982B5431169D}"/>
                  </a:ext>
                </a:extLst>
              </p:cNvPr>
              <p:cNvSpPr/>
              <p:nvPr/>
            </p:nvSpPr>
            <p:spPr>
              <a:xfrm>
                <a:off x="3353859" y="1185264"/>
                <a:ext cx="155616" cy="15903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0584" tIns="50292" rIns="100584" bIns="50292" numCol="1" spcCol="0" rtlCol="0" fromWordArt="0" anchor="ctr" anchorCtr="0" forceAA="0" compatLnSpc="1">
                <a:prstTxWarp prst="textNoShape">
                  <a:avLst/>
                </a:prstTxWarp>
                <a:noAutofit/>
              </a:bodyPr>
              <a:lstStyle/>
              <a:p>
                <a:pPr algn="ctr"/>
                <a:endParaRPr lang="en-US" sz="2200" dirty="0"/>
              </a:p>
            </p:txBody>
          </p:sp>
          <p:sp>
            <p:nvSpPr>
              <p:cNvPr id="32" name="Oval 31">
                <a:extLst>
                  <a:ext uri="{FF2B5EF4-FFF2-40B4-BE49-F238E27FC236}">
                    <a16:creationId xmlns:a16="http://schemas.microsoft.com/office/drawing/2014/main" id="{28E50721-FFB6-453E-BB04-EE37CC468B10}"/>
                  </a:ext>
                </a:extLst>
              </p:cNvPr>
              <p:cNvSpPr/>
              <p:nvPr/>
            </p:nvSpPr>
            <p:spPr>
              <a:xfrm>
                <a:off x="4061563" y="1185264"/>
                <a:ext cx="155616" cy="15903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dirty="0"/>
              </a:p>
            </p:txBody>
          </p:sp>
          <p:sp>
            <p:nvSpPr>
              <p:cNvPr id="38" name="Oval 37">
                <a:extLst>
                  <a:ext uri="{FF2B5EF4-FFF2-40B4-BE49-F238E27FC236}">
                    <a16:creationId xmlns:a16="http://schemas.microsoft.com/office/drawing/2014/main" id="{71BAE7BB-7F1A-4DB8-8CDF-59B92DDED922}"/>
                  </a:ext>
                </a:extLst>
              </p:cNvPr>
              <p:cNvSpPr/>
              <p:nvPr/>
            </p:nvSpPr>
            <p:spPr>
              <a:xfrm>
                <a:off x="1816818" y="2126892"/>
                <a:ext cx="155616" cy="15903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p>
            </p:txBody>
          </p:sp>
          <p:sp>
            <p:nvSpPr>
              <p:cNvPr id="39" name="Oval 38">
                <a:extLst>
                  <a:ext uri="{FF2B5EF4-FFF2-40B4-BE49-F238E27FC236}">
                    <a16:creationId xmlns:a16="http://schemas.microsoft.com/office/drawing/2014/main" id="{A0598198-B3DF-464C-93E4-E4003F7E6F2E}"/>
                  </a:ext>
                </a:extLst>
              </p:cNvPr>
              <p:cNvSpPr/>
              <p:nvPr/>
            </p:nvSpPr>
            <p:spPr>
              <a:xfrm>
                <a:off x="2594901" y="2139473"/>
                <a:ext cx="155616" cy="15903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0584" tIns="50292" rIns="100584" bIns="50292" numCol="1" spcCol="0" rtlCol="0" fromWordArt="0" anchor="ctr" anchorCtr="0" forceAA="0" compatLnSpc="1">
                <a:prstTxWarp prst="textNoShape">
                  <a:avLst/>
                </a:prstTxWarp>
                <a:noAutofit/>
              </a:bodyPr>
              <a:lstStyle/>
              <a:p>
                <a:pPr algn="ctr"/>
                <a:endParaRPr lang="en-US" sz="2200"/>
              </a:p>
            </p:txBody>
          </p:sp>
          <p:sp>
            <p:nvSpPr>
              <p:cNvPr id="40" name="Oval 39">
                <a:extLst>
                  <a:ext uri="{FF2B5EF4-FFF2-40B4-BE49-F238E27FC236}">
                    <a16:creationId xmlns:a16="http://schemas.microsoft.com/office/drawing/2014/main" id="{DE5D5D3B-046C-4D84-B2AB-D8694B2364CA}"/>
                  </a:ext>
                </a:extLst>
              </p:cNvPr>
              <p:cNvSpPr/>
              <p:nvPr/>
            </p:nvSpPr>
            <p:spPr>
              <a:xfrm>
                <a:off x="3352318" y="2139473"/>
                <a:ext cx="155616" cy="15903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0584" tIns="50292" rIns="100584" bIns="50292" numCol="1" spcCol="0" rtlCol="0" fromWordArt="0" anchor="ctr" anchorCtr="0" forceAA="0" compatLnSpc="1">
                <a:prstTxWarp prst="textNoShape">
                  <a:avLst/>
                </a:prstTxWarp>
                <a:noAutofit/>
              </a:bodyPr>
              <a:lstStyle/>
              <a:p>
                <a:pPr algn="ctr"/>
                <a:endParaRPr lang="en-US" sz="2200" dirty="0"/>
              </a:p>
            </p:txBody>
          </p:sp>
          <p:sp>
            <p:nvSpPr>
              <p:cNvPr id="41" name="Oval 40">
                <a:extLst>
                  <a:ext uri="{FF2B5EF4-FFF2-40B4-BE49-F238E27FC236}">
                    <a16:creationId xmlns:a16="http://schemas.microsoft.com/office/drawing/2014/main" id="{2ECDAB22-C80A-49A5-BF3E-5440BB31C876}"/>
                  </a:ext>
                </a:extLst>
              </p:cNvPr>
              <p:cNvSpPr/>
              <p:nvPr/>
            </p:nvSpPr>
            <p:spPr>
              <a:xfrm>
                <a:off x="4060022" y="2139473"/>
                <a:ext cx="155616" cy="15903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dirty="0"/>
              </a:p>
            </p:txBody>
          </p:sp>
          <p:sp>
            <p:nvSpPr>
              <p:cNvPr id="57" name="Oval 56">
                <a:extLst>
                  <a:ext uri="{FF2B5EF4-FFF2-40B4-BE49-F238E27FC236}">
                    <a16:creationId xmlns:a16="http://schemas.microsoft.com/office/drawing/2014/main" id="{F054093E-97FE-45B5-A88F-751FF4D55860}"/>
                  </a:ext>
                </a:extLst>
              </p:cNvPr>
              <p:cNvSpPr/>
              <p:nvPr/>
            </p:nvSpPr>
            <p:spPr>
              <a:xfrm>
                <a:off x="4773532" y="1179358"/>
                <a:ext cx="155616" cy="15903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dirty="0"/>
              </a:p>
            </p:txBody>
          </p:sp>
          <p:sp>
            <p:nvSpPr>
              <p:cNvPr id="58" name="Oval 57">
                <a:extLst>
                  <a:ext uri="{FF2B5EF4-FFF2-40B4-BE49-F238E27FC236}">
                    <a16:creationId xmlns:a16="http://schemas.microsoft.com/office/drawing/2014/main" id="{FB4F6981-5DC1-4958-9EED-096D591A3351}"/>
                  </a:ext>
                </a:extLst>
              </p:cNvPr>
              <p:cNvSpPr/>
              <p:nvPr/>
            </p:nvSpPr>
            <p:spPr>
              <a:xfrm>
                <a:off x="4773532" y="2133567"/>
                <a:ext cx="155616" cy="15903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dirty="0"/>
              </a:p>
            </p:txBody>
          </p:sp>
          <p:sp>
            <p:nvSpPr>
              <p:cNvPr id="61" name="Oval 60">
                <a:extLst>
                  <a:ext uri="{FF2B5EF4-FFF2-40B4-BE49-F238E27FC236}">
                    <a16:creationId xmlns:a16="http://schemas.microsoft.com/office/drawing/2014/main" id="{5C4C70A7-A40A-43FA-B56C-94D5B2115871}"/>
                  </a:ext>
                </a:extLst>
              </p:cNvPr>
              <p:cNvSpPr/>
              <p:nvPr/>
            </p:nvSpPr>
            <p:spPr>
              <a:xfrm>
                <a:off x="4462299" y="1656463"/>
                <a:ext cx="155616" cy="15903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dirty="0"/>
              </a:p>
            </p:txBody>
          </p:sp>
          <p:cxnSp>
            <p:nvCxnSpPr>
              <p:cNvPr id="23" name="Straight Connector 22">
                <a:extLst>
                  <a:ext uri="{FF2B5EF4-FFF2-40B4-BE49-F238E27FC236}">
                    <a16:creationId xmlns:a16="http://schemas.microsoft.com/office/drawing/2014/main" id="{D4652FD6-D3C6-4EE8-AD31-7D71A5DE7F04}"/>
                  </a:ext>
                </a:extLst>
              </p:cNvPr>
              <p:cNvCxnSpPr>
                <a:cxnSpLocks/>
                <a:stCxn id="30" idx="5"/>
                <a:endCxn id="13" idx="1"/>
              </p:cNvCxnSpPr>
              <p:nvPr/>
            </p:nvCxnSpPr>
            <p:spPr>
              <a:xfrm>
                <a:off x="2727728" y="1321009"/>
                <a:ext cx="259879" cy="364649"/>
              </a:xfrm>
              <a:prstGeom prst="line">
                <a:avLst/>
              </a:prstGeom>
              <a:ln w="285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89731203-E245-4D07-B498-981B83BBEACF}"/>
                  </a:ext>
                </a:extLst>
              </p:cNvPr>
              <p:cNvCxnSpPr>
                <a:cxnSpLocks/>
                <a:stCxn id="39" idx="7"/>
                <a:endCxn id="13" idx="3"/>
              </p:cNvCxnSpPr>
              <p:nvPr/>
            </p:nvCxnSpPr>
            <p:spPr>
              <a:xfrm flipV="1">
                <a:off x="2727728" y="1798113"/>
                <a:ext cx="259879" cy="364649"/>
              </a:xfrm>
              <a:prstGeom prst="line">
                <a:avLst/>
              </a:prstGeom>
              <a:ln w="285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AE457826-06FA-407A-BCE5-23EA89F84D2E}"/>
                  </a:ext>
                </a:extLst>
              </p:cNvPr>
              <p:cNvCxnSpPr>
                <a:cxnSpLocks/>
                <a:stCxn id="40" idx="1"/>
                <a:endCxn id="13" idx="5"/>
              </p:cNvCxnSpPr>
              <p:nvPr/>
            </p:nvCxnSpPr>
            <p:spPr>
              <a:xfrm flipH="1" flipV="1">
                <a:off x="3097645" y="1798113"/>
                <a:ext cx="277462" cy="364649"/>
              </a:xfrm>
              <a:prstGeom prst="line">
                <a:avLst/>
              </a:prstGeom>
              <a:ln w="285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282A7322-99C8-481A-916C-367EAC5472E2}"/>
                  </a:ext>
                </a:extLst>
              </p:cNvPr>
              <p:cNvCxnSpPr>
                <a:cxnSpLocks/>
                <a:stCxn id="31" idx="3"/>
                <a:endCxn id="13" idx="7"/>
              </p:cNvCxnSpPr>
              <p:nvPr/>
            </p:nvCxnSpPr>
            <p:spPr>
              <a:xfrm flipH="1">
                <a:off x="3097645" y="1321009"/>
                <a:ext cx="279003" cy="364649"/>
              </a:xfrm>
              <a:prstGeom prst="line">
                <a:avLst/>
              </a:prstGeom>
              <a:ln w="285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6E247303-7CBD-4BB6-932A-19EF32277D78}"/>
                  </a:ext>
                </a:extLst>
              </p:cNvPr>
              <p:cNvCxnSpPr>
                <a:cxnSpLocks/>
              </p:cNvCxnSpPr>
              <p:nvPr/>
            </p:nvCxnSpPr>
            <p:spPr>
              <a:xfrm flipH="1">
                <a:off x="2318708" y="1332151"/>
                <a:ext cx="279003" cy="364649"/>
              </a:xfrm>
              <a:prstGeom prst="line">
                <a:avLst/>
              </a:prstGeom>
              <a:ln w="285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E9272441-131C-4804-A972-F539678B8993}"/>
                  </a:ext>
                </a:extLst>
              </p:cNvPr>
              <p:cNvCxnSpPr>
                <a:cxnSpLocks/>
              </p:cNvCxnSpPr>
              <p:nvPr/>
            </p:nvCxnSpPr>
            <p:spPr>
              <a:xfrm flipH="1" flipV="1">
                <a:off x="3476996" y="1341460"/>
                <a:ext cx="277462" cy="364649"/>
              </a:xfrm>
              <a:prstGeom prst="line">
                <a:avLst/>
              </a:prstGeom>
              <a:ln w="285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24" name="Straight Connector 223">
                <a:extLst>
                  <a:ext uri="{FF2B5EF4-FFF2-40B4-BE49-F238E27FC236}">
                    <a16:creationId xmlns:a16="http://schemas.microsoft.com/office/drawing/2014/main" id="{567561BB-D842-4218-818C-9B916DF5C803}"/>
                  </a:ext>
                </a:extLst>
              </p:cNvPr>
              <p:cNvCxnSpPr>
                <a:cxnSpLocks/>
              </p:cNvCxnSpPr>
              <p:nvPr/>
            </p:nvCxnSpPr>
            <p:spPr>
              <a:xfrm flipH="1" flipV="1">
                <a:off x="2319478" y="1787118"/>
                <a:ext cx="277462" cy="364649"/>
              </a:xfrm>
              <a:prstGeom prst="line">
                <a:avLst/>
              </a:prstGeom>
              <a:ln w="285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25" name="Straight Connector 224">
                <a:extLst>
                  <a:ext uri="{FF2B5EF4-FFF2-40B4-BE49-F238E27FC236}">
                    <a16:creationId xmlns:a16="http://schemas.microsoft.com/office/drawing/2014/main" id="{B0A62D41-AB27-46B4-B563-F0B15B2E2F1B}"/>
                  </a:ext>
                </a:extLst>
              </p:cNvPr>
              <p:cNvCxnSpPr>
                <a:cxnSpLocks/>
              </p:cNvCxnSpPr>
              <p:nvPr/>
            </p:nvCxnSpPr>
            <p:spPr>
              <a:xfrm flipH="1">
                <a:off x="3495657" y="1787118"/>
                <a:ext cx="279003" cy="364649"/>
              </a:xfrm>
              <a:prstGeom prst="line">
                <a:avLst/>
              </a:prstGeom>
              <a:ln w="285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
            <p:nvSpPr>
              <p:cNvPr id="226" name="Rectangle 225">
                <a:extLst>
                  <a:ext uri="{FF2B5EF4-FFF2-40B4-BE49-F238E27FC236}">
                    <a16:creationId xmlns:a16="http://schemas.microsoft.com/office/drawing/2014/main" id="{C280ACEC-F3DA-4E45-83CC-1A885852971E}"/>
                  </a:ext>
                </a:extLst>
              </p:cNvPr>
              <p:cNvSpPr/>
              <p:nvPr/>
            </p:nvSpPr>
            <p:spPr>
              <a:xfrm>
                <a:off x="2284126" y="1172683"/>
                <a:ext cx="738534" cy="531914"/>
              </a:xfrm>
              <a:prstGeom prst="rect">
                <a:avLst/>
              </a:prstGeom>
              <a:noFill/>
              <a:ln>
                <a:solidFill>
                  <a:schemeClr val="accent2">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p>
            </p:txBody>
          </p:sp>
          <p:sp>
            <p:nvSpPr>
              <p:cNvPr id="227" name="Rectangle 226">
                <a:extLst>
                  <a:ext uri="{FF2B5EF4-FFF2-40B4-BE49-F238E27FC236}">
                    <a16:creationId xmlns:a16="http://schemas.microsoft.com/office/drawing/2014/main" id="{964FC526-A879-4C95-958E-F3A0AD57C9C5}"/>
                  </a:ext>
                </a:extLst>
              </p:cNvPr>
              <p:cNvSpPr/>
              <p:nvPr/>
            </p:nvSpPr>
            <p:spPr>
              <a:xfrm>
                <a:off x="2275276" y="1795487"/>
                <a:ext cx="738534" cy="531914"/>
              </a:xfrm>
              <a:prstGeom prst="rect">
                <a:avLst/>
              </a:prstGeom>
              <a:noFill/>
              <a:ln>
                <a:solidFill>
                  <a:schemeClr val="accent2">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p>
            </p:txBody>
          </p:sp>
          <p:sp>
            <p:nvSpPr>
              <p:cNvPr id="228" name="Rectangle 227">
                <a:extLst>
                  <a:ext uri="{FF2B5EF4-FFF2-40B4-BE49-F238E27FC236}">
                    <a16:creationId xmlns:a16="http://schemas.microsoft.com/office/drawing/2014/main" id="{51FE8F21-E63F-4527-A4A2-FA3977A55169}"/>
                  </a:ext>
                </a:extLst>
              </p:cNvPr>
              <p:cNvSpPr/>
              <p:nvPr/>
            </p:nvSpPr>
            <p:spPr>
              <a:xfrm>
                <a:off x="3102886" y="1172682"/>
                <a:ext cx="738534" cy="531914"/>
              </a:xfrm>
              <a:prstGeom prst="rect">
                <a:avLst/>
              </a:prstGeom>
              <a:noFill/>
              <a:ln>
                <a:solidFill>
                  <a:schemeClr val="accent2">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p>
            </p:txBody>
          </p:sp>
          <p:sp>
            <p:nvSpPr>
              <p:cNvPr id="229" name="Rectangle 228">
                <a:extLst>
                  <a:ext uri="{FF2B5EF4-FFF2-40B4-BE49-F238E27FC236}">
                    <a16:creationId xmlns:a16="http://schemas.microsoft.com/office/drawing/2014/main" id="{FD58F891-AE35-419A-9E40-3AD9E53392EF}"/>
                  </a:ext>
                </a:extLst>
              </p:cNvPr>
              <p:cNvSpPr/>
              <p:nvPr/>
            </p:nvSpPr>
            <p:spPr>
              <a:xfrm>
                <a:off x="3121072" y="1779174"/>
                <a:ext cx="738534" cy="531914"/>
              </a:xfrm>
              <a:prstGeom prst="rect">
                <a:avLst/>
              </a:prstGeom>
              <a:noFill/>
              <a:ln>
                <a:solidFill>
                  <a:schemeClr val="accent2">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p>
            </p:txBody>
          </p:sp>
        </p:grpSp>
        <p:sp>
          <p:nvSpPr>
            <p:cNvPr id="298" name="Rectangle: Rounded Corners 297">
              <a:extLst>
                <a:ext uri="{FF2B5EF4-FFF2-40B4-BE49-F238E27FC236}">
                  <a16:creationId xmlns:a16="http://schemas.microsoft.com/office/drawing/2014/main" id="{12F68911-9A7C-4A0E-AF67-615E239D380D}"/>
                </a:ext>
              </a:extLst>
            </p:cNvPr>
            <p:cNvSpPr/>
            <p:nvPr/>
          </p:nvSpPr>
          <p:spPr>
            <a:xfrm>
              <a:off x="1136428" y="846965"/>
              <a:ext cx="4016205" cy="1410571"/>
            </a:xfrm>
            <a:prstGeom prst="round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0584" tIns="50292" rIns="100584" bIns="50292" numCol="1" spcCol="0" rtlCol="0" fromWordArt="0" anchor="ctr" anchorCtr="0" forceAA="0" compatLnSpc="1">
              <a:prstTxWarp prst="textNoShape">
                <a:avLst/>
              </a:prstTxWarp>
              <a:noAutofit/>
            </a:bodyPr>
            <a:lstStyle/>
            <a:p>
              <a:pPr algn="ctr"/>
              <a:endParaRPr lang="en-US" sz="2200"/>
            </a:p>
          </p:txBody>
        </p:sp>
      </p:grpSp>
      <p:grpSp>
        <p:nvGrpSpPr>
          <p:cNvPr id="311" name="Group 310">
            <a:extLst>
              <a:ext uri="{FF2B5EF4-FFF2-40B4-BE49-F238E27FC236}">
                <a16:creationId xmlns:a16="http://schemas.microsoft.com/office/drawing/2014/main" id="{F1BC2073-E7A0-403E-BFB0-F794585F4E74}"/>
              </a:ext>
            </a:extLst>
          </p:cNvPr>
          <p:cNvGrpSpPr/>
          <p:nvPr/>
        </p:nvGrpSpPr>
        <p:grpSpPr>
          <a:xfrm>
            <a:off x="1153456" y="5112408"/>
            <a:ext cx="4514441" cy="2431392"/>
            <a:chOff x="1048596" y="2003738"/>
            <a:chExt cx="4104037" cy="2210356"/>
          </a:xfrm>
        </p:grpSpPr>
        <p:sp>
          <p:nvSpPr>
            <p:cNvPr id="172" name="Oval 171">
              <a:extLst>
                <a:ext uri="{FF2B5EF4-FFF2-40B4-BE49-F238E27FC236}">
                  <a16:creationId xmlns:a16="http://schemas.microsoft.com/office/drawing/2014/main" id="{361E16FA-BADA-4279-85F4-75A0DF2996CC}"/>
                </a:ext>
              </a:extLst>
            </p:cNvPr>
            <p:cNvSpPr/>
            <p:nvPr/>
          </p:nvSpPr>
          <p:spPr>
            <a:xfrm>
              <a:off x="1336398" y="2166994"/>
              <a:ext cx="159020" cy="1524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p>
          </p:txBody>
        </p:sp>
        <p:sp>
          <p:nvSpPr>
            <p:cNvPr id="173" name="Oval 172">
              <a:extLst>
                <a:ext uri="{FF2B5EF4-FFF2-40B4-BE49-F238E27FC236}">
                  <a16:creationId xmlns:a16="http://schemas.microsoft.com/office/drawing/2014/main" id="{75FF444D-0D5C-475A-939C-B6F7B05E8597}"/>
                </a:ext>
              </a:extLst>
            </p:cNvPr>
            <p:cNvSpPr/>
            <p:nvPr/>
          </p:nvSpPr>
          <p:spPr>
            <a:xfrm>
              <a:off x="2112983" y="2166994"/>
              <a:ext cx="159020" cy="1524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0584" tIns="50292" rIns="100584" bIns="50292" numCol="1" spcCol="0" rtlCol="0" fromWordArt="0" anchor="ctr" anchorCtr="0" forceAA="0" compatLnSpc="1">
              <a:prstTxWarp prst="textNoShape">
                <a:avLst/>
              </a:prstTxWarp>
              <a:noAutofit/>
            </a:bodyPr>
            <a:lstStyle/>
            <a:p>
              <a:pPr algn="ctr"/>
              <a:endParaRPr lang="en-US" sz="2200"/>
            </a:p>
          </p:txBody>
        </p:sp>
        <p:sp>
          <p:nvSpPr>
            <p:cNvPr id="174" name="Oval 173">
              <a:extLst>
                <a:ext uri="{FF2B5EF4-FFF2-40B4-BE49-F238E27FC236}">
                  <a16:creationId xmlns:a16="http://schemas.microsoft.com/office/drawing/2014/main" id="{3913426A-5EA0-43A9-8A40-534418120266}"/>
                </a:ext>
              </a:extLst>
            </p:cNvPr>
            <p:cNvSpPr/>
            <p:nvPr/>
          </p:nvSpPr>
          <p:spPr>
            <a:xfrm>
              <a:off x="2902135" y="2166994"/>
              <a:ext cx="159020" cy="1524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0584" tIns="50292" rIns="100584" bIns="50292" numCol="1" spcCol="0" rtlCol="0" fromWordArt="0" anchor="ctr" anchorCtr="0" forceAA="0" compatLnSpc="1">
              <a:prstTxWarp prst="textNoShape">
                <a:avLst/>
              </a:prstTxWarp>
              <a:noAutofit/>
            </a:bodyPr>
            <a:lstStyle/>
            <a:p>
              <a:pPr algn="ctr"/>
              <a:endParaRPr lang="en-US" sz="2200" dirty="0"/>
            </a:p>
          </p:txBody>
        </p:sp>
        <p:sp>
          <p:nvSpPr>
            <p:cNvPr id="175" name="Oval 174">
              <a:extLst>
                <a:ext uri="{FF2B5EF4-FFF2-40B4-BE49-F238E27FC236}">
                  <a16:creationId xmlns:a16="http://schemas.microsoft.com/office/drawing/2014/main" id="{E1C2C148-9394-4C72-8420-830A332764F1}"/>
                </a:ext>
              </a:extLst>
            </p:cNvPr>
            <p:cNvSpPr/>
            <p:nvPr/>
          </p:nvSpPr>
          <p:spPr>
            <a:xfrm>
              <a:off x="3704826" y="2166994"/>
              <a:ext cx="159020" cy="152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dirty="0"/>
            </a:p>
          </p:txBody>
        </p:sp>
        <p:sp>
          <p:nvSpPr>
            <p:cNvPr id="176" name="Oval 175">
              <a:extLst>
                <a:ext uri="{FF2B5EF4-FFF2-40B4-BE49-F238E27FC236}">
                  <a16:creationId xmlns:a16="http://schemas.microsoft.com/office/drawing/2014/main" id="{E514AD2C-E670-4B63-8447-AE066E2AC6DA}"/>
                </a:ext>
              </a:extLst>
            </p:cNvPr>
            <p:cNvSpPr/>
            <p:nvPr/>
          </p:nvSpPr>
          <p:spPr>
            <a:xfrm>
              <a:off x="1336398" y="3089693"/>
              <a:ext cx="159020" cy="1524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p>
          </p:txBody>
        </p:sp>
        <p:sp>
          <p:nvSpPr>
            <p:cNvPr id="177" name="Oval 176">
              <a:extLst>
                <a:ext uri="{FF2B5EF4-FFF2-40B4-BE49-F238E27FC236}">
                  <a16:creationId xmlns:a16="http://schemas.microsoft.com/office/drawing/2014/main" id="{D9B8B9D2-0D49-4FCA-9DBB-1369134FE9E5}"/>
                </a:ext>
              </a:extLst>
            </p:cNvPr>
            <p:cNvSpPr/>
            <p:nvPr/>
          </p:nvSpPr>
          <p:spPr>
            <a:xfrm>
              <a:off x="2112983" y="3089693"/>
              <a:ext cx="159020" cy="1524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p>
          </p:txBody>
        </p:sp>
        <p:sp>
          <p:nvSpPr>
            <p:cNvPr id="178" name="Oval 177">
              <a:extLst>
                <a:ext uri="{FF2B5EF4-FFF2-40B4-BE49-F238E27FC236}">
                  <a16:creationId xmlns:a16="http://schemas.microsoft.com/office/drawing/2014/main" id="{0755662D-611B-4525-8040-349DCAB3A3BC}"/>
                </a:ext>
              </a:extLst>
            </p:cNvPr>
            <p:cNvSpPr/>
            <p:nvPr/>
          </p:nvSpPr>
          <p:spPr>
            <a:xfrm>
              <a:off x="2902135" y="3089693"/>
              <a:ext cx="159020" cy="1524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dirty="0"/>
            </a:p>
          </p:txBody>
        </p:sp>
        <p:sp>
          <p:nvSpPr>
            <p:cNvPr id="179" name="Oval 178">
              <a:extLst>
                <a:ext uri="{FF2B5EF4-FFF2-40B4-BE49-F238E27FC236}">
                  <a16:creationId xmlns:a16="http://schemas.microsoft.com/office/drawing/2014/main" id="{EFE91006-F99D-41BC-9737-272A75588FB5}"/>
                </a:ext>
              </a:extLst>
            </p:cNvPr>
            <p:cNvSpPr/>
            <p:nvPr/>
          </p:nvSpPr>
          <p:spPr>
            <a:xfrm>
              <a:off x="3704826" y="3089693"/>
              <a:ext cx="159020" cy="152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dirty="0"/>
            </a:p>
          </p:txBody>
        </p:sp>
        <p:sp>
          <p:nvSpPr>
            <p:cNvPr id="180" name="Oval 179">
              <a:extLst>
                <a:ext uri="{FF2B5EF4-FFF2-40B4-BE49-F238E27FC236}">
                  <a16:creationId xmlns:a16="http://schemas.microsoft.com/office/drawing/2014/main" id="{A15D6EEA-A9A3-423B-B076-13917F5A3EAA}"/>
                </a:ext>
              </a:extLst>
            </p:cNvPr>
            <p:cNvSpPr/>
            <p:nvPr/>
          </p:nvSpPr>
          <p:spPr>
            <a:xfrm>
              <a:off x="1730604" y="2620437"/>
              <a:ext cx="159020" cy="1524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p>
          </p:txBody>
        </p:sp>
        <p:sp>
          <p:nvSpPr>
            <p:cNvPr id="181" name="Oval 180">
              <a:extLst>
                <a:ext uri="{FF2B5EF4-FFF2-40B4-BE49-F238E27FC236}">
                  <a16:creationId xmlns:a16="http://schemas.microsoft.com/office/drawing/2014/main" id="{65DF71FB-98E5-4493-8EB3-4828FB1ABC34}"/>
                </a:ext>
              </a:extLst>
            </p:cNvPr>
            <p:cNvSpPr/>
            <p:nvPr/>
          </p:nvSpPr>
          <p:spPr>
            <a:xfrm>
              <a:off x="2524128" y="2632493"/>
              <a:ext cx="159020" cy="152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0584" tIns="50292" rIns="100584" bIns="50292" numCol="1" spcCol="0" rtlCol="0" fromWordArt="0" anchor="ctr" anchorCtr="0" forceAA="0" compatLnSpc="1">
              <a:prstTxWarp prst="textNoShape">
                <a:avLst/>
              </a:prstTxWarp>
              <a:noAutofit/>
            </a:bodyPr>
            <a:lstStyle/>
            <a:p>
              <a:pPr algn="ctr"/>
              <a:endParaRPr lang="en-US" sz="2200"/>
            </a:p>
          </p:txBody>
        </p:sp>
        <p:sp>
          <p:nvSpPr>
            <p:cNvPr id="182" name="Oval 181">
              <a:extLst>
                <a:ext uri="{FF2B5EF4-FFF2-40B4-BE49-F238E27FC236}">
                  <a16:creationId xmlns:a16="http://schemas.microsoft.com/office/drawing/2014/main" id="{271358E3-664D-427E-B942-F857EFB7FD42}"/>
                </a:ext>
              </a:extLst>
            </p:cNvPr>
            <p:cNvSpPr/>
            <p:nvPr/>
          </p:nvSpPr>
          <p:spPr>
            <a:xfrm>
              <a:off x="3299684" y="2632493"/>
              <a:ext cx="159020" cy="152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0584" tIns="50292" rIns="100584" bIns="50292" numCol="1" spcCol="0" rtlCol="0" fromWordArt="0" anchor="ctr" anchorCtr="0" forceAA="0" compatLnSpc="1">
              <a:prstTxWarp prst="textNoShape">
                <a:avLst/>
              </a:prstTxWarp>
              <a:noAutofit/>
            </a:bodyPr>
            <a:lstStyle/>
            <a:p>
              <a:pPr algn="ctr"/>
              <a:endParaRPr lang="en-US" sz="2200" dirty="0"/>
            </a:p>
          </p:txBody>
        </p:sp>
        <p:sp>
          <p:nvSpPr>
            <p:cNvPr id="183" name="Oval 182">
              <a:extLst>
                <a:ext uri="{FF2B5EF4-FFF2-40B4-BE49-F238E27FC236}">
                  <a16:creationId xmlns:a16="http://schemas.microsoft.com/office/drawing/2014/main" id="{43D5398F-3135-4591-B42A-2EA7DB3B3565}"/>
                </a:ext>
              </a:extLst>
            </p:cNvPr>
            <p:cNvSpPr/>
            <p:nvPr/>
          </p:nvSpPr>
          <p:spPr>
            <a:xfrm>
              <a:off x="4022865" y="2632493"/>
              <a:ext cx="159020" cy="152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dirty="0"/>
            </a:p>
          </p:txBody>
        </p:sp>
        <p:sp>
          <p:nvSpPr>
            <p:cNvPr id="184" name="Oval 183">
              <a:extLst>
                <a:ext uri="{FF2B5EF4-FFF2-40B4-BE49-F238E27FC236}">
                  <a16:creationId xmlns:a16="http://schemas.microsoft.com/office/drawing/2014/main" id="{00B4B6A6-1424-4D90-9985-38B56102D56F}"/>
                </a:ext>
              </a:extLst>
            </p:cNvPr>
            <p:cNvSpPr/>
            <p:nvPr/>
          </p:nvSpPr>
          <p:spPr>
            <a:xfrm>
              <a:off x="1729029" y="3534837"/>
              <a:ext cx="159020" cy="1524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p>
          </p:txBody>
        </p:sp>
        <p:sp>
          <p:nvSpPr>
            <p:cNvPr id="185" name="Oval 184">
              <a:extLst>
                <a:ext uri="{FF2B5EF4-FFF2-40B4-BE49-F238E27FC236}">
                  <a16:creationId xmlns:a16="http://schemas.microsoft.com/office/drawing/2014/main" id="{FB7495EE-DF6B-4AD0-A601-21147234ABA9}"/>
                </a:ext>
              </a:extLst>
            </p:cNvPr>
            <p:cNvSpPr/>
            <p:nvPr/>
          </p:nvSpPr>
          <p:spPr>
            <a:xfrm>
              <a:off x="2524128" y="3546893"/>
              <a:ext cx="159020" cy="152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0584" tIns="50292" rIns="100584" bIns="50292" numCol="1" spcCol="0" rtlCol="0" fromWordArt="0" anchor="ctr" anchorCtr="0" forceAA="0" compatLnSpc="1">
              <a:prstTxWarp prst="textNoShape">
                <a:avLst/>
              </a:prstTxWarp>
              <a:noAutofit/>
            </a:bodyPr>
            <a:lstStyle/>
            <a:p>
              <a:pPr algn="ctr"/>
              <a:endParaRPr lang="en-US" sz="2200"/>
            </a:p>
          </p:txBody>
        </p:sp>
        <p:sp>
          <p:nvSpPr>
            <p:cNvPr id="186" name="Oval 185">
              <a:extLst>
                <a:ext uri="{FF2B5EF4-FFF2-40B4-BE49-F238E27FC236}">
                  <a16:creationId xmlns:a16="http://schemas.microsoft.com/office/drawing/2014/main" id="{32F6B788-53D0-4203-A632-D257B525719E}"/>
                </a:ext>
              </a:extLst>
            </p:cNvPr>
            <p:cNvSpPr/>
            <p:nvPr/>
          </p:nvSpPr>
          <p:spPr>
            <a:xfrm>
              <a:off x="3298110" y="3546893"/>
              <a:ext cx="159020" cy="152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0584" tIns="50292" rIns="100584" bIns="50292" numCol="1" spcCol="0" rtlCol="0" fromWordArt="0" anchor="ctr" anchorCtr="0" forceAA="0" compatLnSpc="1">
              <a:prstTxWarp prst="textNoShape">
                <a:avLst/>
              </a:prstTxWarp>
              <a:noAutofit/>
            </a:bodyPr>
            <a:lstStyle/>
            <a:p>
              <a:pPr algn="ctr"/>
              <a:endParaRPr lang="en-US" sz="2200" dirty="0"/>
            </a:p>
          </p:txBody>
        </p:sp>
        <p:sp>
          <p:nvSpPr>
            <p:cNvPr id="187" name="Oval 186">
              <a:extLst>
                <a:ext uri="{FF2B5EF4-FFF2-40B4-BE49-F238E27FC236}">
                  <a16:creationId xmlns:a16="http://schemas.microsoft.com/office/drawing/2014/main" id="{775C882B-8698-4A63-AA68-0C2B8ADD9B5A}"/>
                </a:ext>
              </a:extLst>
            </p:cNvPr>
            <p:cNvSpPr/>
            <p:nvPr/>
          </p:nvSpPr>
          <p:spPr>
            <a:xfrm>
              <a:off x="4021290" y="3546893"/>
              <a:ext cx="159020" cy="152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dirty="0"/>
            </a:p>
          </p:txBody>
        </p:sp>
        <p:sp>
          <p:nvSpPr>
            <p:cNvPr id="188" name="Oval 187">
              <a:extLst>
                <a:ext uri="{FF2B5EF4-FFF2-40B4-BE49-F238E27FC236}">
                  <a16:creationId xmlns:a16="http://schemas.microsoft.com/office/drawing/2014/main" id="{1BB36A6C-5886-42A5-8C5E-F089099B3C6E}"/>
                </a:ext>
              </a:extLst>
            </p:cNvPr>
            <p:cNvSpPr/>
            <p:nvPr/>
          </p:nvSpPr>
          <p:spPr>
            <a:xfrm>
              <a:off x="4750404" y="2626834"/>
              <a:ext cx="159020" cy="1524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dirty="0"/>
            </a:p>
          </p:txBody>
        </p:sp>
        <p:sp>
          <p:nvSpPr>
            <p:cNvPr id="189" name="Oval 188">
              <a:extLst>
                <a:ext uri="{FF2B5EF4-FFF2-40B4-BE49-F238E27FC236}">
                  <a16:creationId xmlns:a16="http://schemas.microsoft.com/office/drawing/2014/main" id="{C7E120F1-FB6C-411C-BDC7-4E5A2D9A8BF6}"/>
                </a:ext>
              </a:extLst>
            </p:cNvPr>
            <p:cNvSpPr/>
            <p:nvPr/>
          </p:nvSpPr>
          <p:spPr>
            <a:xfrm>
              <a:off x="4750404" y="3541234"/>
              <a:ext cx="159020" cy="1524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dirty="0"/>
            </a:p>
          </p:txBody>
        </p:sp>
        <p:sp>
          <p:nvSpPr>
            <p:cNvPr id="190" name="Oval 189">
              <a:extLst>
                <a:ext uri="{FF2B5EF4-FFF2-40B4-BE49-F238E27FC236}">
                  <a16:creationId xmlns:a16="http://schemas.microsoft.com/office/drawing/2014/main" id="{3F42A30C-B339-4C4B-87AD-82DF1FDC2397}"/>
                </a:ext>
              </a:extLst>
            </p:cNvPr>
            <p:cNvSpPr/>
            <p:nvPr/>
          </p:nvSpPr>
          <p:spPr>
            <a:xfrm>
              <a:off x="4432365" y="2169634"/>
              <a:ext cx="159020" cy="1524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dirty="0"/>
            </a:p>
          </p:txBody>
        </p:sp>
        <p:sp>
          <p:nvSpPr>
            <p:cNvPr id="191" name="Oval 190">
              <a:extLst>
                <a:ext uri="{FF2B5EF4-FFF2-40B4-BE49-F238E27FC236}">
                  <a16:creationId xmlns:a16="http://schemas.microsoft.com/office/drawing/2014/main" id="{096ED178-22BC-4EDE-AA9D-B55A3DFE6066}"/>
                </a:ext>
              </a:extLst>
            </p:cNvPr>
            <p:cNvSpPr/>
            <p:nvPr/>
          </p:nvSpPr>
          <p:spPr>
            <a:xfrm>
              <a:off x="4432365" y="3084034"/>
              <a:ext cx="159020" cy="1524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dirty="0"/>
            </a:p>
          </p:txBody>
        </p:sp>
        <p:sp>
          <p:nvSpPr>
            <p:cNvPr id="196" name="Oval 195">
              <a:extLst>
                <a:ext uri="{FF2B5EF4-FFF2-40B4-BE49-F238E27FC236}">
                  <a16:creationId xmlns:a16="http://schemas.microsoft.com/office/drawing/2014/main" id="{5BBB296A-1273-40E5-9B48-01263E55EEB5}"/>
                </a:ext>
              </a:extLst>
            </p:cNvPr>
            <p:cNvSpPr/>
            <p:nvPr/>
          </p:nvSpPr>
          <p:spPr>
            <a:xfrm>
              <a:off x="1331480" y="3943823"/>
              <a:ext cx="159020" cy="1524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p>
          </p:txBody>
        </p:sp>
        <p:sp>
          <p:nvSpPr>
            <p:cNvPr id="197" name="Oval 196">
              <a:extLst>
                <a:ext uri="{FF2B5EF4-FFF2-40B4-BE49-F238E27FC236}">
                  <a16:creationId xmlns:a16="http://schemas.microsoft.com/office/drawing/2014/main" id="{7749FF57-34BD-4D2B-B064-4293F9A23AA6}"/>
                </a:ext>
              </a:extLst>
            </p:cNvPr>
            <p:cNvSpPr/>
            <p:nvPr/>
          </p:nvSpPr>
          <p:spPr>
            <a:xfrm>
              <a:off x="2108065" y="3943823"/>
              <a:ext cx="159020" cy="1524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0584" tIns="50292" rIns="100584" bIns="50292" numCol="1" spcCol="0" rtlCol="0" fromWordArt="0" anchor="ctr" anchorCtr="0" forceAA="0" compatLnSpc="1">
              <a:prstTxWarp prst="textNoShape">
                <a:avLst/>
              </a:prstTxWarp>
              <a:noAutofit/>
            </a:bodyPr>
            <a:lstStyle/>
            <a:p>
              <a:pPr algn="ctr"/>
              <a:endParaRPr lang="en-US" sz="2200"/>
            </a:p>
          </p:txBody>
        </p:sp>
        <p:sp>
          <p:nvSpPr>
            <p:cNvPr id="198" name="Oval 197">
              <a:extLst>
                <a:ext uri="{FF2B5EF4-FFF2-40B4-BE49-F238E27FC236}">
                  <a16:creationId xmlns:a16="http://schemas.microsoft.com/office/drawing/2014/main" id="{78FA369F-6784-4F4E-8F9D-6AC7C6454F12}"/>
                </a:ext>
              </a:extLst>
            </p:cNvPr>
            <p:cNvSpPr/>
            <p:nvPr/>
          </p:nvSpPr>
          <p:spPr>
            <a:xfrm>
              <a:off x="2897217" y="3943823"/>
              <a:ext cx="159020" cy="1524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0584" tIns="50292" rIns="100584" bIns="50292" numCol="1" spcCol="0" rtlCol="0" fromWordArt="0" anchor="ctr" anchorCtr="0" forceAA="0" compatLnSpc="1">
              <a:prstTxWarp prst="textNoShape">
                <a:avLst/>
              </a:prstTxWarp>
              <a:noAutofit/>
            </a:bodyPr>
            <a:lstStyle/>
            <a:p>
              <a:pPr algn="ctr"/>
              <a:endParaRPr lang="en-US" sz="2200" dirty="0"/>
            </a:p>
          </p:txBody>
        </p:sp>
        <p:sp>
          <p:nvSpPr>
            <p:cNvPr id="199" name="Oval 198">
              <a:extLst>
                <a:ext uri="{FF2B5EF4-FFF2-40B4-BE49-F238E27FC236}">
                  <a16:creationId xmlns:a16="http://schemas.microsoft.com/office/drawing/2014/main" id="{1A51669D-596A-4376-A6E5-4A12F0AD0148}"/>
                </a:ext>
              </a:extLst>
            </p:cNvPr>
            <p:cNvSpPr/>
            <p:nvPr/>
          </p:nvSpPr>
          <p:spPr>
            <a:xfrm>
              <a:off x="3699908" y="3943823"/>
              <a:ext cx="159020" cy="152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dirty="0"/>
            </a:p>
          </p:txBody>
        </p:sp>
        <p:sp>
          <p:nvSpPr>
            <p:cNvPr id="200" name="Oval 199">
              <a:extLst>
                <a:ext uri="{FF2B5EF4-FFF2-40B4-BE49-F238E27FC236}">
                  <a16:creationId xmlns:a16="http://schemas.microsoft.com/office/drawing/2014/main" id="{90FF9C5E-864C-40CD-B357-7AC0761953FB}"/>
                </a:ext>
              </a:extLst>
            </p:cNvPr>
            <p:cNvSpPr/>
            <p:nvPr/>
          </p:nvSpPr>
          <p:spPr>
            <a:xfrm>
              <a:off x="4427447" y="3946463"/>
              <a:ext cx="159020" cy="1524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dirty="0"/>
            </a:p>
          </p:txBody>
        </p:sp>
        <p:cxnSp>
          <p:nvCxnSpPr>
            <p:cNvPr id="207" name="Straight Connector 206">
              <a:extLst>
                <a:ext uri="{FF2B5EF4-FFF2-40B4-BE49-F238E27FC236}">
                  <a16:creationId xmlns:a16="http://schemas.microsoft.com/office/drawing/2014/main" id="{23E875AD-F200-43D1-AFB3-654A2CE2CF6B}"/>
                </a:ext>
              </a:extLst>
            </p:cNvPr>
            <p:cNvCxnSpPr>
              <a:cxnSpLocks/>
              <a:stCxn id="181" idx="5"/>
              <a:endCxn id="178" idx="1"/>
            </p:cNvCxnSpPr>
            <p:nvPr/>
          </p:nvCxnSpPr>
          <p:spPr>
            <a:xfrm>
              <a:off x="2659860" y="2762575"/>
              <a:ext cx="265562" cy="349436"/>
            </a:xfrm>
            <a:prstGeom prst="line">
              <a:avLst/>
            </a:prstGeom>
            <a:ln w="285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8" name="Straight Connector 207">
              <a:extLst>
                <a:ext uri="{FF2B5EF4-FFF2-40B4-BE49-F238E27FC236}">
                  <a16:creationId xmlns:a16="http://schemas.microsoft.com/office/drawing/2014/main" id="{70F73A35-21EB-48FA-A0CD-6282F05FD50F}"/>
                </a:ext>
              </a:extLst>
            </p:cNvPr>
            <p:cNvCxnSpPr>
              <a:cxnSpLocks/>
              <a:stCxn id="185" idx="7"/>
              <a:endCxn id="178" idx="3"/>
            </p:cNvCxnSpPr>
            <p:nvPr/>
          </p:nvCxnSpPr>
          <p:spPr>
            <a:xfrm flipV="1">
              <a:off x="2659860" y="3219775"/>
              <a:ext cx="265562" cy="349436"/>
            </a:xfrm>
            <a:prstGeom prst="line">
              <a:avLst/>
            </a:prstGeom>
            <a:ln w="285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9" name="Straight Connector 208">
              <a:extLst>
                <a:ext uri="{FF2B5EF4-FFF2-40B4-BE49-F238E27FC236}">
                  <a16:creationId xmlns:a16="http://schemas.microsoft.com/office/drawing/2014/main" id="{BCEBF510-B79D-4763-BC27-62CA0AE3A1AF}"/>
                </a:ext>
              </a:extLst>
            </p:cNvPr>
            <p:cNvCxnSpPr>
              <a:cxnSpLocks/>
              <a:stCxn id="198" idx="1"/>
              <a:endCxn id="185" idx="5"/>
            </p:cNvCxnSpPr>
            <p:nvPr/>
          </p:nvCxnSpPr>
          <p:spPr>
            <a:xfrm flipH="1" flipV="1">
              <a:off x="2659860" y="3676975"/>
              <a:ext cx="260644" cy="289166"/>
            </a:xfrm>
            <a:prstGeom prst="line">
              <a:avLst/>
            </a:prstGeom>
            <a:ln w="285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a:extLst>
                <a:ext uri="{FF2B5EF4-FFF2-40B4-BE49-F238E27FC236}">
                  <a16:creationId xmlns:a16="http://schemas.microsoft.com/office/drawing/2014/main" id="{109DFD5B-F770-4FE1-9CF5-C4502520F10D}"/>
                </a:ext>
              </a:extLst>
            </p:cNvPr>
            <p:cNvCxnSpPr>
              <a:cxnSpLocks/>
              <a:stCxn id="182" idx="3"/>
              <a:endCxn id="178" idx="7"/>
            </p:cNvCxnSpPr>
            <p:nvPr/>
          </p:nvCxnSpPr>
          <p:spPr>
            <a:xfrm flipH="1">
              <a:off x="3037867" y="2762575"/>
              <a:ext cx="285104" cy="349436"/>
            </a:xfrm>
            <a:prstGeom prst="line">
              <a:avLst/>
            </a:prstGeom>
            <a:ln w="285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39" name="Straight Connector 238">
              <a:extLst>
                <a:ext uri="{FF2B5EF4-FFF2-40B4-BE49-F238E27FC236}">
                  <a16:creationId xmlns:a16="http://schemas.microsoft.com/office/drawing/2014/main" id="{C7449F01-C496-4B13-A5AB-CD727386912F}"/>
                </a:ext>
              </a:extLst>
            </p:cNvPr>
            <p:cNvCxnSpPr>
              <a:cxnSpLocks/>
              <a:stCxn id="186" idx="1"/>
              <a:endCxn id="178" idx="5"/>
            </p:cNvCxnSpPr>
            <p:nvPr/>
          </p:nvCxnSpPr>
          <p:spPr>
            <a:xfrm flipH="1" flipV="1">
              <a:off x="3037867" y="3219775"/>
              <a:ext cx="283530" cy="349436"/>
            </a:xfrm>
            <a:prstGeom prst="line">
              <a:avLst/>
            </a:prstGeom>
            <a:ln w="285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42" name="Straight Connector 241">
              <a:extLst>
                <a:ext uri="{FF2B5EF4-FFF2-40B4-BE49-F238E27FC236}">
                  <a16:creationId xmlns:a16="http://schemas.microsoft.com/office/drawing/2014/main" id="{E7A3F9DB-048E-4CC5-BAC0-CBB5BBA62027}"/>
                </a:ext>
              </a:extLst>
            </p:cNvPr>
            <p:cNvCxnSpPr>
              <a:cxnSpLocks/>
              <a:stCxn id="174" idx="3"/>
              <a:endCxn id="181" idx="7"/>
            </p:cNvCxnSpPr>
            <p:nvPr/>
          </p:nvCxnSpPr>
          <p:spPr>
            <a:xfrm flipH="1">
              <a:off x="2659860" y="2297076"/>
              <a:ext cx="265562" cy="357735"/>
            </a:xfrm>
            <a:prstGeom prst="line">
              <a:avLst/>
            </a:prstGeom>
            <a:ln w="285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43" name="Straight Connector 242">
              <a:extLst>
                <a:ext uri="{FF2B5EF4-FFF2-40B4-BE49-F238E27FC236}">
                  <a16:creationId xmlns:a16="http://schemas.microsoft.com/office/drawing/2014/main" id="{7747756A-453F-4755-8CDC-22FB6FC4E327}"/>
                </a:ext>
              </a:extLst>
            </p:cNvPr>
            <p:cNvCxnSpPr>
              <a:cxnSpLocks/>
              <a:stCxn id="174" idx="5"/>
              <a:endCxn id="182" idx="1"/>
            </p:cNvCxnSpPr>
            <p:nvPr/>
          </p:nvCxnSpPr>
          <p:spPr>
            <a:xfrm>
              <a:off x="3037867" y="2297076"/>
              <a:ext cx="285104" cy="357735"/>
            </a:xfrm>
            <a:prstGeom prst="line">
              <a:avLst/>
            </a:prstGeom>
            <a:ln w="285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49" name="Straight Connector 248">
              <a:extLst>
                <a:ext uri="{FF2B5EF4-FFF2-40B4-BE49-F238E27FC236}">
                  <a16:creationId xmlns:a16="http://schemas.microsoft.com/office/drawing/2014/main" id="{CEAE867C-A0AD-4ED3-8330-D964ABA18B43}"/>
                </a:ext>
              </a:extLst>
            </p:cNvPr>
            <p:cNvCxnSpPr>
              <a:cxnSpLocks/>
              <a:stCxn id="198" idx="7"/>
              <a:endCxn id="186" idx="3"/>
            </p:cNvCxnSpPr>
            <p:nvPr/>
          </p:nvCxnSpPr>
          <p:spPr>
            <a:xfrm flipV="1">
              <a:off x="3032949" y="3676975"/>
              <a:ext cx="288448" cy="289166"/>
            </a:xfrm>
            <a:prstGeom prst="line">
              <a:avLst/>
            </a:prstGeom>
            <a:ln w="285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
          <p:nvSpPr>
            <p:cNvPr id="301" name="Rectangle: Rounded Corners 300">
              <a:extLst>
                <a:ext uri="{FF2B5EF4-FFF2-40B4-BE49-F238E27FC236}">
                  <a16:creationId xmlns:a16="http://schemas.microsoft.com/office/drawing/2014/main" id="{96A26E16-8BB4-4684-AF7A-B165BE1CD322}"/>
                </a:ext>
              </a:extLst>
            </p:cNvPr>
            <p:cNvSpPr/>
            <p:nvPr/>
          </p:nvSpPr>
          <p:spPr>
            <a:xfrm>
              <a:off x="1048596" y="2003738"/>
              <a:ext cx="4104037" cy="2210356"/>
            </a:xfrm>
            <a:prstGeom prst="round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0584" tIns="50292" rIns="100584" bIns="50292" numCol="1" spcCol="0" rtlCol="0" fromWordArt="0" anchor="ctr" anchorCtr="0" forceAA="0" compatLnSpc="1">
              <a:prstTxWarp prst="textNoShape">
                <a:avLst/>
              </a:prstTxWarp>
              <a:noAutofit/>
            </a:bodyPr>
            <a:lstStyle/>
            <a:p>
              <a:pPr algn="ctr"/>
              <a:endParaRPr lang="en-US" sz="2200"/>
            </a:p>
          </p:txBody>
        </p:sp>
        <p:sp>
          <p:nvSpPr>
            <p:cNvPr id="306" name="Rectangle 305">
              <a:extLst>
                <a:ext uri="{FF2B5EF4-FFF2-40B4-BE49-F238E27FC236}">
                  <a16:creationId xmlns:a16="http://schemas.microsoft.com/office/drawing/2014/main" id="{26311340-9238-4326-99E3-8E0ADBBA81F8}"/>
                </a:ext>
              </a:extLst>
            </p:cNvPr>
            <p:cNvSpPr/>
            <p:nvPr/>
          </p:nvSpPr>
          <p:spPr>
            <a:xfrm>
              <a:off x="2475563" y="2237766"/>
              <a:ext cx="492916" cy="846268"/>
            </a:xfrm>
            <a:prstGeom prst="rect">
              <a:avLst/>
            </a:prstGeom>
            <a:noFill/>
            <a:ln>
              <a:solidFill>
                <a:schemeClr val="accent2">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p>
          </p:txBody>
        </p:sp>
        <p:sp>
          <p:nvSpPr>
            <p:cNvPr id="307" name="Rectangle 306">
              <a:extLst>
                <a:ext uri="{FF2B5EF4-FFF2-40B4-BE49-F238E27FC236}">
                  <a16:creationId xmlns:a16="http://schemas.microsoft.com/office/drawing/2014/main" id="{009F9A76-99C1-4D4E-AE99-BC32CC5CDC98}"/>
                </a:ext>
              </a:extLst>
            </p:cNvPr>
            <p:cNvSpPr/>
            <p:nvPr/>
          </p:nvSpPr>
          <p:spPr>
            <a:xfrm>
              <a:off x="3029628" y="2245163"/>
              <a:ext cx="492916" cy="846268"/>
            </a:xfrm>
            <a:prstGeom prst="rect">
              <a:avLst/>
            </a:prstGeom>
            <a:noFill/>
            <a:ln>
              <a:solidFill>
                <a:schemeClr val="accent2">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p>
          </p:txBody>
        </p:sp>
        <p:sp>
          <p:nvSpPr>
            <p:cNvPr id="308" name="Rectangle 307">
              <a:extLst>
                <a:ext uri="{FF2B5EF4-FFF2-40B4-BE49-F238E27FC236}">
                  <a16:creationId xmlns:a16="http://schemas.microsoft.com/office/drawing/2014/main" id="{50697B3F-FD33-4821-AF5C-F37D6BB800E8}"/>
                </a:ext>
              </a:extLst>
            </p:cNvPr>
            <p:cNvSpPr/>
            <p:nvPr/>
          </p:nvSpPr>
          <p:spPr>
            <a:xfrm>
              <a:off x="3037877" y="3166924"/>
              <a:ext cx="492916" cy="846268"/>
            </a:xfrm>
            <a:prstGeom prst="rect">
              <a:avLst/>
            </a:prstGeom>
            <a:noFill/>
            <a:ln>
              <a:solidFill>
                <a:schemeClr val="accent2">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p>
          </p:txBody>
        </p:sp>
        <p:sp>
          <p:nvSpPr>
            <p:cNvPr id="309" name="Rectangle 308">
              <a:extLst>
                <a:ext uri="{FF2B5EF4-FFF2-40B4-BE49-F238E27FC236}">
                  <a16:creationId xmlns:a16="http://schemas.microsoft.com/office/drawing/2014/main" id="{C6591937-A471-4C58-ACCB-253B9A85FDC9}"/>
                </a:ext>
              </a:extLst>
            </p:cNvPr>
            <p:cNvSpPr/>
            <p:nvPr/>
          </p:nvSpPr>
          <p:spPr>
            <a:xfrm>
              <a:off x="2457935" y="3166924"/>
              <a:ext cx="492916" cy="846268"/>
            </a:xfrm>
            <a:prstGeom prst="rect">
              <a:avLst/>
            </a:prstGeom>
            <a:noFill/>
            <a:ln>
              <a:solidFill>
                <a:schemeClr val="accent2">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p>
          </p:txBody>
        </p:sp>
      </p:grpSp>
      <p:sp>
        <p:nvSpPr>
          <p:cNvPr id="2" name="TextBox 1">
            <a:extLst>
              <a:ext uri="{FF2B5EF4-FFF2-40B4-BE49-F238E27FC236}">
                <a16:creationId xmlns:a16="http://schemas.microsoft.com/office/drawing/2014/main" id="{63205969-7012-4245-9933-4299C175422F}"/>
              </a:ext>
            </a:extLst>
          </p:cNvPr>
          <p:cNvSpPr txBox="1"/>
          <p:nvPr/>
        </p:nvSpPr>
        <p:spPr>
          <a:xfrm>
            <a:off x="3078357" y="1926248"/>
            <a:ext cx="3933513" cy="430887"/>
          </a:xfrm>
          <a:prstGeom prst="rect">
            <a:avLst/>
          </a:prstGeom>
          <a:noFill/>
        </p:spPr>
        <p:txBody>
          <a:bodyPr wrap="none" rtlCol="0">
            <a:spAutoFit/>
          </a:bodyPr>
          <a:lstStyle/>
          <a:p>
            <a:r>
              <a:rPr lang="en-US" sz="2200" b="1" i="1" dirty="0"/>
              <a:t>Four horizontal </a:t>
            </a:r>
            <a:r>
              <a:rPr lang="en-US" sz="2200" b="1" i="1" dirty="0" err="1"/>
              <a:t>z</a:t>
            </a:r>
            <a:r>
              <a:rPr lang="en-US" sz="2200" b="1" i="1" baseline="-25000" dirty="0" err="1"/>
              <a:t>i</a:t>
            </a:r>
            <a:r>
              <a:rPr lang="en-US" sz="2200" b="1" i="1" dirty="0"/>
              <a:t> configurations</a:t>
            </a:r>
          </a:p>
        </p:txBody>
      </p:sp>
      <p:sp>
        <p:nvSpPr>
          <p:cNvPr id="114" name="TextBox 113">
            <a:extLst>
              <a:ext uri="{FF2B5EF4-FFF2-40B4-BE49-F238E27FC236}">
                <a16:creationId xmlns:a16="http://schemas.microsoft.com/office/drawing/2014/main" id="{FB0344C3-54DD-4F76-8E20-0779077F05B7}"/>
              </a:ext>
            </a:extLst>
          </p:cNvPr>
          <p:cNvSpPr txBox="1"/>
          <p:nvPr/>
        </p:nvSpPr>
        <p:spPr>
          <a:xfrm>
            <a:off x="3219794" y="4541439"/>
            <a:ext cx="3618811" cy="430887"/>
          </a:xfrm>
          <a:prstGeom prst="rect">
            <a:avLst/>
          </a:prstGeom>
          <a:noFill/>
        </p:spPr>
        <p:txBody>
          <a:bodyPr wrap="none" rtlCol="0">
            <a:spAutoFit/>
          </a:bodyPr>
          <a:lstStyle/>
          <a:p>
            <a:r>
              <a:rPr lang="en-US" sz="2200" b="1" i="1" dirty="0"/>
              <a:t>Four vertical </a:t>
            </a:r>
            <a:r>
              <a:rPr lang="en-US" sz="2200" b="1" i="1" dirty="0" err="1"/>
              <a:t>z</a:t>
            </a:r>
            <a:r>
              <a:rPr lang="en-US" sz="2200" b="1" i="1" baseline="-25000" dirty="0" err="1"/>
              <a:t>i</a:t>
            </a:r>
            <a:r>
              <a:rPr lang="en-US" sz="2200" b="1" i="1" dirty="0"/>
              <a:t> configurations</a:t>
            </a:r>
          </a:p>
        </p:txBody>
      </p:sp>
      <p:sp>
        <p:nvSpPr>
          <p:cNvPr id="76" name="TextBox 75">
            <a:extLst>
              <a:ext uri="{FF2B5EF4-FFF2-40B4-BE49-F238E27FC236}">
                <a16:creationId xmlns:a16="http://schemas.microsoft.com/office/drawing/2014/main" id="{C6725C30-6E86-40E2-9B72-FDF436A3C9F0}"/>
              </a:ext>
            </a:extLst>
          </p:cNvPr>
          <p:cNvSpPr txBox="1"/>
          <p:nvPr/>
        </p:nvSpPr>
        <p:spPr>
          <a:xfrm>
            <a:off x="1972560" y="705047"/>
            <a:ext cx="6113278" cy="1046440"/>
          </a:xfrm>
          <a:prstGeom prst="rect">
            <a:avLst/>
          </a:prstGeom>
          <a:noFill/>
        </p:spPr>
        <p:txBody>
          <a:bodyPr wrap="square" rtlCol="0">
            <a:spAutoFit/>
          </a:bodyPr>
          <a:lstStyle/>
          <a:p>
            <a:pPr algn="ctr"/>
            <a:r>
              <a:rPr lang="en-US" sz="2200" dirty="0"/>
              <a:t>To compensate for double-counting, we divide by 2.  </a:t>
            </a:r>
            <a:r>
              <a:rPr lang="en-US" sz="2200" b="1" i="1" dirty="0"/>
              <a:t>Z</a:t>
            </a:r>
            <a:r>
              <a:rPr lang="en-US" sz="2200" dirty="0"/>
              <a:t> = Total number of </a:t>
            </a:r>
            <a:r>
              <a:rPr lang="en-US" sz="2200" b="1" i="1" dirty="0" err="1"/>
              <a:t>z</a:t>
            </a:r>
            <a:r>
              <a:rPr lang="en-US" sz="2200" b="1" i="1" baseline="-25000" dirty="0" err="1"/>
              <a:t>i</a:t>
            </a:r>
            <a:r>
              <a:rPr lang="en-US" sz="2200" b="1" baseline="-25000" dirty="0"/>
              <a:t> </a:t>
            </a:r>
            <a:r>
              <a:rPr lang="en-US" sz="2200" dirty="0"/>
              <a:t>config variables = </a:t>
            </a:r>
            <a:r>
              <a:rPr lang="en-US" sz="2200" b="1" i="1" dirty="0"/>
              <a:t>4N </a:t>
            </a:r>
          </a:p>
          <a:p>
            <a:pPr algn="ctr"/>
            <a:r>
              <a:rPr lang="en-US" sz="1800" i="1" dirty="0"/>
              <a:t>(where N = number of nodes in grid)</a:t>
            </a:r>
          </a:p>
        </p:txBody>
      </p:sp>
    </p:spTree>
    <p:extLst>
      <p:ext uri="{BB962C8B-B14F-4D97-AF65-F5344CB8AC3E}">
        <p14:creationId xmlns:p14="http://schemas.microsoft.com/office/powerpoint/2010/main" val="35386576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87508A63-2236-423D-AB98-7816D4D60C07}"/>
              </a:ext>
            </a:extLst>
          </p:cNvPr>
          <p:cNvSpPr txBox="1"/>
          <p:nvPr/>
        </p:nvSpPr>
        <p:spPr>
          <a:xfrm>
            <a:off x="1163488" y="820493"/>
            <a:ext cx="7886309" cy="498598"/>
          </a:xfrm>
          <a:prstGeom prst="rect">
            <a:avLst/>
          </a:prstGeom>
          <a:noFill/>
        </p:spPr>
        <p:txBody>
          <a:bodyPr wrap="square" rtlCol="0">
            <a:spAutoFit/>
          </a:bodyPr>
          <a:lstStyle/>
          <a:p>
            <a:pPr algn="ctr"/>
            <a:r>
              <a:rPr lang="en-US" sz="2640" b="1" dirty="0"/>
              <a:t>These are </a:t>
            </a:r>
            <a:r>
              <a:rPr lang="en-US" sz="2640" b="1" i="1" u="sng" dirty="0"/>
              <a:t>NOT</a:t>
            </a:r>
            <a:r>
              <a:rPr lang="en-US" sz="2640" b="1" dirty="0"/>
              <a:t> </a:t>
            </a:r>
            <a:r>
              <a:rPr lang="en-US" sz="2640" b="1" i="1" dirty="0" err="1"/>
              <a:t>z</a:t>
            </a:r>
            <a:r>
              <a:rPr lang="en-US" sz="2640" b="1" baseline="-25000" dirty="0" err="1"/>
              <a:t>i</a:t>
            </a:r>
            <a:r>
              <a:rPr lang="en-US" sz="2640" b="1" baseline="-25000" dirty="0"/>
              <a:t> </a:t>
            </a:r>
            <a:r>
              <a:rPr lang="en-US" sz="2640" b="1" dirty="0"/>
              <a:t>Configurations</a:t>
            </a:r>
          </a:p>
        </p:txBody>
      </p:sp>
      <p:sp>
        <p:nvSpPr>
          <p:cNvPr id="253" name="TextBox 252">
            <a:extLst>
              <a:ext uri="{FF2B5EF4-FFF2-40B4-BE49-F238E27FC236}">
                <a16:creationId xmlns:a16="http://schemas.microsoft.com/office/drawing/2014/main" id="{B9BC0BB7-302D-4552-A5ED-6BC5E1B25A81}"/>
              </a:ext>
            </a:extLst>
          </p:cNvPr>
          <p:cNvSpPr txBox="1"/>
          <p:nvPr/>
        </p:nvSpPr>
        <p:spPr>
          <a:xfrm>
            <a:off x="5555088" y="2493633"/>
            <a:ext cx="4204611" cy="1785104"/>
          </a:xfrm>
          <a:prstGeom prst="rect">
            <a:avLst/>
          </a:prstGeom>
          <a:noFill/>
        </p:spPr>
        <p:txBody>
          <a:bodyPr wrap="square" rtlCol="0">
            <a:spAutoFit/>
          </a:bodyPr>
          <a:lstStyle/>
          <a:p>
            <a:pPr algn="ctr"/>
            <a:r>
              <a:rPr lang="en-US" sz="2200" b="1" i="1" dirty="0"/>
              <a:t>NOT allowable </a:t>
            </a:r>
            <a:r>
              <a:rPr lang="en-US" sz="2200" b="1" i="1" dirty="0" err="1"/>
              <a:t>z</a:t>
            </a:r>
            <a:r>
              <a:rPr lang="en-US" sz="2200" b="1" i="1" baseline="-25000" dirty="0" err="1"/>
              <a:t>i</a:t>
            </a:r>
            <a:r>
              <a:rPr lang="en-US" sz="2200" b="1" i="1" dirty="0"/>
              <a:t> configurations: </a:t>
            </a:r>
          </a:p>
          <a:p>
            <a:pPr algn="ctr"/>
            <a:endParaRPr lang="en-US" sz="2200" b="1" i="1" dirty="0"/>
          </a:p>
          <a:p>
            <a:pPr algn="ctr"/>
            <a:r>
              <a:rPr lang="en-US" sz="2200" dirty="0"/>
              <a:t>The </a:t>
            </a:r>
            <a:r>
              <a:rPr lang="en-US" sz="2200" b="1" i="1" dirty="0" err="1"/>
              <a:t>z</a:t>
            </a:r>
            <a:r>
              <a:rPr lang="en-US" sz="2200" b="1" baseline="-25000" dirty="0" err="1"/>
              <a:t>i</a:t>
            </a:r>
            <a:r>
              <a:rPr lang="en-US" sz="2200" dirty="0"/>
              <a:t> triplet variables must be in a “bent-angle” configuration, not a straight line. </a:t>
            </a:r>
          </a:p>
        </p:txBody>
      </p:sp>
      <p:sp>
        <p:nvSpPr>
          <p:cNvPr id="255" name="Oval 254">
            <a:extLst>
              <a:ext uri="{FF2B5EF4-FFF2-40B4-BE49-F238E27FC236}">
                <a16:creationId xmlns:a16="http://schemas.microsoft.com/office/drawing/2014/main" id="{2A998E72-F2C1-4462-8129-8A870E2FA7E9}"/>
              </a:ext>
            </a:extLst>
          </p:cNvPr>
          <p:cNvSpPr/>
          <p:nvPr/>
        </p:nvSpPr>
        <p:spPr>
          <a:xfrm>
            <a:off x="1081436" y="2241559"/>
            <a:ext cx="174922" cy="1676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p>
        </p:txBody>
      </p:sp>
      <p:sp>
        <p:nvSpPr>
          <p:cNvPr id="256" name="Oval 255">
            <a:extLst>
              <a:ext uri="{FF2B5EF4-FFF2-40B4-BE49-F238E27FC236}">
                <a16:creationId xmlns:a16="http://schemas.microsoft.com/office/drawing/2014/main" id="{9D52EF63-51BB-4811-B163-35BF36922882}"/>
              </a:ext>
            </a:extLst>
          </p:cNvPr>
          <p:cNvSpPr/>
          <p:nvPr/>
        </p:nvSpPr>
        <p:spPr>
          <a:xfrm>
            <a:off x="1935680" y="2241559"/>
            <a:ext cx="174922" cy="1676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0584" tIns="50292" rIns="100584" bIns="50292" numCol="1" spcCol="0" rtlCol="0" fromWordArt="0" anchor="ctr" anchorCtr="0" forceAA="0" compatLnSpc="1">
            <a:prstTxWarp prst="textNoShape">
              <a:avLst/>
            </a:prstTxWarp>
            <a:noAutofit/>
          </a:bodyPr>
          <a:lstStyle/>
          <a:p>
            <a:pPr algn="ctr"/>
            <a:endParaRPr lang="en-US" sz="2200"/>
          </a:p>
        </p:txBody>
      </p:sp>
      <p:sp>
        <p:nvSpPr>
          <p:cNvPr id="257" name="Oval 256">
            <a:extLst>
              <a:ext uri="{FF2B5EF4-FFF2-40B4-BE49-F238E27FC236}">
                <a16:creationId xmlns:a16="http://schemas.microsoft.com/office/drawing/2014/main" id="{281C5928-E6EF-46F6-8332-553D6F4D9B97}"/>
              </a:ext>
            </a:extLst>
          </p:cNvPr>
          <p:cNvSpPr/>
          <p:nvPr/>
        </p:nvSpPr>
        <p:spPr>
          <a:xfrm>
            <a:off x="2803747" y="2241559"/>
            <a:ext cx="174922" cy="1676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0584" tIns="50292" rIns="100584" bIns="50292" numCol="1" spcCol="0" rtlCol="0" fromWordArt="0" anchor="ctr" anchorCtr="0" forceAA="0" compatLnSpc="1">
            <a:prstTxWarp prst="textNoShape">
              <a:avLst/>
            </a:prstTxWarp>
            <a:noAutofit/>
          </a:bodyPr>
          <a:lstStyle/>
          <a:p>
            <a:pPr algn="ctr"/>
            <a:endParaRPr lang="en-US" sz="2200" dirty="0"/>
          </a:p>
        </p:txBody>
      </p:sp>
      <p:sp>
        <p:nvSpPr>
          <p:cNvPr id="258" name="Oval 257">
            <a:extLst>
              <a:ext uri="{FF2B5EF4-FFF2-40B4-BE49-F238E27FC236}">
                <a16:creationId xmlns:a16="http://schemas.microsoft.com/office/drawing/2014/main" id="{09858625-E7DF-40F1-946A-BA1E5D6871E6}"/>
              </a:ext>
            </a:extLst>
          </p:cNvPr>
          <p:cNvSpPr/>
          <p:nvPr/>
        </p:nvSpPr>
        <p:spPr>
          <a:xfrm>
            <a:off x="3686707" y="2241559"/>
            <a:ext cx="174922" cy="1676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dirty="0"/>
          </a:p>
        </p:txBody>
      </p:sp>
      <p:sp>
        <p:nvSpPr>
          <p:cNvPr id="259" name="Oval 258">
            <a:extLst>
              <a:ext uri="{FF2B5EF4-FFF2-40B4-BE49-F238E27FC236}">
                <a16:creationId xmlns:a16="http://schemas.microsoft.com/office/drawing/2014/main" id="{28ACB0D9-6882-46F1-92B1-1B6947C482FB}"/>
              </a:ext>
            </a:extLst>
          </p:cNvPr>
          <p:cNvSpPr/>
          <p:nvPr/>
        </p:nvSpPr>
        <p:spPr>
          <a:xfrm>
            <a:off x="1081436" y="3256528"/>
            <a:ext cx="174922" cy="1676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p>
        </p:txBody>
      </p:sp>
      <p:sp>
        <p:nvSpPr>
          <p:cNvPr id="260" name="Oval 259">
            <a:extLst>
              <a:ext uri="{FF2B5EF4-FFF2-40B4-BE49-F238E27FC236}">
                <a16:creationId xmlns:a16="http://schemas.microsoft.com/office/drawing/2014/main" id="{625479B2-F4E9-4013-B35B-6E09C0467B52}"/>
              </a:ext>
            </a:extLst>
          </p:cNvPr>
          <p:cNvSpPr/>
          <p:nvPr/>
        </p:nvSpPr>
        <p:spPr>
          <a:xfrm>
            <a:off x="1935680" y="3256528"/>
            <a:ext cx="174922" cy="1676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p>
        </p:txBody>
      </p:sp>
      <p:sp>
        <p:nvSpPr>
          <p:cNvPr id="261" name="Oval 260">
            <a:extLst>
              <a:ext uri="{FF2B5EF4-FFF2-40B4-BE49-F238E27FC236}">
                <a16:creationId xmlns:a16="http://schemas.microsoft.com/office/drawing/2014/main" id="{C882537F-9E7A-49CB-891D-A8A3DC46DB94}"/>
              </a:ext>
            </a:extLst>
          </p:cNvPr>
          <p:cNvSpPr/>
          <p:nvPr/>
        </p:nvSpPr>
        <p:spPr>
          <a:xfrm>
            <a:off x="2803747" y="3256528"/>
            <a:ext cx="174922" cy="1676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dirty="0"/>
          </a:p>
        </p:txBody>
      </p:sp>
      <p:sp>
        <p:nvSpPr>
          <p:cNvPr id="262" name="Oval 261">
            <a:extLst>
              <a:ext uri="{FF2B5EF4-FFF2-40B4-BE49-F238E27FC236}">
                <a16:creationId xmlns:a16="http://schemas.microsoft.com/office/drawing/2014/main" id="{97CB5336-5844-41DD-908E-9860FFC1D543}"/>
              </a:ext>
            </a:extLst>
          </p:cNvPr>
          <p:cNvSpPr/>
          <p:nvPr/>
        </p:nvSpPr>
        <p:spPr>
          <a:xfrm>
            <a:off x="3686707" y="3256528"/>
            <a:ext cx="174922" cy="1676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dirty="0"/>
          </a:p>
        </p:txBody>
      </p:sp>
      <p:sp>
        <p:nvSpPr>
          <p:cNvPr id="263" name="Oval 262">
            <a:extLst>
              <a:ext uri="{FF2B5EF4-FFF2-40B4-BE49-F238E27FC236}">
                <a16:creationId xmlns:a16="http://schemas.microsoft.com/office/drawing/2014/main" id="{5FFDB67B-3CE0-494B-B1E2-899932413F0D}"/>
              </a:ext>
            </a:extLst>
          </p:cNvPr>
          <p:cNvSpPr/>
          <p:nvPr/>
        </p:nvSpPr>
        <p:spPr>
          <a:xfrm>
            <a:off x="1515063" y="2740347"/>
            <a:ext cx="174922" cy="1676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p>
        </p:txBody>
      </p:sp>
      <p:sp>
        <p:nvSpPr>
          <p:cNvPr id="264" name="Oval 263">
            <a:extLst>
              <a:ext uri="{FF2B5EF4-FFF2-40B4-BE49-F238E27FC236}">
                <a16:creationId xmlns:a16="http://schemas.microsoft.com/office/drawing/2014/main" id="{8096C4AF-4492-4E02-8AED-985C225854F0}"/>
              </a:ext>
            </a:extLst>
          </p:cNvPr>
          <p:cNvSpPr/>
          <p:nvPr/>
        </p:nvSpPr>
        <p:spPr>
          <a:xfrm>
            <a:off x="2387939" y="2753608"/>
            <a:ext cx="174922" cy="1676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0584" tIns="50292" rIns="100584" bIns="50292" numCol="1" spcCol="0" rtlCol="0" fromWordArt="0" anchor="ctr" anchorCtr="0" forceAA="0" compatLnSpc="1">
            <a:prstTxWarp prst="textNoShape">
              <a:avLst/>
            </a:prstTxWarp>
            <a:noAutofit/>
          </a:bodyPr>
          <a:lstStyle/>
          <a:p>
            <a:pPr algn="ctr"/>
            <a:endParaRPr lang="en-US" sz="2200"/>
          </a:p>
        </p:txBody>
      </p:sp>
      <p:sp>
        <p:nvSpPr>
          <p:cNvPr id="265" name="Oval 264">
            <a:extLst>
              <a:ext uri="{FF2B5EF4-FFF2-40B4-BE49-F238E27FC236}">
                <a16:creationId xmlns:a16="http://schemas.microsoft.com/office/drawing/2014/main" id="{AF2F1DC7-B1A3-481A-8942-2116EC87452B}"/>
              </a:ext>
            </a:extLst>
          </p:cNvPr>
          <p:cNvSpPr/>
          <p:nvPr/>
        </p:nvSpPr>
        <p:spPr>
          <a:xfrm>
            <a:off x="3241051" y="2753608"/>
            <a:ext cx="174922" cy="1676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0584" tIns="50292" rIns="100584" bIns="50292" numCol="1" spcCol="0" rtlCol="0" fromWordArt="0" anchor="ctr" anchorCtr="0" forceAA="0" compatLnSpc="1">
            <a:prstTxWarp prst="textNoShape">
              <a:avLst/>
            </a:prstTxWarp>
            <a:noAutofit/>
          </a:bodyPr>
          <a:lstStyle/>
          <a:p>
            <a:pPr algn="ctr"/>
            <a:endParaRPr lang="en-US" sz="2200" dirty="0"/>
          </a:p>
        </p:txBody>
      </p:sp>
      <p:sp>
        <p:nvSpPr>
          <p:cNvPr id="266" name="Oval 265">
            <a:extLst>
              <a:ext uri="{FF2B5EF4-FFF2-40B4-BE49-F238E27FC236}">
                <a16:creationId xmlns:a16="http://schemas.microsoft.com/office/drawing/2014/main" id="{A65A90B0-90BC-4293-8E09-44511BFC960C}"/>
              </a:ext>
            </a:extLst>
          </p:cNvPr>
          <p:cNvSpPr/>
          <p:nvPr/>
        </p:nvSpPr>
        <p:spPr>
          <a:xfrm>
            <a:off x="4036550" y="2753608"/>
            <a:ext cx="174922" cy="1676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dirty="0"/>
          </a:p>
        </p:txBody>
      </p:sp>
      <p:sp>
        <p:nvSpPr>
          <p:cNvPr id="267" name="Oval 266">
            <a:extLst>
              <a:ext uri="{FF2B5EF4-FFF2-40B4-BE49-F238E27FC236}">
                <a16:creationId xmlns:a16="http://schemas.microsoft.com/office/drawing/2014/main" id="{D4544029-B126-44EC-A0BD-183F7C41464A}"/>
              </a:ext>
            </a:extLst>
          </p:cNvPr>
          <p:cNvSpPr/>
          <p:nvPr/>
        </p:nvSpPr>
        <p:spPr>
          <a:xfrm>
            <a:off x="1513332" y="3746187"/>
            <a:ext cx="174922" cy="1676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p>
        </p:txBody>
      </p:sp>
      <p:sp>
        <p:nvSpPr>
          <p:cNvPr id="268" name="Oval 267">
            <a:extLst>
              <a:ext uri="{FF2B5EF4-FFF2-40B4-BE49-F238E27FC236}">
                <a16:creationId xmlns:a16="http://schemas.microsoft.com/office/drawing/2014/main" id="{B1102843-3988-446B-8467-5E89855D4606}"/>
              </a:ext>
            </a:extLst>
          </p:cNvPr>
          <p:cNvSpPr/>
          <p:nvPr/>
        </p:nvSpPr>
        <p:spPr>
          <a:xfrm>
            <a:off x="2387939" y="3759448"/>
            <a:ext cx="174922" cy="1676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0584" tIns="50292" rIns="100584" bIns="50292" numCol="1" spcCol="0" rtlCol="0" fromWordArt="0" anchor="ctr" anchorCtr="0" forceAA="0" compatLnSpc="1">
            <a:prstTxWarp prst="textNoShape">
              <a:avLst/>
            </a:prstTxWarp>
            <a:noAutofit/>
          </a:bodyPr>
          <a:lstStyle/>
          <a:p>
            <a:pPr algn="ctr"/>
            <a:endParaRPr lang="en-US" sz="2200"/>
          </a:p>
        </p:txBody>
      </p:sp>
      <p:sp>
        <p:nvSpPr>
          <p:cNvPr id="269" name="Oval 268">
            <a:extLst>
              <a:ext uri="{FF2B5EF4-FFF2-40B4-BE49-F238E27FC236}">
                <a16:creationId xmlns:a16="http://schemas.microsoft.com/office/drawing/2014/main" id="{54091B71-F3B7-4B6E-88ED-2CB8414B2C76}"/>
              </a:ext>
            </a:extLst>
          </p:cNvPr>
          <p:cNvSpPr/>
          <p:nvPr/>
        </p:nvSpPr>
        <p:spPr>
          <a:xfrm>
            <a:off x="3239320" y="3759448"/>
            <a:ext cx="174922" cy="1676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0584" tIns="50292" rIns="100584" bIns="50292" numCol="1" spcCol="0" rtlCol="0" fromWordArt="0" anchor="ctr" anchorCtr="0" forceAA="0" compatLnSpc="1">
            <a:prstTxWarp prst="textNoShape">
              <a:avLst/>
            </a:prstTxWarp>
            <a:noAutofit/>
          </a:bodyPr>
          <a:lstStyle/>
          <a:p>
            <a:pPr algn="ctr"/>
            <a:endParaRPr lang="en-US" sz="2200" dirty="0"/>
          </a:p>
        </p:txBody>
      </p:sp>
      <p:sp>
        <p:nvSpPr>
          <p:cNvPr id="270" name="Oval 269">
            <a:extLst>
              <a:ext uri="{FF2B5EF4-FFF2-40B4-BE49-F238E27FC236}">
                <a16:creationId xmlns:a16="http://schemas.microsoft.com/office/drawing/2014/main" id="{825B5A4E-C1BF-4C6F-81D2-1A24DAD44860}"/>
              </a:ext>
            </a:extLst>
          </p:cNvPr>
          <p:cNvSpPr/>
          <p:nvPr/>
        </p:nvSpPr>
        <p:spPr>
          <a:xfrm>
            <a:off x="4034819" y="3759448"/>
            <a:ext cx="174922" cy="1676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dirty="0"/>
          </a:p>
        </p:txBody>
      </p:sp>
      <p:sp>
        <p:nvSpPr>
          <p:cNvPr id="271" name="Oval 270">
            <a:extLst>
              <a:ext uri="{FF2B5EF4-FFF2-40B4-BE49-F238E27FC236}">
                <a16:creationId xmlns:a16="http://schemas.microsoft.com/office/drawing/2014/main" id="{EFFEE7BE-EDAB-4B68-ACB1-EA8B7FFE2D6B}"/>
              </a:ext>
            </a:extLst>
          </p:cNvPr>
          <p:cNvSpPr/>
          <p:nvPr/>
        </p:nvSpPr>
        <p:spPr>
          <a:xfrm>
            <a:off x="4836843" y="2747383"/>
            <a:ext cx="174922" cy="1676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dirty="0"/>
          </a:p>
        </p:txBody>
      </p:sp>
      <p:sp>
        <p:nvSpPr>
          <p:cNvPr id="272" name="Oval 271">
            <a:extLst>
              <a:ext uri="{FF2B5EF4-FFF2-40B4-BE49-F238E27FC236}">
                <a16:creationId xmlns:a16="http://schemas.microsoft.com/office/drawing/2014/main" id="{CB24EFEC-F8B4-4A7C-8E3C-820BB4B9B1F1}"/>
              </a:ext>
            </a:extLst>
          </p:cNvPr>
          <p:cNvSpPr/>
          <p:nvPr/>
        </p:nvSpPr>
        <p:spPr>
          <a:xfrm>
            <a:off x="4836843" y="3753223"/>
            <a:ext cx="174922" cy="1676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dirty="0"/>
          </a:p>
        </p:txBody>
      </p:sp>
      <p:sp>
        <p:nvSpPr>
          <p:cNvPr id="273" name="Oval 272">
            <a:extLst>
              <a:ext uri="{FF2B5EF4-FFF2-40B4-BE49-F238E27FC236}">
                <a16:creationId xmlns:a16="http://schemas.microsoft.com/office/drawing/2014/main" id="{7E0AA4B4-D673-4183-BF08-47888AE45F03}"/>
              </a:ext>
            </a:extLst>
          </p:cNvPr>
          <p:cNvSpPr/>
          <p:nvPr/>
        </p:nvSpPr>
        <p:spPr>
          <a:xfrm>
            <a:off x="4487000" y="2244463"/>
            <a:ext cx="174922" cy="1676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dirty="0"/>
          </a:p>
        </p:txBody>
      </p:sp>
      <p:sp>
        <p:nvSpPr>
          <p:cNvPr id="274" name="Oval 273">
            <a:extLst>
              <a:ext uri="{FF2B5EF4-FFF2-40B4-BE49-F238E27FC236}">
                <a16:creationId xmlns:a16="http://schemas.microsoft.com/office/drawing/2014/main" id="{0F97A6A3-841C-426C-9E7D-3C575E51F94C}"/>
              </a:ext>
            </a:extLst>
          </p:cNvPr>
          <p:cNvSpPr/>
          <p:nvPr/>
        </p:nvSpPr>
        <p:spPr>
          <a:xfrm>
            <a:off x="4487000" y="3250303"/>
            <a:ext cx="174922" cy="1676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dirty="0"/>
          </a:p>
        </p:txBody>
      </p:sp>
      <p:sp>
        <p:nvSpPr>
          <p:cNvPr id="275" name="Oval 274">
            <a:extLst>
              <a:ext uri="{FF2B5EF4-FFF2-40B4-BE49-F238E27FC236}">
                <a16:creationId xmlns:a16="http://schemas.microsoft.com/office/drawing/2014/main" id="{748632B4-41B7-4160-BF67-55EF8F450B45}"/>
              </a:ext>
            </a:extLst>
          </p:cNvPr>
          <p:cNvSpPr/>
          <p:nvPr/>
        </p:nvSpPr>
        <p:spPr>
          <a:xfrm>
            <a:off x="1076027" y="4231985"/>
            <a:ext cx="174922" cy="1676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p>
        </p:txBody>
      </p:sp>
      <p:sp>
        <p:nvSpPr>
          <p:cNvPr id="276" name="Oval 275">
            <a:extLst>
              <a:ext uri="{FF2B5EF4-FFF2-40B4-BE49-F238E27FC236}">
                <a16:creationId xmlns:a16="http://schemas.microsoft.com/office/drawing/2014/main" id="{D8FB0C22-605E-4F8A-9068-49C598013553}"/>
              </a:ext>
            </a:extLst>
          </p:cNvPr>
          <p:cNvSpPr/>
          <p:nvPr/>
        </p:nvSpPr>
        <p:spPr>
          <a:xfrm>
            <a:off x="1930270" y="4231985"/>
            <a:ext cx="174922" cy="1676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0584" tIns="50292" rIns="100584" bIns="50292" numCol="1" spcCol="0" rtlCol="0" fromWordArt="0" anchor="ctr" anchorCtr="0" forceAA="0" compatLnSpc="1">
            <a:prstTxWarp prst="textNoShape">
              <a:avLst/>
            </a:prstTxWarp>
            <a:noAutofit/>
          </a:bodyPr>
          <a:lstStyle/>
          <a:p>
            <a:pPr algn="ctr"/>
            <a:endParaRPr lang="en-US" sz="2200"/>
          </a:p>
        </p:txBody>
      </p:sp>
      <p:sp>
        <p:nvSpPr>
          <p:cNvPr id="277" name="Oval 276">
            <a:extLst>
              <a:ext uri="{FF2B5EF4-FFF2-40B4-BE49-F238E27FC236}">
                <a16:creationId xmlns:a16="http://schemas.microsoft.com/office/drawing/2014/main" id="{A8FBEF64-4F7F-4231-9309-1F5CED5D3F2E}"/>
              </a:ext>
            </a:extLst>
          </p:cNvPr>
          <p:cNvSpPr/>
          <p:nvPr/>
        </p:nvSpPr>
        <p:spPr>
          <a:xfrm>
            <a:off x="2798337" y="4231985"/>
            <a:ext cx="174922" cy="1676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0584" tIns="50292" rIns="100584" bIns="50292" numCol="1" spcCol="0" rtlCol="0" fromWordArt="0" anchor="ctr" anchorCtr="0" forceAA="0" compatLnSpc="1">
            <a:prstTxWarp prst="textNoShape">
              <a:avLst/>
            </a:prstTxWarp>
            <a:noAutofit/>
          </a:bodyPr>
          <a:lstStyle/>
          <a:p>
            <a:pPr algn="ctr"/>
            <a:endParaRPr lang="en-US" sz="2200" dirty="0"/>
          </a:p>
        </p:txBody>
      </p:sp>
      <p:sp>
        <p:nvSpPr>
          <p:cNvPr id="278" name="Oval 277">
            <a:extLst>
              <a:ext uri="{FF2B5EF4-FFF2-40B4-BE49-F238E27FC236}">
                <a16:creationId xmlns:a16="http://schemas.microsoft.com/office/drawing/2014/main" id="{9900E47E-2423-4D30-9C1D-C502D745FCE2}"/>
              </a:ext>
            </a:extLst>
          </p:cNvPr>
          <p:cNvSpPr/>
          <p:nvPr/>
        </p:nvSpPr>
        <p:spPr>
          <a:xfrm>
            <a:off x="3681297" y="4231985"/>
            <a:ext cx="174922" cy="1676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dirty="0"/>
          </a:p>
        </p:txBody>
      </p:sp>
      <p:sp>
        <p:nvSpPr>
          <p:cNvPr id="279" name="Oval 278">
            <a:extLst>
              <a:ext uri="{FF2B5EF4-FFF2-40B4-BE49-F238E27FC236}">
                <a16:creationId xmlns:a16="http://schemas.microsoft.com/office/drawing/2014/main" id="{CE58E769-9B23-4A05-8ABA-4C63DD397352}"/>
              </a:ext>
            </a:extLst>
          </p:cNvPr>
          <p:cNvSpPr/>
          <p:nvPr/>
        </p:nvSpPr>
        <p:spPr>
          <a:xfrm>
            <a:off x="4481590" y="4234889"/>
            <a:ext cx="174922" cy="1676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dirty="0"/>
          </a:p>
        </p:txBody>
      </p:sp>
      <p:cxnSp>
        <p:nvCxnSpPr>
          <p:cNvPr id="280" name="Straight Connector 279">
            <a:extLst>
              <a:ext uri="{FF2B5EF4-FFF2-40B4-BE49-F238E27FC236}">
                <a16:creationId xmlns:a16="http://schemas.microsoft.com/office/drawing/2014/main" id="{055328E2-7BD7-4E42-9732-4FAAF0725B09}"/>
              </a:ext>
            </a:extLst>
          </p:cNvPr>
          <p:cNvCxnSpPr>
            <a:cxnSpLocks/>
            <a:stCxn id="264" idx="5"/>
            <a:endCxn id="261" idx="1"/>
          </p:cNvCxnSpPr>
          <p:nvPr/>
        </p:nvCxnSpPr>
        <p:spPr>
          <a:xfrm>
            <a:off x="2537246" y="2896698"/>
            <a:ext cx="292118" cy="384380"/>
          </a:xfrm>
          <a:prstGeom prst="line">
            <a:avLst/>
          </a:prstGeom>
          <a:ln w="285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81" name="Straight Connector 280">
            <a:extLst>
              <a:ext uri="{FF2B5EF4-FFF2-40B4-BE49-F238E27FC236}">
                <a16:creationId xmlns:a16="http://schemas.microsoft.com/office/drawing/2014/main" id="{204780A3-5489-47FB-8750-334CD88A1652}"/>
              </a:ext>
            </a:extLst>
          </p:cNvPr>
          <p:cNvCxnSpPr>
            <a:cxnSpLocks/>
            <a:stCxn id="268" idx="7"/>
            <a:endCxn id="261" idx="3"/>
          </p:cNvCxnSpPr>
          <p:nvPr/>
        </p:nvCxnSpPr>
        <p:spPr>
          <a:xfrm flipV="1">
            <a:off x="2537246" y="3399618"/>
            <a:ext cx="292118" cy="384380"/>
          </a:xfrm>
          <a:prstGeom prst="line">
            <a:avLst/>
          </a:prstGeom>
          <a:ln w="285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82" name="Straight Connector 281">
            <a:extLst>
              <a:ext uri="{FF2B5EF4-FFF2-40B4-BE49-F238E27FC236}">
                <a16:creationId xmlns:a16="http://schemas.microsoft.com/office/drawing/2014/main" id="{0D741AD7-C7F9-496E-AD86-8E44B8A9B0D3}"/>
              </a:ext>
            </a:extLst>
          </p:cNvPr>
          <p:cNvCxnSpPr>
            <a:cxnSpLocks/>
            <a:stCxn id="276" idx="7"/>
            <a:endCxn id="268" idx="3"/>
          </p:cNvCxnSpPr>
          <p:nvPr/>
        </p:nvCxnSpPr>
        <p:spPr>
          <a:xfrm flipV="1">
            <a:off x="2079576" y="3902539"/>
            <a:ext cx="333981" cy="353997"/>
          </a:xfrm>
          <a:prstGeom prst="line">
            <a:avLst/>
          </a:prstGeom>
          <a:ln w="285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83" name="Straight Connector 282">
            <a:extLst>
              <a:ext uri="{FF2B5EF4-FFF2-40B4-BE49-F238E27FC236}">
                <a16:creationId xmlns:a16="http://schemas.microsoft.com/office/drawing/2014/main" id="{B6878B03-7F2B-44EA-A3E2-88831ED50AE6}"/>
              </a:ext>
            </a:extLst>
          </p:cNvPr>
          <p:cNvCxnSpPr>
            <a:cxnSpLocks/>
            <a:stCxn id="265" idx="3"/>
            <a:endCxn id="261" idx="7"/>
          </p:cNvCxnSpPr>
          <p:nvPr/>
        </p:nvCxnSpPr>
        <p:spPr>
          <a:xfrm flipH="1">
            <a:off x="2953053" y="2896698"/>
            <a:ext cx="313614" cy="384380"/>
          </a:xfrm>
          <a:prstGeom prst="line">
            <a:avLst/>
          </a:prstGeom>
          <a:ln w="285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84" name="Straight Connector 283">
            <a:extLst>
              <a:ext uri="{FF2B5EF4-FFF2-40B4-BE49-F238E27FC236}">
                <a16:creationId xmlns:a16="http://schemas.microsoft.com/office/drawing/2014/main" id="{6D7E15D9-2CCE-45FD-A42A-C5E6C650DAC0}"/>
              </a:ext>
            </a:extLst>
          </p:cNvPr>
          <p:cNvCxnSpPr>
            <a:cxnSpLocks/>
            <a:stCxn id="269" idx="1"/>
            <a:endCxn id="261" idx="5"/>
          </p:cNvCxnSpPr>
          <p:nvPr/>
        </p:nvCxnSpPr>
        <p:spPr>
          <a:xfrm flipH="1" flipV="1">
            <a:off x="2953052" y="3399618"/>
            <a:ext cx="311883" cy="384380"/>
          </a:xfrm>
          <a:prstGeom prst="line">
            <a:avLst/>
          </a:prstGeom>
          <a:ln w="285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85" name="Straight Connector 284">
            <a:extLst>
              <a:ext uri="{FF2B5EF4-FFF2-40B4-BE49-F238E27FC236}">
                <a16:creationId xmlns:a16="http://schemas.microsoft.com/office/drawing/2014/main" id="{1792E00F-219E-42C8-870E-42CD1879C655}"/>
              </a:ext>
            </a:extLst>
          </p:cNvPr>
          <p:cNvCxnSpPr>
            <a:cxnSpLocks/>
            <a:stCxn id="256" idx="5"/>
            <a:endCxn id="264" idx="1"/>
          </p:cNvCxnSpPr>
          <p:nvPr/>
        </p:nvCxnSpPr>
        <p:spPr>
          <a:xfrm>
            <a:off x="2084985" y="2384650"/>
            <a:ext cx="328570" cy="393509"/>
          </a:xfrm>
          <a:prstGeom prst="line">
            <a:avLst/>
          </a:prstGeom>
          <a:ln w="285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86" name="Straight Connector 285">
            <a:extLst>
              <a:ext uri="{FF2B5EF4-FFF2-40B4-BE49-F238E27FC236}">
                <a16:creationId xmlns:a16="http://schemas.microsoft.com/office/drawing/2014/main" id="{1B7C4D1B-1386-432B-BA5F-19C9A3A2CDCC}"/>
              </a:ext>
            </a:extLst>
          </p:cNvPr>
          <p:cNvCxnSpPr>
            <a:cxnSpLocks/>
            <a:stCxn id="258" idx="3"/>
            <a:endCxn id="265" idx="7"/>
          </p:cNvCxnSpPr>
          <p:nvPr/>
        </p:nvCxnSpPr>
        <p:spPr>
          <a:xfrm flipH="1">
            <a:off x="3390357" y="2384650"/>
            <a:ext cx="321966" cy="393509"/>
          </a:xfrm>
          <a:prstGeom prst="line">
            <a:avLst/>
          </a:prstGeom>
          <a:ln w="285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87" name="Straight Connector 286">
            <a:extLst>
              <a:ext uri="{FF2B5EF4-FFF2-40B4-BE49-F238E27FC236}">
                <a16:creationId xmlns:a16="http://schemas.microsoft.com/office/drawing/2014/main" id="{804B4140-9817-48FF-BD96-A531F8318522}"/>
              </a:ext>
            </a:extLst>
          </p:cNvPr>
          <p:cNvCxnSpPr>
            <a:cxnSpLocks/>
            <a:stCxn id="278" idx="1"/>
            <a:endCxn id="269" idx="5"/>
          </p:cNvCxnSpPr>
          <p:nvPr/>
        </p:nvCxnSpPr>
        <p:spPr>
          <a:xfrm flipH="1" flipV="1">
            <a:off x="3388625" y="3902539"/>
            <a:ext cx="318289" cy="353997"/>
          </a:xfrm>
          <a:prstGeom prst="line">
            <a:avLst/>
          </a:prstGeom>
          <a:ln w="285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
        <p:nvSpPr>
          <p:cNvPr id="299" name="Rectangle: Rounded Corners 298">
            <a:extLst>
              <a:ext uri="{FF2B5EF4-FFF2-40B4-BE49-F238E27FC236}">
                <a16:creationId xmlns:a16="http://schemas.microsoft.com/office/drawing/2014/main" id="{E4004488-1EAE-4921-8E28-E629DBF47F5D}"/>
              </a:ext>
            </a:extLst>
          </p:cNvPr>
          <p:cNvSpPr/>
          <p:nvPr/>
        </p:nvSpPr>
        <p:spPr>
          <a:xfrm>
            <a:off x="754380" y="2042161"/>
            <a:ext cx="4514441" cy="2528008"/>
          </a:xfrm>
          <a:prstGeom prst="round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0584" tIns="50292" rIns="100584" bIns="50292" numCol="1" spcCol="0" rtlCol="0" fromWordArt="0" anchor="ctr" anchorCtr="0" forceAA="0" compatLnSpc="1">
            <a:prstTxWarp prst="textNoShape">
              <a:avLst/>
            </a:prstTxWarp>
            <a:noAutofit/>
          </a:bodyPr>
          <a:lstStyle/>
          <a:p>
            <a:pPr algn="ctr"/>
            <a:endParaRPr lang="en-US" sz="2200"/>
          </a:p>
        </p:txBody>
      </p:sp>
      <p:sp>
        <p:nvSpPr>
          <p:cNvPr id="310" name="Rectangle 309">
            <a:extLst>
              <a:ext uri="{FF2B5EF4-FFF2-40B4-BE49-F238E27FC236}">
                <a16:creationId xmlns:a16="http://schemas.microsoft.com/office/drawing/2014/main" id="{A7E638C3-B023-4340-8F8C-356253FEF6DE}"/>
              </a:ext>
            </a:extLst>
          </p:cNvPr>
          <p:cNvSpPr/>
          <p:nvPr/>
        </p:nvSpPr>
        <p:spPr>
          <a:xfrm>
            <a:off x="2009420" y="2316504"/>
            <a:ext cx="848140" cy="930895"/>
          </a:xfrm>
          <a:prstGeom prst="rect">
            <a:avLst/>
          </a:prstGeom>
          <a:noFill/>
          <a:ln>
            <a:solidFill>
              <a:schemeClr val="accent2">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p>
        </p:txBody>
      </p:sp>
      <p:sp>
        <p:nvSpPr>
          <p:cNvPr id="312" name="Rectangle 311">
            <a:extLst>
              <a:ext uri="{FF2B5EF4-FFF2-40B4-BE49-F238E27FC236}">
                <a16:creationId xmlns:a16="http://schemas.microsoft.com/office/drawing/2014/main" id="{03A0268B-AC5D-4E3A-9AC1-9B23147C51DF}"/>
              </a:ext>
            </a:extLst>
          </p:cNvPr>
          <p:cNvSpPr/>
          <p:nvPr/>
        </p:nvSpPr>
        <p:spPr>
          <a:xfrm>
            <a:off x="2941573" y="2326623"/>
            <a:ext cx="848140" cy="930895"/>
          </a:xfrm>
          <a:prstGeom prst="rect">
            <a:avLst/>
          </a:prstGeom>
          <a:noFill/>
          <a:ln>
            <a:solidFill>
              <a:schemeClr val="accent2">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p>
        </p:txBody>
      </p:sp>
      <p:sp>
        <p:nvSpPr>
          <p:cNvPr id="313" name="Rectangle 312">
            <a:extLst>
              <a:ext uri="{FF2B5EF4-FFF2-40B4-BE49-F238E27FC236}">
                <a16:creationId xmlns:a16="http://schemas.microsoft.com/office/drawing/2014/main" id="{4E39432E-D584-4F59-B896-D5D5708DE3CF}"/>
              </a:ext>
            </a:extLst>
          </p:cNvPr>
          <p:cNvSpPr/>
          <p:nvPr/>
        </p:nvSpPr>
        <p:spPr>
          <a:xfrm>
            <a:off x="2941573" y="3353741"/>
            <a:ext cx="848140" cy="930895"/>
          </a:xfrm>
          <a:prstGeom prst="rect">
            <a:avLst/>
          </a:prstGeom>
          <a:noFill/>
          <a:ln>
            <a:solidFill>
              <a:schemeClr val="accent2">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p>
        </p:txBody>
      </p:sp>
      <p:sp>
        <p:nvSpPr>
          <p:cNvPr id="314" name="Rectangle 313">
            <a:extLst>
              <a:ext uri="{FF2B5EF4-FFF2-40B4-BE49-F238E27FC236}">
                <a16:creationId xmlns:a16="http://schemas.microsoft.com/office/drawing/2014/main" id="{8014762D-7A4A-40C3-867A-3091A623DC6E}"/>
              </a:ext>
            </a:extLst>
          </p:cNvPr>
          <p:cNvSpPr/>
          <p:nvPr/>
        </p:nvSpPr>
        <p:spPr>
          <a:xfrm>
            <a:off x="1978535" y="3334123"/>
            <a:ext cx="848140" cy="930895"/>
          </a:xfrm>
          <a:prstGeom prst="rect">
            <a:avLst/>
          </a:prstGeom>
          <a:noFill/>
          <a:ln>
            <a:solidFill>
              <a:schemeClr val="accent2">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p>
        </p:txBody>
      </p:sp>
    </p:spTree>
    <p:extLst>
      <p:ext uri="{BB962C8B-B14F-4D97-AF65-F5344CB8AC3E}">
        <p14:creationId xmlns:p14="http://schemas.microsoft.com/office/powerpoint/2010/main" val="24922615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0EB318A0-EFA5-40F1-8631-346479794F64}"/>
              </a:ext>
            </a:extLst>
          </p:cNvPr>
          <p:cNvGrpSpPr/>
          <p:nvPr/>
        </p:nvGrpSpPr>
        <p:grpSpPr>
          <a:xfrm>
            <a:off x="830580" y="1292870"/>
            <a:ext cx="4274820" cy="2011680"/>
            <a:chOff x="609600" y="1623060"/>
            <a:chExt cx="4274820" cy="2011680"/>
          </a:xfrm>
        </p:grpSpPr>
        <p:sp>
          <p:nvSpPr>
            <p:cNvPr id="65" name="Rectangle 64">
              <a:extLst>
                <a:ext uri="{FF2B5EF4-FFF2-40B4-BE49-F238E27FC236}">
                  <a16:creationId xmlns:a16="http://schemas.microsoft.com/office/drawing/2014/main" id="{1CD7E08E-C212-4CD1-B412-BA009A82E75B}"/>
                </a:ext>
              </a:extLst>
            </p:cNvPr>
            <p:cNvSpPr/>
            <p:nvPr/>
          </p:nvSpPr>
          <p:spPr>
            <a:xfrm>
              <a:off x="2369820" y="3131820"/>
              <a:ext cx="502920" cy="50292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p>
          </p:txBody>
        </p:sp>
        <p:sp>
          <p:nvSpPr>
            <p:cNvPr id="66" name="Rectangle 65">
              <a:extLst>
                <a:ext uri="{FF2B5EF4-FFF2-40B4-BE49-F238E27FC236}">
                  <a16:creationId xmlns:a16="http://schemas.microsoft.com/office/drawing/2014/main" id="{9A7EC831-7075-4C56-929F-397437125279}"/>
                </a:ext>
              </a:extLst>
            </p:cNvPr>
            <p:cNvSpPr/>
            <p:nvPr/>
          </p:nvSpPr>
          <p:spPr>
            <a:xfrm>
              <a:off x="2118360" y="2628900"/>
              <a:ext cx="502920" cy="50292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p>
          </p:txBody>
        </p:sp>
        <p:sp>
          <p:nvSpPr>
            <p:cNvPr id="70" name="Rectangle 69">
              <a:extLst>
                <a:ext uri="{FF2B5EF4-FFF2-40B4-BE49-F238E27FC236}">
                  <a16:creationId xmlns:a16="http://schemas.microsoft.com/office/drawing/2014/main" id="{124BCCBA-C882-4211-B40F-6AEFA2A07D28}"/>
                </a:ext>
              </a:extLst>
            </p:cNvPr>
            <p:cNvSpPr/>
            <p:nvPr/>
          </p:nvSpPr>
          <p:spPr>
            <a:xfrm>
              <a:off x="4130040" y="2628900"/>
              <a:ext cx="502920" cy="50292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p>
          </p:txBody>
        </p:sp>
        <p:sp>
          <p:nvSpPr>
            <p:cNvPr id="71" name="Rectangle 70">
              <a:extLst>
                <a:ext uri="{FF2B5EF4-FFF2-40B4-BE49-F238E27FC236}">
                  <a16:creationId xmlns:a16="http://schemas.microsoft.com/office/drawing/2014/main" id="{8865D191-7DBD-46E6-A59F-B0800A449239}"/>
                </a:ext>
              </a:extLst>
            </p:cNvPr>
            <p:cNvSpPr/>
            <p:nvPr/>
          </p:nvSpPr>
          <p:spPr>
            <a:xfrm>
              <a:off x="4381500" y="3131820"/>
              <a:ext cx="502920" cy="50292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p>
          </p:txBody>
        </p:sp>
        <p:sp>
          <p:nvSpPr>
            <p:cNvPr id="72" name="Rectangle 71">
              <a:extLst>
                <a:ext uri="{FF2B5EF4-FFF2-40B4-BE49-F238E27FC236}">
                  <a16:creationId xmlns:a16="http://schemas.microsoft.com/office/drawing/2014/main" id="{38FFC274-1FAB-4BD8-8607-E27514764C6A}"/>
                </a:ext>
              </a:extLst>
            </p:cNvPr>
            <p:cNvSpPr/>
            <p:nvPr/>
          </p:nvSpPr>
          <p:spPr>
            <a:xfrm>
              <a:off x="609600" y="2628900"/>
              <a:ext cx="502920" cy="50292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p>
          </p:txBody>
        </p:sp>
        <p:sp>
          <p:nvSpPr>
            <p:cNvPr id="73" name="Rectangle 72">
              <a:extLst>
                <a:ext uri="{FF2B5EF4-FFF2-40B4-BE49-F238E27FC236}">
                  <a16:creationId xmlns:a16="http://schemas.microsoft.com/office/drawing/2014/main" id="{2BCA693A-0543-4F04-8EAF-A7CFD12549B6}"/>
                </a:ext>
              </a:extLst>
            </p:cNvPr>
            <p:cNvSpPr/>
            <p:nvPr/>
          </p:nvSpPr>
          <p:spPr>
            <a:xfrm>
              <a:off x="1363980" y="3131820"/>
              <a:ext cx="502920" cy="50292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p>
          </p:txBody>
        </p:sp>
        <p:sp>
          <p:nvSpPr>
            <p:cNvPr id="74" name="Rectangle 73">
              <a:extLst>
                <a:ext uri="{FF2B5EF4-FFF2-40B4-BE49-F238E27FC236}">
                  <a16:creationId xmlns:a16="http://schemas.microsoft.com/office/drawing/2014/main" id="{C7FB98FA-CE37-4F33-9BE4-E91AE0C34615}"/>
                </a:ext>
              </a:extLst>
            </p:cNvPr>
            <p:cNvSpPr/>
            <p:nvPr/>
          </p:nvSpPr>
          <p:spPr>
            <a:xfrm>
              <a:off x="1866900" y="3131820"/>
              <a:ext cx="502920" cy="50292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p>
          </p:txBody>
        </p:sp>
        <p:sp>
          <p:nvSpPr>
            <p:cNvPr id="77" name="Rectangle 76">
              <a:extLst>
                <a:ext uri="{FF2B5EF4-FFF2-40B4-BE49-F238E27FC236}">
                  <a16:creationId xmlns:a16="http://schemas.microsoft.com/office/drawing/2014/main" id="{0BBA54FE-BDA4-4962-ADAD-56021F1D5459}"/>
                </a:ext>
              </a:extLst>
            </p:cNvPr>
            <p:cNvSpPr/>
            <p:nvPr/>
          </p:nvSpPr>
          <p:spPr>
            <a:xfrm>
              <a:off x="3878580" y="3131820"/>
              <a:ext cx="502920" cy="50292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p>
          </p:txBody>
        </p:sp>
        <p:sp>
          <p:nvSpPr>
            <p:cNvPr id="78" name="Rectangle 77">
              <a:extLst>
                <a:ext uri="{FF2B5EF4-FFF2-40B4-BE49-F238E27FC236}">
                  <a16:creationId xmlns:a16="http://schemas.microsoft.com/office/drawing/2014/main" id="{2100D9B0-4E7A-4248-B3AF-B1F808772649}"/>
                </a:ext>
              </a:extLst>
            </p:cNvPr>
            <p:cNvSpPr/>
            <p:nvPr/>
          </p:nvSpPr>
          <p:spPr>
            <a:xfrm>
              <a:off x="3375660" y="3131820"/>
              <a:ext cx="502920" cy="50292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p>
          </p:txBody>
        </p:sp>
        <p:sp>
          <p:nvSpPr>
            <p:cNvPr id="83" name="Rectangle 82">
              <a:extLst>
                <a:ext uri="{FF2B5EF4-FFF2-40B4-BE49-F238E27FC236}">
                  <a16:creationId xmlns:a16="http://schemas.microsoft.com/office/drawing/2014/main" id="{9A8F4AD6-123C-4F85-9E1A-C7605C4B5A35}"/>
                </a:ext>
              </a:extLst>
            </p:cNvPr>
            <p:cNvSpPr/>
            <p:nvPr/>
          </p:nvSpPr>
          <p:spPr>
            <a:xfrm>
              <a:off x="2369820" y="2125980"/>
              <a:ext cx="502920" cy="50292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p>
          </p:txBody>
        </p:sp>
        <p:sp>
          <p:nvSpPr>
            <p:cNvPr id="84" name="Rectangle 83">
              <a:extLst>
                <a:ext uri="{FF2B5EF4-FFF2-40B4-BE49-F238E27FC236}">
                  <a16:creationId xmlns:a16="http://schemas.microsoft.com/office/drawing/2014/main" id="{E944683D-F8FF-4CDB-AC57-C13DA09303E0}"/>
                </a:ext>
              </a:extLst>
            </p:cNvPr>
            <p:cNvSpPr/>
            <p:nvPr/>
          </p:nvSpPr>
          <p:spPr>
            <a:xfrm>
              <a:off x="2118360" y="1623060"/>
              <a:ext cx="502920" cy="50292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p>
          </p:txBody>
        </p:sp>
        <p:sp>
          <p:nvSpPr>
            <p:cNvPr id="88" name="Rectangle 87">
              <a:extLst>
                <a:ext uri="{FF2B5EF4-FFF2-40B4-BE49-F238E27FC236}">
                  <a16:creationId xmlns:a16="http://schemas.microsoft.com/office/drawing/2014/main" id="{7E2482F4-B277-4CD8-9C11-70F1069953FE}"/>
                </a:ext>
              </a:extLst>
            </p:cNvPr>
            <p:cNvSpPr/>
            <p:nvPr/>
          </p:nvSpPr>
          <p:spPr>
            <a:xfrm>
              <a:off x="4130040" y="1623060"/>
              <a:ext cx="502920" cy="50292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p>
          </p:txBody>
        </p:sp>
        <p:sp>
          <p:nvSpPr>
            <p:cNvPr id="89" name="Rectangle 88">
              <a:extLst>
                <a:ext uri="{FF2B5EF4-FFF2-40B4-BE49-F238E27FC236}">
                  <a16:creationId xmlns:a16="http://schemas.microsoft.com/office/drawing/2014/main" id="{58DB0FCC-6D1F-41E5-AA41-0B2FA8272884}"/>
                </a:ext>
              </a:extLst>
            </p:cNvPr>
            <p:cNvSpPr/>
            <p:nvPr/>
          </p:nvSpPr>
          <p:spPr>
            <a:xfrm>
              <a:off x="4381500" y="2125980"/>
              <a:ext cx="502920" cy="50292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p>
          </p:txBody>
        </p:sp>
        <p:sp>
          <p:nvSpPr>
            <p:cNvPr id="91" name="Rectangle 90">
              <a:extLst>
                <a:ext uri="{FF2B5EF4-FFF2-40B4-BE49-F238E27FC236}">
                  <a16:creationId xmlns:a16="http://schemas.microsoft.com/office/drawing/2014/main" id="{147562AD-3B6C-40B7-B777-4D2612DE3CF7}"/>
                </a:ext>
              </a:extLst>
            </p:cNvPr>
            <p:cNvSpPr/>
            <p:nvPr/>
          </p:nvSpPr>
          <p:spPr>
            <a:xfrm>
              <a:off x="1363980" y="2125980"/>
              <a:ext cx="502920" cy="50292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p>
          </p:txBody>
        </p:sp>
        <p:sp>
          <p:nvSpPr>
            <p:cNvPr id="92" name="Rectangle 91">
              <a:extLst>
                <a:ext uri="{FF2B5EF4-FFF2-40B4-BE49-F238E27FC236}">
                  <a16:creationId xmlns:a16="http://schemas.microsoft.com/office/drawing/2014/main" id="{74BE6F42-82FB-4152-A02A-197ACFC6EFD0}"/>
                </a:ext>
              </a:extLst>
            </p:cNvPr>
            <p:cNvSpPr/>
            <p:nvPr/>
          </p:nvSpPr>
          <p:spPr>
            <a:xfrm>
              <a:off x="1866900" y="2125980"/>
              <a:ext cx="502920" cy="50292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p>
          </p:txBody>
        </p:sp>
        <p:sp>
          <p:nvSpPr>
            <p:cNvPr id="95" name="Rectangle 94">
              <a:extLst>
                <a:ext uri="{FF2B5EF4-FFF2-40B4-BE49-F238E27FC236}">
                  <a16:creationId xmlns:a16="http://schemas.microsoft.com/office/drawing/2014/main" id="{06C079C7-7CA2-4BEB-A316-E6B5B6FE07F1}"/>
                </a:ext>
              </a:extLst>
            </p:cNvPr>
            <p:cNvSpPr/>
            <p:nvPr/>
          </p:nvSpPr>
          <p:spPr>
            <a:xfrm>
              <a:off x="3878580" y="2125980"/>
              <a:ext cx="502920" cy="50292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p>
          </p:txBody>
        </p:sp>
        <p:sp>
          <p:nvSpPr>
            <p:cNvPr id="96" name="Rectangle 95">
              <a:extLst>
                <a:ext uri="{FF2B5EF4-FFF2-40B4-BE49-F238E27FC236}">
                  <a16:creationId xmlns:a16="http://schemas.microsoft.com/office/drawing/2014/main" id="{27CFDFEA-F5C5-42A8-8EB6-553D18EFEE7A}"/>
                </a:ext>
              </a:extLst>
            </p:cNvPr>
            <p:cNvSpPr/>
            <p:nvPr/>
          </p:nvSpPr>
          <p:spPr>
            <a:xfrm>
              <a:off x="3375660" y="2125980"/>
              <a:ext cx="502920" cy="50292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p>
          </p:txBody>
        </p:sp>
        <p:sp>
          <p:nvSpPr>
            <p:cNvPr id="90" name="Rectangle 89">
              <a:extLst>
                <a:ext uri="{FF2B5EF4-FFF2-40B4-BE49-F238E27FC236}">
                  <a16:creationId xmlns:a16="http://schemas.microsoft.com/office/drawing/2014/main" id="{AEE372D2-974C-438C-B4E4-FBC200B8A1C6}"/>
                </a:ext>
              </a:extLst>
            </p:cNvPr>
            <p:cNvSpPr/>
            <p:nvPr/>
          </p:nvSpPr>
          <p:spPr>
            <a:xfrm>
              <a:off x="609600" y="1623060"/>
              <a:ext cx="502920" cy="50292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p>
          </p:txBody>
        </p:sp>
        <p:sp>
          <p:nvSpPr>
            <p:cNvPr id="81" name="Rectangle 80">
              <a:extLst>
                <a:ext uri="{FF2B5EF4-FFF2-40B4-BE49-F238E27FC236}">
                  <a16:creationId xmlns:a16="http://schemas.microsoft.com/office/drawing/2014/main" id="{1F05537C-1AC9-4B3F-A80B-497E9005A84F}"/>
                </a:ext>
              </a:extLst>
            </p:cNvPr>
            <p:cNvSpPr/>
            <p:nvPr/>
          </p:nvSpPr>
          <p:spPr>
            <a:xfrm>
              <a:off x="1112520" y="1623060"/>
              <a:ext cx="502920" cy="50292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p>
          </p:txBody>
        </p:sp>
        <p:sp>
          <p:nvSpPr>
            <p:cNvPr id="82" name="Rectangle 81">
              <a:extLst>
                <a:ext uri="{FF2B5EF4-FFF2-40B4-BE49-F238E27FC236}">
                  <a16:creationId xmlns:a16="http://schemas.microsoft.com/office/drawing/2014/main" id="{5F899FFB-1E59-49C0-8479-A536D093DC77}"/>
                </a:ext>
              </a:extLst>
            </p:cNvPr>
            <p:cNvSpPr/>
            <p:nvPr/>
          </p:nvSpPr>
          <p:spPr>
            <a:xfrm>
              <a:off x="1615440" y="1623060"/>
              <a:ext cx="502920" cy="50292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p>
          </p:txBody>
        </p:sp>
        <p:sp>
          <p:nvSpPr>
            <p:cNvPr id="94" name="Rectangle 93">
              <a:extLst>
                <a:ext uri="{FF2B5EF4-FFF2-40B4-BE49-F238E27FC236}">
                  <a16:creationId xmlns:a16="http://schemas.microsoft.com/office/drawing/2014/main" id="{C53CA748-93D8-431A-9B33-F4E6252FB49E}"/>
                </a:ext>
              </a:extLst>
            </p:cNvPr>
            <p:cNvSpPr/>
            <p:nvPr/>
          </p:nvSpPr>
          <p:spPr>
            <a:xfrm>
              <a:off x="2621280" y="1623060"/>
              <a:ext cx="502920" cy="50292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p>
          </p:txBody>
        </p:sp>
        <p:sp>
          <p:nvSpPr>
            <p:cNvPr id="85" name="Rectangle 84">
              <a:extLst>
                <a:ext uri="{FF2B5EF4-FFF2-40B4-BE49-F238E27FC236}">
                  <a16:creationId xmlns:a16="http://schemas.microsoft.com/office/drawing/2014/main" id="{4CDB97E6-5355-4443-9F9C-F6F08B614B4B}"/>
                </a:ext>
              </a:extLst>
            </p:cNvPr>
            <p:cNvSpPr/>
            <p:nvPr/>
          </p:nvSpPr>
          <p:spPr>
            <a:xfrm>
              <a:off x="3124200" y="1623060"/>
              <a:ext cx="502920" cy="50292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p>
          </p:txBody>
        </p:sp>
        <p:sp>
          <p:nvSpPr>
            <p:cNvPr id="87" name="Rectangle 86">
              <a:extLst>
                <a:ext uri="{FF2B5EF4-FFF2-40B4-BE49-F238E27FC236}">
                  <a16:creationId xmlns:a16="http://schemas.microsoft.com/office/drawing/2014/main" id="{F6D6E519-C92F-4ABF-8B98-7DEC892AB310}"/>
                </a:ext>
              </a:extLst>
            </p:cNvPr>
            <p:cNvSpPr/>
            <p:nvPr/>
          </p:nvSpPr>
          <p:spPr>
            <a:xfrm>
              <a:off x="3627120" y="1623060"/>
              <a:ext cx="502920" cy="50292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p>
          </p:txBody>
        </p:sp>
        <p:sp>
          <p:nvSpPr>
            <p:cNvPr id="80" name="Rectangle 79">
              <a:extLst>
                <a:ext uri="{FF2B5EF4-FFF2-40B4-BE49-F238E27FC236}">
                  <a16:creationId xmlns:a16="http://schemas.microsoft.com/office/drawing/2014/main" id="{1882017C-884F-4E4F-9982-2F8C0C2A01DC}"/>
                </a:ext>
              </a:extLst>
            </p:cNvPr>
            <p:cNvSpPr/>
            <p:nvPr/>
          </p:nvSpPr>
          <p:spPr>
            <a:xfrm>
              <a:off x="861060" y="2125980"/>
              <a:ext cx="502920" cy="50292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p>
          </p:txBody>
        </p:sp>
        <p:sp>
          <p:nvSpPr>
            <p:cNvPr id="93" name="Rectangle 92">
              <a:extLst>
                <a:ext uri="{FF2B5EF4-FFF2-40B4-BE49-F238E27FC236}">
                  <a16:creationId xmlns:a16="http://schemas.microsoft.com/office/drawing/2014/main" id="{26643A1E-8CF0-4326-801A-E1A63DABA5F4}"/>
                </a:ext>
              </a:extLst>
            </p:cNvPr>
            <p:cNvSpPr/>
            <p:nvPr/>
          </p:nvSpPr>
          <p:spPr>
            <a:xfrm>
              <a:off x="2872740" y="2125980"/>
              <a:ext cx="502920" cy="50292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p>
          </p:txBody>
        </p:sp>
        <p:sp>
          <p:nvSpPr>
            <p:cNvPr id="63" name="Rectangle 62">
              <a:extLst>
                <a:ext uri="{FF2B5EF4-FFF2-40B4-BE49-F238E27FC236}">
                  <a16:creationId xmlns:a16="http://schemas.microsoft.com/office/drawing/2014/main" id="{59D3ECB5-4806-43A6-89D7-D8A46E6D1C02}"/>
                </a:ext>
              </a:extLst>
            </p:cNvPr>
            <p:cNvSpPr/>
            <p:nvPr/>
          </p:nvSpPr>
          <p:spPr>
            <a:xfrm>
              <a:off x="1112520" y="2628900"/>
              <a:ext cx="502920" cy="50292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p>
          </p:txBody>
        </p:sp>
        <p:sp>
          <p:nvSpPr>
            <p:cNvPr id="64" name="Rectangle 63">
              <a:extLst>
                <a:ext uri="{FF2B5EF4-FFF2-40B4-BE49-F238E27FC236}">
                  <a16:creationId xmlns:a16="http://schemas.microsoft.com/office/drawing/2014/main" id="{80D1C7DD-CFD3-409A-BA7F-5A9858098C61}"/>
                </a:ext>
              </a:extLst>
            </p:cNvPr>
            <p:cNvSpPr/>
            <p:nvPr/>
          </p:nvSpPr>
          <p:spPr>
            <a:xfrm>
              <a:off x="1615440" y="2628900"/>
              <a:ext cx="502920" cy="50292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p>
          </p:txBody>
        </p:sp>
        <p:sp>
          <p:nvSpPr>
            <p:cNvPr id="76" name="Rectangle 75">
              <a:extLst>
                <a:ext uri="{FF2B5EF4-FFF2-40B4-BE49-F238E27FC236}">
                  <a16:creationId xmlns:a16="http://schemas.microsoft.com/office/drawing/2014/main" id="{10CEE22E-783F-4FB9-9130-B8E6D507D0E2}"/>
                </a:ext>
              </a:extLst>
            </p:cNvPr>
            <p:cNvSpPr/>
            <p:nvPr/>
          </p:nvSpPr>
          <p:spPr>
            <a:xfrm>
              <a:off x="2621280" y="2628900"/>
              <a:ext cx="502920" cy="50292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p>
          </p:txBody>
        </p:sp>
        <p:sp>
          <p:nvSpPr>
            <p:cNvPr id="67" name="Rectangle 66">
              <a:extLst>
                <a:ext uri="{FF2B5EF4-FFF2-40B4-BE49-F238E27FC236}">
                  <a16:creationId xmlns:a16="http://schemas.microsoft.com/office/drawing/2014/main" id="{66EF0723-C9A3-40F6-97D4-843F41365359}"/>
                </a:ext>
              </a:extLst>
            </p:cNvPr>
            <p:cNvSpPr/>
            <p:nvPr/>
          </p:nvSpPr>
          <p:spPr>
            <a:xfrm>
              <a:off x="3124200" y="2628900"/>
              <a:ext cx="502920" cy="50292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p>
          </p:txBody>
        </p:sp>
        <p:sp>
          <p:nvSpPr>
            <p:cNvPr id="69" name="Rectangle 68">
              <a:extLst>
                <a:ext uri="{FF2B5EF4-FFF2-40B4-BE49-F238E27FC236}">
                  <a16:creationId xmlns:a16="http://schemas.microsoft.com/office/drawing/2014/main" id="{CEF7BED8-E9C8-416E-A70D-2F2B13B4B8E4}"/>
                </a:ext>
              </a:extLst>
            </p:cNvPr>
            <p:cNvSpPr/>
            <p:nvPr/>
          </p:nvSpPr>
          <p:spPr>
            <a:xfrm>
              <a:off x="3627120" y="2628900"/>
              <a:ext cx="502920" cy="50292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p>
          </p:txBody>
        </p:sp>
        <p:sp>
          <p:nvSpPr>
            <p:cNvPr id="75" name="Rectangle 74">
              <a:extLst>
                <a:ext uri="{FF2B5EF4-FFF2-40B4-BE49-F238E27FC236}">
                  <a16:creationId xmlns:a16="http://schemas.microsoft.com/office/drawing/2014/main" id="{8BAC14A0-0A86-4825-B341-088A225E33A2}"/>
                </a:ext>
              </a:extLst>
            </p:cNvPr>
            <p:cNvSpPr/>
            <p:nvPr/>
          </p:nvSpPr>
          <p:spPr>
            <a:xfrm>
              <a:off x="2872740" y="3131820"/>
              <a:ext cx="502920" cy="50292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p>
          </p:txBody>
        </p:sp>
        <p:sp>
          <p:nvSpPr>
            <p:cNvPr id="62" name="Rectangle 61">
              <a:extLst>
                <a:ext uri="{FF2B5EF4-FFF2-40B4-BE49-F238E27FC236}">
                  <a16:creationId xmlns:a16="http://schemas.microsoft.com/office/drawing/2014/main" id="{7BDB6027-2414-41E1-AF43-13E8F0FCFE74}"/>
                </a:ext>
              </a:extLst>
            </p:cNvPr>
            <p:cNvSpPr/>
            <p:nvPr/>
          </p:nvSpPr>
          <p:spPr>
            <a:xfrm>
              <a:off x="861060" y="3131820"/>
              <a:ext cx="502920" cy="50292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p>
          </p:txBody>
        </p:sp>
      </p:grpSp>
      <p:sp>
        <p:nvSpPr>
          <p:cNvPr id="15" name="TextBox 14">
            <a:extLst>
              <a:ext uri="{FF2B5EF4-FFF2-40B4-BE49-F238E27FC236}">
                <a16:creationId xmlns:a16="http://schemas.microsoft.com/office/drawing/2014/main" id="{87508A63-2236-423D-AB98-7816D4D60C07}"/>
              </a:ext>
            </a:extLst>
          </p:cNvPr>
          <p:cNvSpPr txBox="1"/>
          <p:nvPr/>
        </p:nvSpPr>
        <p:spPr>
          <a:xfrm>
            <a:off x="228600" y="325089"/>
            <a:ext cx="9601200" cy="498598"/>
          </a:xfrm>
          <a:prstGeom prst="rect">
            <a:avLst/>
          </a:prstGeom>
          <a:noFill/>
        </p:spPr>
        <p:txBody>
          <a:bodyPr wrap="square" rtlCol="0">
            <a:spAutoFit/>
          </a:bodyPr>
          <a:lstStyle/>
          <a:p>
            <a:pPr algn="ctr"/>
            <a:r>
              <a:rPr lang="en-US" sz="2640" b="1" dirty="0"/>
              <a:t>Illustration of Computing Configuration Variables for a Base Pattern</a:t>
            </a:r>
          </a:p>
        </p:txBody>
      </p:sp>
      <p:sp>
        <p:nvSpPr>
          <p:cNvPr id="6" name="TextBox 5">
            <a:extLst>
              <a:ext uri="{FF2B5EF4-FFF2-40B4-BE49-F238E27FC236}">
                <a16:creationId xmlns:a16="http://schemas.microsoft.com/office/drawing/2014/main" id="{C397BD0F-6BAF-45BC-911E-600CE56BA65A}"/>
              </a:ext>
            </a:extLst>
          </p:cNvPr>
          <p:cNvSpPr txBox="1"/>
          <p:nvPr/>
        </p:nvSpPr>
        <p:spPr>
          <a:xfrm>
            <a:off x="5671183" y="1575435"/>
            <a:ext cx="4256579" cy="1446550"/>
          </a:xfrm>
          <a:prstGeom prst="rect">
            <a:avLst/>
          </a:prstGeom>
          <a:noFill/>
        </p:spPr>
        <p:txBody>
          <a:bodyPr wrap="square" rtlCol="0">
            <a:spAutoFit/>
          </a:bodyPr>
          <a:lstStyle/>
          <a:p>
            <a:pPr algn="ctr"/>
            <a:r>
              <a:rPr lang="en-US" sz="2200" b="1" dirty="0"/>
              <a:t>Base Pattern: 4*8 = 32 nodes</a:t>
            </a:r>
          </a:p>
          <a:p>
            <a:pPr marL="314325" indent="-314325">
              <a:buFont typeface="Arial" panose="020B0604020202020204" pitchFamily="34" charset="0"/>
              <a:buChar char="•"/>
            </a:pPr>
            <a:r>
              <a:rPr lang="en-US" sz="2200" dirty="0"/>
              <a:t>2*32 = 64 total </a:t>
            </a:r>
            <a:r>
              <a:rPr lang="en-US" sz="2200" i="1" dirty="0"/>
              <a:t>Y</a:t>
            </a:r>
            <a:r>
              <a:rPr lang="en-US" sz="2200" dirty="0"/>
              <a:t> configurations</a:t>
            </a:r>
          </a:p>
          <a:p>
            <a:pPr marL="314325" indent="-314325">
              <a:buFont typeface="Arial" panose="020B0604020202020204" pitchFamily="34" charset="0"/>
              <a:buChar char="•"/>
            </a:pPr>
            <a:r>
              <a:rPr lang="en-US" sz="2200" dirty="0"/>
              <a:t>2*32 = 64 total </a:t>
            </a:r>
            <a:r>
              <a:rPr lang="en-US" sz="2200" i="1" dirty="0"/>
              <a:t>W</a:t>
            </a:r>
            <a:r>
              <a:rPr lang="en-US" sz="2200" dirty="0"/>
              <a:t> configurations</a:t>
            </a:r>
          </a:p>
          <a:p>
            <a:pPr marL="314325" indent="-314325">
              <a:buFont typeface="Arial" panose="020B0604020202020204" pitchFamily="34" charset="0"/>
              <a:buChar char="•"/>
            </a:pPr>
            <a:r>
              <a:rPr lang="en-US" sz="2200" dirty="0"/>
              <a:t>4*32 = 128 total </a:t>
            </a:r>
            <a:r>
              <a:rPr lang="en-US" sz="2200" i="1" dirty="0"/>
              <a:t>Z</a:t>
            </a:r>
            <a:r>
              <a:rPr lang="en-US" sz="2200" dirty="0"/>
              <a:t> configurations</a:t>
            </a:r>
          </a:p>
        </p:txBody>
      </p:sp>
      <p:sp>
        <p:nvSpPr>
          <p:cNvPr id="108" name="Rectangle 107">
            <a:extLst>
              <a:ext uri="{FF2B5EF4-FFF2-40B4-BE49-F238E27FC236}">
                <a16:creationId xmlns:a16="http://schemas.microsoft.com/office/drawing/2014/main" id="{86B8ADA9-51C6-498C-B988-BEBBA997040C}"/>
              </a:ext>
            </a:extLst>
          </p:cNvPr>
          <p:cNvSpPr/>
          <p:nvPr/>
        </p:nvSpPr>
        <p:spPr>
          <a:xfrm>
            <a:off x="4655820" y="6661786"/>
            <a:ext cx="502920" cy="502920"/>
          </a:xfrm>
          <a:prstGeom prst="rect">
            <a:avLst/>
          </a:prstGeom>
          <a:blipFill>
            <a:blip r:embed="rId2"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p>
        </p:txBody>
      </p:sp>
      <p:sp>
        <p:nvSpPr>
          <p:cNvPr id="109" name="Rectangle 108">
            <a:extLst>
              <a:ext uri="{FF2B5EF4-FFF2-40B4-BE49-F238E27FC236}">
                <a16:creationId xmlns:a16="http://schemas.microsoft.com/office/drawing/2014/main" id="{BC9B9D71-A391-4258-956E-EA4A18422A1D}"/>
              </a:ext>
            </a:extLst>
          </p:cNvPr>
          <p:cNvSpPr/>
          <p:nvPr/>
        </p:nvSpPr>
        <p:spPr>
          <a:xfrm>
            <a:off x="2141220" y="6661786"/>
            <a:ext cx="502920" cy="50292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p>
        </p:txBody>
      </p:sp>
      <p:sp>
        <p:nvSpPr>
          <p:cNvPr id="110" name="Rectangle 109">
            <a:extLst>
              <a:ext uri="{FF2B5EF4-FFF2-40B4-BE49-F238E27FC236}">
                <a16:creationId xmlns:a16="http://schemas.microsoft.com/office/drawing/2014/main" id="{80F9B233-6DBA-4CEC-A115-87DC8B8C8B4A}"/>
              </a:ext>
            </a:extLst>
          </p:cNvPr>
          <p:cNvSpPr/>
          <p:nvPr/>
        </p:nvSpPr>
        <p:spPr>
          <a:xfrm>
            <a:off x="1889760" y="6158866"/>
            <a:ext cx="502920" cy="50292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p>
        </p:txBody>
      </p:sp>
      <p:sp>
        <p:nvSpPr>
          <p:cNvPr id="111" name="Rectangle 110">
            <a:extLst>
              <a:ext uri="{FF2B5EF4-FFF2-40B4-BE49-F238E27FC236}">
                <a16:creationId xmlns:a16="http://schemas.microsoft.com/office/drawing/2014/main" id="{542B8BF7-5BA6-4CB2-A777-6779AAEF7D89}"/>
              </a:ext>
            </a:extLst>
          </p:cNvPr>
          <p:cNvSpPr/>
          <p:nvPr/>
        </p:nvSpPr>
        <p:spPr>
          <a:xfrm>
            <a:off x="4404360" y="6158866"/>
            <a:ext cx="502920" cy="502920"/>
          </a:xfrm>
          <a:prstGeom prst="rect">
            <a:avLst/>
          </a:prstGeom>
          <a:blipFill>
            <a:blip r:embed="rId2"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p>
        </p:txBody>
      </p:sp>
      <p:sp>
        <p:nvSpPr>
          <p:cNvPr id="112" name="Rectangle 111">
            <a:extLst>
              <a:ext uri="{FF2B5EF4-FFF2-40B4-BE49-F238E27FC236}">
                <a16:creationId xmlns:a16="http://schemas.microsoft.com/office/drawing/2014/main" id="{1705417C-4DB4-4EFF-9E68-22AB4499E1FF}"/>
              </a:ext>
            </a:extLst>
          </p:cNvPr>
          <p:cNvSpPr/>
          <p:nvPr/>
        </p:nvSpPr>
        <p:spPr>
          <a:xfrm>
            <a:off x="3901440" y="6158866"/>
            <a:ext cx="502920" cy="50292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p>
        </p:txBody>
      </p:sp>
      <p:sp>
        <p:nvSpPr>
          <p:cNvPr id="113" name="Rectangle 112">
            <a:extLst>
              <a:ext uri="{FF2B5EF4-FFF2-40B4-BE49-F238E27FC236}">
                <a16:creationId xmlns:a16="http://schemas.microsoft.com/office/drawing/2014/main" id="{47C38E7A-FA24-46AF-AE56-1D6FF3939D19}"/>
              </a:ext>
            </a:extLst>
          </p:cNvPr>
          <p:cNvSpPr/>
          <p:nvPr/>
        </p:nvSpPr>
        <p:spPr>
          <a:xfrm>
            <a:off x="4152900" y="6661786"/>
            <a:ext cx="502920" cy="50292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p>
        </p:txBody>
      </p:sp>
      <p:sp>
        <p:nvSpPr>
          <p:cNvPr id="114" name="Rectangle 113">
            <a:extLst>
              <a:ext uri="{FF2B5EF4-FFF2-40B4-BE49-F238E27FC236}">
                <a16:creationId xmlns:a16="http://schemas.microsoft.com/office/drawing/2014/main" id="{F48B0BD3-326E-46B4-A689-FD538E38664B}"/>
              </a:ext>
            </a:extLst>
          </p:cNvPr>
          <p:cNvSpPr/>
          <p:nvPr/>
        </p:nvSpPr>
        <p:spPr>
          <a:xfrm>
            <a:off x="381000" y="6158866"/>
            <a:ext cx="502920" cy="50292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p>
        </p:txBody>
      </p:sp>
      <p:sp>
        <p:nvSpPr>
          <p:cNvPr id="115" name="Rectangle 114">
            <a:extLst>
              <a:ext uri="{FF2B5EF4-FFF2-40B4-BE49-F238E27FC236}">
                <a16:creationId xmlns:a16="http://schemas.microsoft.com/office/drawing/2014/main" id="{69698123-8642-453A-AB77-F15CDA4DB88F}"/>
              </a:ext>
            </a:extLst>
          </p:cNvPr>
          <p:cNvSpPr/>
          <p:nvPr/>
        </p:nvSpPr>
        <p:spPr>
          <a:xfrm>
            <a:off x="1135380" y="6661786"/>
            <a:ext cx="502920" cy="50292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p>
        </p:txBody>
      </p:sp>
      <p:sp>
        <p:nvSpPr>
          <p:cNvPr id="116" name="Rectangle 115">
            <a:extLst>
              <a:ext uri="{FF2B5EF4-FFF2-40B4-BE49-F238E27FC236}">
                <a16:creationId xmlns:a16="http://schemas.microsoft.com/office/drawing/2014/main" id="{2AB13FD1-F58F-498C-8DBF-75FF272E6393}"/>
              </a:ext>
            </a:extLst>
          </p:cNvPr>
          <p:cNvSpPr/>
          <p:nvPr/>
        </p:nvSpPr>
        <p:spPr>
          <a:xfrm>
            <a:off x="1638300" y="6661786"/>
            <a:ext cx="502920" cy="50292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p>
        </p:txBody>
      </p:sp>
      <p:sp>
        <p:nvSpPr>
          <p:cNvPr id="117" name="Rectangle 116">
            <a:extLst>
              <a:ext uri="{FF2B5EF4-FFF2-40B4-BE49-F238E27FC236}">
                <a16:creationId xmlns:a16="http://schemas.microsoft.com/office/drawing/2014/main" id="{922EF2E8-E2BA-434E-8CBA-A20564CE88C8}"/>
              </a:ext>
            </a:extLst>
          </p:cNvPr>
          <p:cNvSpPr/>
          <p:nvPr/>
        </p:nvSpPr>
        <p:spPr>
          <a:xfrm>
            <a:off x="3649980" y="6661786"/>
            <a:ext cx="502920" cy="50292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p>
        </p:txBody>
      </p:sp>
      <p:sp>
        <p:nvSpPr>
          <p:cNvPr id="118" name="Rectangle 117">
            <a:extLst>
              <a:ext uri="{FF2B5EF4-FFF2-40B4-BE49-F238E27FC236}">
                <a16:creationId xmlns:a16="http://schemas.microsoft.com/office/drawing/2014/main" id="{9E92250A-DCFD-4F20-AB4F-3E169515EA55}"/>
              </a:ext>
            </a:extLst>
          </p:cNvPr>
          <p:cNvSpPr/>
          <p:nvPr/>
        </p:nvSpPr>
        <p:spPr>
          <a:xfrm>
            <a:off x="3147060" y="6661786"/>
            <a:ext cx="502920" cy="50292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p>
        </p:txBody>
      </p:sp>
      <p:sp>
        <p:nvSpPr>
          <p:cNvPr id="119" name="Rectangle 118">
            <a:extLst>
              <a:ext uri="{FF2B5EF4-FFF2-40B4-BE49-F238E27FC236}">
                <a16:creationId xmlns:a16="http://schemas.microsoft.com/office/drawing/2014/main" id="{921C5924-0BE3-4B43-B9D5-AF7BBD6C9676}"/>
              </a:ext>
            </a:extLst>
          </p:cNvPr>
          <p:cNvSpPr/>
          <p:nvPr/>
        </p:nvSpPr>
        <p:spPr>
          <a:xfrm>
            <a:off x="4655820" y="5655946"/>
            <a:ext cx="502920" cy="502920"/>
          </a:xfrm>
          <a:prstGeom prst="rect">
            <a:avLst/>
          </a:prstGeom>
          <a:blipFill>
            <a:blip r:embed="rId2"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p>
        </p:txBody>
      </p:sp>
      <p:sp>
        <p:nvSpPr>
          <p:cNvPr id="120" name="Rectangle 119">
            <a:extLst>
              <a:ext uri="{FF2B5EF4-FFF2-40B4-BE49-F238E27FC236}">
                <a16:creationId xmlns:a16="http://schemas.microsoft.com/office/drawing/2014/main" id="{FECF4CF6-A699-40AC-ABF1-291811C9A424}"/>
              </a:ext>
            </a:extLst>
          </p:cNvPr>
          <p:cNvSpPr/>
          <p:nvPr/>
        </p:nvSpPr>
        <p:spPr>
          <a:xfrm>
            <a:off x="2141220" y="5655946"/>
            <a:ext cx="502920" cy="50292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p>
        </p:txBody>
      </p:sp>
      <p:sp>
        <p:nvSpPr>
          <p:cNvPr id="121" name="Rectangle 120">
            <a:extLst>
              <a:ext uri="{FF2B5EF4-FFF2-40B4-BE49-F238E27FC236}">
                <a16:creationId xmlns:a16="http://schemas.microsoft.com/office/drawing/2014/main" id="{3636906E-4B77-49D6-A1DB-3DFCEAC416C8}"/>
              </a:ext>
            </a:extLst>
          </p:cNvPr>
          <p:cNvSpPr/>
          <p:nvPr/>
        </p:nvSpPr>
        <p:spPr>
          <a:xfrm>
            <a:off x="1889760" y="5153026"/>
            <a:ext cx="502920" cy="50292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p>
        </p:txBody>
      </p:sp>
      <p:sp>
        <p:nvSpPr>
          <p:cNvPr id="122" name="Rectangle 121">
            <a:extLst>
              <a:ext uri="{FF2B5EF4-FFF2-40B4-BE49-F238E27FC236}">
                <a16:creationId xmlns:a16="http://schemas.microsoft.com/office/drawing/2014/main" id="{F0033A2E-E691-4E4A-AAF5-90267D461EAD}"/>
              </a:ext>
            </a:extLst>
          </p:cNvPr>
          <p:cNvSpPr/>
          <p:nvPr/>
        </p:nvSpPr>
        <p:spPr>
          <a:xfrm>
            <a:off x="4404360" y="5153026"/>
            <a:ext cx="502920" cy="502920"/>
          </a:xfrm>
          <a:prstGeom prst="rect">
            <a:avLst/>
          </a:prstGeom>
          <a:blipFill>
            <a:blip r:embed="rId2"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p>
        </p:txBody>
      </p:sp>
      <p:sp>
        <p:nvSpPr>
          <p:cNvPr id="123" name="Rectangle 122">
            <a:extLst>
              <a:ext uri="{FF2B5EF4-FFF2-40B4-BE49-F238E27FC236}">
                <a16:creationId xmlns:a16="http://schemas.microsoft.com/office/drawing/2014/main" id="{63D68AC3-E9CB-4DE4-AB73-09C3A3AF67DF}"/>
              </a:ext>
            </a:extLst>
          </p:cNvPr>
          <p:cNvSpPr/>
          <p:nvPr/>
        </p:nvSpPr>
        <p:spPr>
          <a:xfrm>
            <a:off x="3901440" y="5153026"/>
            <a:ext cx="502920" cy="50292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p>
        </p:txBody>
      </p:sp>
      <p:sp>
        <p:nvSpPr>
          <p:cNvPr id="124" name="Rectangle 123">
            <a:extLst>
              <a:ext uri="{FF2B5EF4-FFF2-40B4-BE49-F238E27FC236}">
                <a16:creationId xmlns:a16="http://schemas.microsoft.com/office/drawing/2014/main" id="{8899EFE9-801B-460A-B06D-642C0DC84CBE}"/>
              </a:ext>
            </a:extLst>
          </p:cNvPr>
          <p:cNvSpPr/>
          <p:nvPr/>
        </p:nvSpPr>
        <p:spPr>
          <a:xfrm>
            <a:off x="4152900" y="5655946"/>
            <a:ext cx="502920" cy="50292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p>
        </p:txBody>
      </p:sp>
      <p:sp>
        <p:nvSpPr>
          <p:cNvPr id="125" name="Rectangle 124">
            <a:extLst>
              <a:ext uri="{FF2B5EF4-FFF2-40B4-BE49-F238E27FC236}">
                <a16:creationId xmlns:a16="http://schemas.microsoft.com/office/drawing/2014/main" id="{28ED03DA-8685-4700-BB36-69284F6F87EB}"/>
              </a:ext>
            </a:extLst>
          </p:cNvPr>
          <p:cNvSpPr/>
          <p:nvPr/>
        </p:nvSpPr>
        <p:spPr>
          <a:xfrm>
            <a:off x="1135380" y="5655946"/>
            <a:ext cx="502920" cy="50292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p>
        </p:txBody>
      </p:sp>
      <p:sp>
        <p:nvSpPr>
          <p:cNvPr id="126" name="Rectangle 125">
            <a:extLst>
              <a:ext uri="{FF2B5EF4-FFF2-40B4-BE49-F238E27FC236}">
                <a16:creationId xmlns:a16="http://schemas.microsoft.com/office/drawing/2014/main" id="{709432C1-3C77-41EC-B98D-5821FE22868B}"/>
              </a:ext>
            </a:extLst>
          </p:cNvPr>
          <p:cNvSpPr/>
          <p:nvPr/>
        </p:nvSpPr>
        <p:spPr>
          <a:xfrm>
            <a:off x="1638300" y="5655946"/>
            <a:ext cx="502920" cy="50292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p>
        </p:txBody>
      </p:sp>
      <p:sp>
        <p:nvSpPr>
          <p:cNvPr id="127" name="Rectangle 126">
            <a:extLst>
              <a:ext uri="{FF2B5EF4-FFF2-40B4-BE49-F238E27FC236}">
                <a16:creationId xmlns:a16="http://schemas.microsoft.com/office/drawing/2014/main" id="{75150725-9B05-4264-9425-F032A8C6C325}"/>
              </a:ext>
            </a:extLst>
          </p:cNvPr>
          <p:cNvSpPr/>
          <p:nvPr/>
        </p:nvSpPr>
        <p:spPr>
          <a:xfrm>
            <a:off x="3649980" y="5655946"/>
            <a:ext cx="502920" cy="50292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p>
        </p:txBody>
      </p:sp>
      <p:sp>
        <p:nvSpPr>
          <p:cNvPr id="128" name="Rectangle 127">
            <a:extLst>
              <a:ext uri="{FF2B5EF4-FFF2-40B4-BE49-F238E27FC236}">
                <a16:creationId xmlns:a16="http://schemas.microsoft.com/office/drawing/2014/main" id="{4CD18382-137F-4CE1-B64A-27FD8F5D9484}"/>
              </a:ext>
            </a:extLst>
          </p:cNvPr>
          <p:cNvSpPr/>
          <p:nvPr/>
        </p:nvSpPr>
        <p:spPr>
          <a:xfrm>
            <a:off x="3147060" y="5655946"/>
            <a:ext cx="502920" cy="50292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p>
        </p:txBody>
      </p:sp>
      <p:sp>
        <p:nvSpPr>
          <p:cNvPr id="129" name="Rectangle 128">
            <a:extLst>
              <a:ext uri="{FF2B5EF4-FFF2-40B4-BE49-F238E27FC236}">
                <a16:creationId xmlns:a16="http://schemas.microsoft.com/office/drawing/2014/main" id="{E67D58E9-BE9B-4C44-BE60-07266EC1798F}"/>
              </a:ext>
            </a:extLst>
          </p:cNvPr>
          <p:cNvSpPr/>
          <p:nvPr/>
        </p:nvSpPr>
        <p:spPr>
          <a:xfrm>
            <a:off x="4655820" y="4650106"/>
            <a:ext cx="502920" cy="502920"/>
          </a:xfrm>
          <a:prstGeom prst="rect">
            <a:avLst/>
          </a:prstGeom>
          <a:blipFill>
            <a:blip r:embed="rId2"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p>
        </p:txBody>
      </p:sp>
      <p:sp>
        <p:nvSpPr>
          <p:cNvPr id="130" name="Rectangle 129">
            <a:extLst>
              <a:ext uri="{FF2B5EF4-FFF2-40B4-BE49-F238E27FC236}">
                <a16:creationId xmlns:a16="http://schemas.microsoft.com/office/drawing/2014/main" id="{391F5FC9-D5E4-431E-96AE-4EEAE3C88AF6}"/>
              </a:ext>
            </a:extLst>
          </p:cNvPr>
          <p:cNvSpPr/>
          <p:nvPr/>
        </p:nvSpPr>
        <p:spPr>
          <a:xfrm>
            <a:off x="632460" y="4650106"/>
            <a:ext cx="502920" cy="502920"/>
          </a:xfrm>
          <a:prstGeom prst="rect">
            <a:avLst/>
          </a:prstGeom>
          <a:blipFill>
            <a:blip r:embed="rId2"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p>
        </p:txBody>
      </p:sp>
      <p:sp>
        <p:nvSpPr>
          <p:cNvPr id="131" name="Rectangle 130">
            <a:extLst>
              <a:ext uri="{FF2B5EF4-FFF2-40B4-BE49-F238E27FC236}">
                <a16:creationId xmlns:a16="http://schemas.microsoft.com/office/drawing/2014/main" id="{D135B730-E1DD-4DF8-B8A9-9E87285C25E5}"/>
              </a:ext>
            </a:extLst>
          </p:cNvPr>
          <p:cNvSpPr/>
          <p:nvPr/>
        </p:nvSpPr>
        <p:spPr>
          <a:xfrm>
            <a:off x="2141220" y="4650106"/>
            <a:ext cx="502920" cy="502920"/>
          </a:xfrm>
          <a:prstGeom prst="rect">
            <a:avLst/>
          </a:prstGeom>
          <a:blipFill>
            <a:blip r:embed="rId3" cstate="print"/>
            <a:tile tx="0" ty="0" sx="100000" sy="100000" flip="none" algn="tl"/>
          </a:blip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p>
        </p:txBody>
      </p:sp>
      <p:sp>
        <p:nvSpPr>
          <p:cNvPr id="132" name="Rectangle 131">
            <a:extLst>
              <a:ext uri="{FF2B5EF4-FFF2-40B4-BE49-F238E27FC236}">
                <a16:creationId xmlns:a16="http://schemas.microsoft.com/office/drawing/2014/main" id="{AC080D36-3BBE-4B41-85A6-165186F3F4BD}"/>
              </a:ext>
            </a:extLst>
          </p:cNvPr>
          <p:cNvSpPr/>
          <p:nvPr/>
        </p:nvSpPr>
        <p:spPr>
          <a:xfrm>
            <a:off x="4152900" y="4650106"/>
            <a:ext cx="502920" cy="502920"/>
          </a:xfrm>
          <a:prstGeom prst="rect">
            <a:avLst/>
          </a:prstGeom>
          <a:blipFill>
            <a:blip r:embed="rId3" cstate="print"/>
            <a:tile tx="0" ty="0" sx="100000" sy="100000" flip="none" algn="tl"/>
          </a:blip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p>
        </p:txBody>
      </p:sp>
      <p:sp>
        <p:nvSpPr>
          <p:cNvPr id="133" name="Rectangle 132">
            <a:extLst>
              <a:ext uri="{FF2B5EF4-FFF2-40B4-BE49-F238E27FC236}">
                <a16:creationId xmlns:a16="http://schemas.microsoft.com/office/drawing/2014/main" id="{0D4E553A-E123-4EBD-99F5-F23727C4B180}"/>
              </a:ext>
            </a:extLst>
          </p:cNvPr>
          <p:cNvSpPr/>
          <p:nvPr/>
        </p:nvSpPr>
        <p:spPr>
          <a:xfrm>
            <a:off x="1135380" y="4650106"/>
            <a:ext cx="502920" cy="502920"/>
          </a:xfrm>
          <a:prstGeom prst="rect">
            <a:avLst/>
          </a:prstGeom>
          <a:blipFill>
            <a:blip r:embed="rId3" cstate="print"/>
            <a:tile tx="0" ty="0" sx="100000" sy="100000" flip="none" algn="tl"/>
          </a:blip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p>
        </p:txBody>
      </p:sp>
      <p:sp>
        <p:nvSpPr>
          <p:cNvPr id="134" name="Rectangle 133">
            <a:extLst>
              <a:ext uri="{FF2B5EF4-FFF2-40B4-BE49-F238E27FC236}">
                <a16:creationId xmlns:a16="http://schemas.microsoft.com/office/drawing/2014/main" id="{F3AC45C5-21F6-4518-97E5-DF08DE0690BB}"/>
              </a:ext>
            </a:extLst>
          </p:cNvPr>
          <p:cNvSpPr/>
          <p:nvPr/>
        </p:nvSpPr>
        <p:spPr>
          <a:xfrm>
            <a:off x="1638300" y="4650106"/>
            <a:ext cx="502920" cy="502920"/>
          </a:xfrm>
          <a:prstGeom prst="rect">
            <a:avLst/>
          </a:prstGeom>
          <a:blipFill>
            <a:blip r:embed="rId3" cstate="print"/>
            <a:tile tx="0" ty="0" sx="100000" sy="100000" flip="none" algn="tl"/>
          </a:blip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p>
        </p:txBody>
      </p:sp>
      <p:sp>
        <p:nvSpPr>
          <p:cNvPr id="135" name="Rectangle 134">
            <a:extLst>
              <a:ext uri="{FF2B5EF4-FFF2-40B4-BE49-F238E27FC236}">
                <a16:creationId xmlns:a16="http://schemas.microsoft.com/office/drawing/2014/main" id="{ABC19D80-E81F-4253-8CA6-BE3C077E50B8}"/>
              </a:ext>
            </a:extLst>
          </p:cNvPr>
          <p:cNvSpPr/>
          <p:nvPr/>
        </p:nvSpPr>
        <p:spPr>
          <a:xfrm>
            <a:off x="2644140" y="4650106"/>
            <a:ext cx="502920" cy="502920"/>
          </a:xfrm>
          <a:prstGeom prst="rect">
            <a:avLst/>
          </a:prstGeom>
          <a:blipFill>
            <a:blip r:embed="rId2"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p>
        </p:txBody>
      </p:sp>
      <p:sp>
        <p:nvSpPr>
          <p:cNvPr id="136" name="Rectangle 135">
            <a:extLst>
              <a:ext uri="{FF2B5EF4-FFF2-40B4-BE49-F238E27FC236}">
                <a16:creationId xmlns:a16="http://schemas.microsoft.com/office/drawing/2014/main" id="{12CFAC47-F776-42A9-BC2A-6533A0A18DD0}"/>
              </a:ext>
            </a:extLst>
          </p:cNvPr>
          <p:cNvSpPr/>
          <p:nvPr/>
        </p:nvSpPr>
        <p:spPr>
          <a:xfrm>
            <a:off x="3649980" y="4650106"/>
            <a:ext cx="502920" cy="502920"/>
          </a:xfrm>
          <a:prstGeom prst="rect">
            <a:avLst/>
          </a:prstGeom>
          <a:blipFill>
            <a:blip r:embed="rId3" cstate="print"/>
            <a:tile tx="0" ty="0" sx="100000" sy="100000" flip="none" algn="tl"/>
          </a:blip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p>
        </p:txBody>
      </p:sp>
      <p:sp>
        <p:nvSpPr>
          <p:cNvPr id="137" name="Rectangle 136">
            <a:extLst>
              <a:ext uri="{FF2B5EF4-FFF2-40B4-BE49-F238E27FC236}">
                <a16:creationId xmlns:a16="http://schemas.microsoft.com/office/drawing/2014/main" id="{62182C7E-30EA-4ABF-81F1-EAB266DF21D0}"/>
              </a:ext>
            </a:extLst>
          </p:cNvPr>
          <p:cNvSpPr/>
          <p:nvPr/>
        </p:nvSpPr>
        <p:spPr>
          <a:xfrm>
            <a:off x="3147060" y="4650106"/>
            <a:ext cx="502920" cy="502920"/>
          </a:xfrm>
          <a:prstGeom prst="rect">
            <a:avLst/>
          </a:prstGeom>
          <a:blipFill>
            <a:blip r:embed="rId3" cstate="print"/>
            <a:tile tx="0" ty="0" sx="100000" sy="100000" flip="none" algn="tl"/>
          </a:blip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p>
        </p:txBody>
      </p:sp>
      <p:sp>
        <p:nvSpPr>
          <p:cNvPr id="138" name="Rectangle 137">
            <a:extLst>
              <a:ext uri="{FF2B5EF4-FFF2-40B4-BE49-F238E27FC236}">
                <a16:creationId xmlns:a16="http://schemas.microsoft.com/office/drawing/2014/main" id="{CC03D9FA-16C8-4AE8-AB36-2D06558D04A1}"/>
              </a:ext>
            </a:extLst>
          </p:cNvPr>
          <p:cNvSpPr/>
          <p:nvPr/>
        </p:nvSpPr>
        <p:spPr>
          <a:xfrm>
            <a:off x="381000" y="5153026"/>
            <a:ext cx="502920" cy="50292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p>
        </p:txBody>
      </p:sp>
      <p:sp>
        <p:nvSpPr>
          <p:cNvPr id="139" name="Rectangle 138">
            <a:extLst>
              <a:ext uri="{FF2B5EF4-FFF2-40B4-BE49-F238E27FC236}">
                <a16:creationId xmlns:a16="http://schemas.microsoft.com/office/drawing/2014/main" id="{2DEE37D2-E60C-4A3D-920D-4EDF1DFACC49}"/>
              </a:ext>
            </a:extLst>
          </p:cNvPr>
          <p:cNvSpPr/>
          <p:nvPr/>
        </p:nvSpPr>
        <p:spPr>
          <a:xfrm>
            <a:off x="883920" y="5153026"/>
            <a:ext cx="502920" cy="50292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p>
        </p:txBody>
      </p:sp>
      <p:sp>
        <p:nvSpPr>
          <p:cNvPr id="140" name="Rectangle 139">
            <a:extLst>
              <a:ext uri="{FF2B5EF4-FFF2-40B4-BE49-F238E27FC236}">
                <a16:creationId xmlns:a16="http://schemas.microsoft.com/office/drawing/2014/main" id="{3E27BC9E-4C10-4D84-A561-B487097F1C17}"/>
              </a:ext>
            </a:extLst>
          </p:cNvPr>
          <p:cNvSpPr/>
          <p:nvPr/>
        </p:nvSpPr>
        <p:spPr>
          <a:xfrm>
            <a:off x="1386840" y="5153026"/>
            <a:ext cx="502920" cy="50292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p>
        </p:txBody>
      </p:sp>
      <p:sp>
        <p:nvSpPr>
          <p:cNvPr id="141" name="Rectangle 140">
            <a:extLst>
              <a:ext uri="{FF2B5EF4-FFF2-40B4-BE49-F238E27FC236}">
                <a16:creationId xmlns:a16="http://schemas.microsoft.com/office/drawing/2014/main" id="{2CA5EA03-505D-416D-84B0-4B906702CF98}"/>
              </a:ext>
            </a:extLst>
          </p:cNvPr>
          <p:cNvSpPr/>
          <p:nvPr/>
        </p:nvSpPr>
        <p:spPr>
          <a:xfrm>
            <a:off x="2392680" y="5153026"/>
            <a:ext cx="502920" cy="50292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p>
        </p:txBody>
      </p:sp>
      <p:sp>
        <p:nvSpPr>
          <p:cNvPr id="142" name="Rectangle 141">
            <a:extLst>
              <a:ext uri="{FF2B5EF4-FFF2-40B4-BE49-F238E27FC236}">
                <a16:creationId xmlns:a16="http://schemas.microsoft.com/office/drawing/2014/main" id="{630CFD5A-BA3F-4C3F-B7C3-869DE15299BB}"/>
              </a:ext>
            </a:extLst>
          </p:cNvPr>
          <p:cNvSpPr/>
          <p:nvPr/>
        </p:nvSpPr>
        <p:spPr>
          <a:xfrm>
            <a:off x="2895600" y="5153026"/>
            <a:ext cx="502920" cy="50292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p>
        </p:txBody>
      </p:sp>
      <p:sp>
        <p:nvSpPr>
          <p:cNvPr id="143" name="Rectangle 142">
            <a:extLst>
              <a:ext uri="{FF2B5EF4-FFF2-40B4-BE49-F238E27FC236}">
                <a16:creationId xmlns:a16="http://schemas.microsoft.com/office/drawing/2014/main" id="{C8C539B6-7622-45FD-8781-41568BAC0677}"/>
              </a:ext>
            </a:extLst>
          </p:cNvPr>
          <p:cNvSpPr/>
          <p:nvPr/>
        </p:nvSpPr>
        <p:spPr>
          <a:xfrm>
            <a:off x="3398520" y="5153026"/>
            <a:ext cx="502920" cy="50292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p>
        </p:txBody>
      </p:sp>
      <p:sp>
        <p:nvSpPr>
          <p:cNvPr id="144" name="Rectangle 143">
            <a:extLst>
              <a:ext uri="{FF2B5EF4-FFF2-40B4-BE49-F238E27FC236}">
                <a16:creationId xmlns:a16="http://schemas.microsoft.com/office/drawing/2014/main" id="{0ED41C77-D7CB-4FD5-9AD5-F9F6A9F6C53E}"/>
              </a:ext>
            </a:extLst>
          </p:cNvPr>
          <p:cNvSpPr/>
          <p:nvPr/>
        </p:nvSpPr>
        <p:spPr>
          <a:xfrm>
            <a:off x="632460" y="5655946"/>
            <a:ext cx="502920" cy="50292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p>
        </p:txBody>
      </p:sp>
      <p:sp>
        <p:nvSpPr>
          <p:cNvPr id="145" name="Rectangle 144">
            <a:extLst>
              <a:ext uri="{FF2B5EF4-FFF2-40B4-BE49-F238E27FC236}">
                <a16:creationId xmlns:a16="http://schemas.microsoft.com/office/drawing/2014/main" id="{43B9087D-0C11-46F2-8C28-9B4CE27A6042}"/>
              </a:ext>
            </a:extLst>
          </p:cNvPr>
          <p:cNvSpPr/>
          <p:nvPr/>
        </p:nvSpPr>
        <p:spPr>
          <a:xfrm>
            <a:off x="2644140" y="5655946"/>
            <a:ext cx="502920" cy="50292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p>
        </p:txBody>
      </p:sp>
      <p:sp>
        <p:nvSpPr>
          <p:cNvPr id="146" name="Rectangle 145">
            <a:extLst>
              <a:ext uri="{FF2B5EF4-FFF2-40B4-BE49-F238E27FC236}">
                <a16:creationId xmlns:a16="http://schemas.microsoft.com/office/drawing/2014/main" id="{F2A03D29-E2FA-4870-9913-A107D48B0CF9}"/>
              </a:ext>
            </a:extLst>
          </p:cNvPr>
          <p:cNvSpPr/>
          <p:nvPr/>
        </p:nvSpPr>
        <p:spPr>
          <a:xfrm>
            <a:off x="883920" y="6158866"/>
            <a:ext cx="502920" cy="50292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p>
        </p:txBody>
      </p:sp>
      <p:sp>
        <p:nvSpPr>
          <p:cNvPr id="147" name="Rectangle 146">
            <a:extLst>
              <a:ext uri="{FF2B5EF4-FFF2-40B4-BE49-F238E27FC236}">
                <a16:creationId xmlns:a16="http://schemas.microsoft.com/office/drawing/2014/main" id="{C245CB8A-C087-42E0-B205-D5F5D2616F49}"/>
              </a:ext>
            </a:extLst>
          </p:cNvPr>
          <p:cNvSpPr/>
          <p:nvPr/>
        </p:nvSpPr>
        <p:spPr>
          <a:xfrm>
            <a:off x="1386840" y="6158866"/>
            <a:ext cx="502920" cy="50292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p>
        </p:txBody>
      </p:sp>
      <p:sp>
        <p:nvSpPr>
          <p:cNvPr id="148" name="Rectangle 147">
            <a:extLst>
              <a:ext uri="{FF2B5EF4-FFF2-40B4-BE49-F238E27FC236}">
                <a16:creationId xmlns:a16="http://schemas.microsoft.com/office/drawing/2014/main" id="{C7503389-EC8E-4901-85A1-4EA475BED38E}"/>
              </a:ext>
            </a:extLst>
          </p:cNvPr>
          <p:cNvSpPr/>
          <p:nvPr/>
        </p:nvSpPr>
        <p:spPr>
          <a:xfrm>
            <a:off x="2392680" y="6158866"/>
            <a:ext cx="502920" cy="50292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p>
        </p:txBody>
      </p:sp>
      <p:sp>
        <p:nvSpPr>
          <p:cNvPr id="149" name="Rectangle 148">
            <a:extLst>
              <a:ext uri="{FF2B5EF4-FFF2-40B4-BE49-F238E27FC236}">
                <a16:creationId xmlns:a16="http://schemas.microsoft.com/office/drawing/2014/main" id="{17F60AA8-22DB-4EF6-ACF1-06033D6FFD5A}"/>
              </a:ext>
            </a:extLst>
          </p:cNvPr>
          <p:cNvSpPr/>
          <p:nvPr/>
        </p:nvSpPr>
        <p:spPr>
          <a:xfrm>
            <a:off x="2895600" y="6158866"/>
            <a:ext cx="502920" cy="50292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p>
        </p:txBody>
      </p:sp>
      <p:sp>
        <p:nvSpPr>
          <p:cNvPr id="150" name="Rectangle 149">
            <a:extLst>
              <a:ext uri="{FF2B5EF4-FFF2-40B4-BE49-F238E27FC236}">
                <a16:creationId xmlns:a16="http://schemas.microsoft.com/office/drawing/2014/main" id="{C03D9BD6-376B-4FDE-8964-4EE4BEB9C904}"/>
              </a:ext>
            </a:extLst>
          </p:cNvPr>
          <p:cNvSpPr/>
          <p:nvPr/>
        </p:nvSpPr>
        <p:spPr>
          <a:xfrm>
            <a:off x="3398520" y="6158866"/>
            <a:ext cx="502920" cy="50292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p>
        </p:txBody>
      </p:sp>
      <p:sp>
        <p:nvSpPr>
          <p:cNvPr id="151" name="Rectangle 150">
            <a:extLst>
              <a:ext uri="{FF2B5EF4-FFF2-40B4-BE49-F238E27FC236}">
                <a16:creationId xmlns:a16="http://schemas.microsoft.com/office/drawing/2014/main" id="{02E6365F-094B-403D-89A7-EC706F103125}"/>
              </a:ext>
            </a:extLst>
          </p:cNvPr>
          <p:cNvSpPr/>
          <p:nvPr/>
        </p:nvSpPr>
        <p:spPr>
          <a:xfrm>
            <a:off x="2644140" y="6661786"/>
            <a:ext cx="502920" cy="50292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p>
        </p:txBody>
      </p:sp>
      <p:sp>
        <p:nvSpPr>
          <p:cNvPr id="152" name="Rectangle 151">
            <a:extLst>
              <a:ext uri="{FF2B5EF4-FFF2-40B4-BE49-F238E27FC236}">
                <a16:creationId xmlns:a16="http://schemas.microsoft.com/office/drawing/2014/main" id="{096279DF-B840-403D-9DC8-FA49FE6F75F4}"/>
              </a:ext>
            </a:extLst>
          </p:cNvPr>
          <p:cNvSpPr/>
          <p:nvPr/>
        </p:nvSpPr>
        <p:spPr>
          <a:xfrm>
            <a:off x="632460" y="6661786"/>
            <a:ext cx="502920" cy="50292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p>
        </p:txBody>
      </p:sp>
      <p:sp>
        <p:nvSpPr>
          <p:cNvPr id="153" name="Rectangle 152">
            <a:extLst>
              <a:ext uri="{FF2B5EF4-FFF2-40B4-BE49-F238E27FC236}">
                <a16:creationId xmlns:a16="http://schemas.microsoft.com/office/drawing/2014/main" id="{1EA34687-5B5F-49BF-AA79-320AE13133BD}"/>
              </a:ext>
            </a:extLst>
          </p:cNvPr>
          <p:cNvSpPr/>
          <p:nvPr/>
        </p:nvSpPr>
        <p:spPr>
          <a:xfrm>
            <a:off x="1901192" y="4137660"/>
            <a:ext cx="502920" cy="502920"/>
          </a:xfrm>
          <a:prstGeom prst="rect">
            <a:avLst/>
          </a:prstGeom>
          <a:blipFill>
            <a:blip r:embed="rId3" cstate="print"/>
            <a:tile tx="0" ty="0" sx="100000" sy="100000" flip="none" algn="tl"/>
          </a:blip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p>
        </p:txBody>
      </p:sp>
      <p:sp>
        <p:nvSpPr>
          <p:cNvPr id="154" name="Rectangle 153">
            <a:extLst>
              <a:ext uri="{FF2B5EF4-FFF2-40B4-BE49-F238E27FC236}">
                <a16:creationId xmlns:a16="http://schemas.microsoft.com/office/drawing/2014/main" id="{1095CB94-D481-459F-8E1A-431FC423C776}"/>
              </a:ext>
            </a:extLst>
          </p:cNvPr>
          <p:cNvSpPr/>
          <p:nvPr/>
        </p:nvSpPr>
        <p:spPr>
          <a:xfrm>
            <a:off x="4415792" y="4137660"/>
            <a:ext cx="502920" cy="502920"/>
          </a:xfrm>
          <a:prstGeom prst="rect">
            <a:avLst/>
          </a:prstGeom>
          <a:blipFill>
            <a:blip r:embed="rId2"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p>
        </p:txBody>
      </p:sp>
      <p:sp>
        <p:nvSpPr>
          <p:cNvPr id="155" name="Rectangle 154">
            <a:extLst>
              <a:ext uri="{FF2B5EF4-FFF2-40B4-BE49-F238E27FC236}">
                <a16:creationId xmlns:a16="http://schemas.microsoft.com/office/drawing/2014/main" id="{94616F2C-70F5-43A4-AF74-B2F8AF13B3AE}"/>
              </a:ext>
            </a:extLst>
          </p:cNvPr>
          <p:cNvSpPr/>
          <p:nvPr/>
        </p:nvSpPr>
        <p:spPr>
          <a:xfrm>
            <a:off x="3912872" y="4137660"/>
            <a:ext cx="502920" cy="502920"/>
          </a:xfrm>
          <a:prstGeom prst="rect">
            <a:avLst/>
          </a:prstGeom>
          <a:blipFill>
            <a:blip r:embed="rId3" cstate="print"/>
            <a:tile tx="0" ty="0" sx="100000" sy="100000" flip="none" algn="tl"/>
          </a:blip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p>
        </p:txBody>
      </p:sp>
      <p:sp>
        <p:nvSpPr>
          <p:cNvPr id="156" name="Rectangle 155">
            <a:extLst>
              <a:ext uri="{FF2B5EF4-FFF2-40B4-BE49-F238E27FC236}">
                <a16:creationId xmlns:a16="http://schemas.microsoft.com/office/drawing/2014/main" id="{4CC544CE-65AE-479E-BE79-AB17304A2EBD}"/>
              </a:ext>
            </a:extLst>
          </p:cNvPr>
          <p:cNvSpPr/>
          <p:nvPr/>
        </p:nvSpPr>
        <p:spPr>
          <a:xfrm>
            <a:off x="392432" y="4137660"/>
            <a:ext cx="502920" cy="502920"/>
          </a:xfrm>
          <a:prstGeom prst="rect">
            <a:avLst/>
          </a:prstGeom>
          <a:blipFill>
            <a:blip r:embed="rId2"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p>
        </p:txBody>
      </p:sp>
      <p:sp>
        <p:nvSpPr>
          <p:cNvPr id="157" name="Rectangle 156">
            <a:extLst>
              <a:ext uri="{FF2B5EF4-FFF2-40B4-BE49-F238E27FC236}">
                <a16:creationId xmlns:a16="http://schemas.microsoft.com/office/drawing/2014/main" id="{2C88FA39-5657-445D-90F4-5356FAB1410D}"/>
              </a:ext>
            </a:extLst>
          </p:cNvPr>
          <p:cNvSpPr/>
          <p:nvPr/>
        </p:nvSpPr>
        <p:spPr>
          <a:xfrm>
            <a:off x="895352" y="4137660"/>
            <a:ext cx="502920" cy="502920"/>
          </a:xfrm>
          <a:prstGeom prst="rect">
            <a:avLst/>
          </a:prstGeom>
          <a:blipFill>
            <a:blip r:embed="rId2"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p>
        </p:txBody>
      </p:sp>
      <p:sp>
        <p:nvSpPr>
          <p:cNvPr id="158" name="Rectangle 157">
            <a:extLst>
              <a:ext uri="{FF2B5EF4-FFF2-40B4-BE49-F238E27FC236}">
                <a16:creationId xmlns:a16="http://schemas.microsoft.com/office/drawing/2014/main" id="{11B8C8BF-55BA-434A-8B61-3B6AE987CE45}"/>
              </a:ext>
            </a:extLst>
          </p:cNvPr>
          <p:cNvSpPr/>
          <p:nvPr/>
        </p:nvSpPr>
        <p:spPr>
          <a:xfrm>
            <a:off x="1398272" y="4137660"/>
            <a:ext cx="502920" cy="502920"/>
          </a:xfrm>
          <a:prstGeom prst="rect">
            <a:avLst/>
          </a:prstGeom>
          <a:blipFill>
            <a:blip r:embed="rId2"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p>
        </p:txBody>
      </p:sp>
      <p:sp>
        <p:nvSpPr>
          <p:cNvPr id="159" name="Rectangle 158">
            <a:extLst>
              <a:ext uri="{FF2B5EF4-FFF2-40B4-BE49-F238E27FC236}">
                <a16:creationId xmlns:a16="http://schemas.microsoft.com/office/drawing/2014/main" id="{1EC587AA-0FBE-46CD-AF3F-95102A1B047F}"/>
              </a:ext>
            </a:extLst>
          </p:cNvPr>
          <p:cNvSpPr/>
          <p:nvPr/>
        </p:nvSpPr>
        <p:spPr>
          <a:xfrm>
            <a:off x="2404112" y="4137660"/>
            <a:ext cx="502920" cy="502920"/>
          </a:xfrm>
          <a:prstGeom prst="rect">
            <a:avLst/>
          </a:prstGeom>
          <a:blipFill>
            <a:blip r:embed="rId2"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p>
        </p:txBody>
      </p:sp>
      <p:sp>
        <p:nvSpPr>
          <p:cNvPr id="160" name="Rectangle 159">
            <a:extLst>
              <a:ext uri="{FF2B5EF4-FFF2-40B4-BE49-F238E27FC236}">
                <a16:creationId xmlns:a16="http://schemas.microsoft.com/office/drawing/2014/main" id="{E527FE17-0815-4444-9AAE-DCF44EBEB59C}"/>
              </a:ext>
            </a:extLst>
          </p:cNvPr>
          <p:cNvSpPr/>
          <p:nvPr/>
        </p:nvSpPr>
        <p:spPr>
          <a:xfrm>
            <a:off x="2907032" y="4137660"/>
            <a:ext cx="502920" cy="502920"/>
          </a:xfrm>
          <a:prstGeom prst="rect">
            <a:avLst/>
          </a:prstGeom>
          <a:blipFill>
            <a:blip r:embed="rId2"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p>
        </p:txBody>
      </p:sp>
      <p:sp>
        <p:nvSpPr>
          <p:cNvPr id="161" name="Rectangle 160">
            <a:extLst>
              <a:ext uri="{FF2B5EF4-FFF2-40B4-BE49-F238E27FC236}">
                <a16:creationId xmlns:a16="http://schemas.microsoft.com/office/drawing/2014/main" id="{DC3176B9-2688-4415-BBD1-C855C65023FC}"/>
              </a:ext>
            </a:extLst>
          </p:cNvPr>
          <p:cNvSpPr/>
          <p:nvPr/>
        </p:nvSpPr>
        <p:spPr>
          <a:xfrm>
            <a:off x="3409952" y="4137660"/>
            <a:ext cx="502920" cy="502920"/>
          </a:xfrm>
          <a:prstGeom prst="rect">
            <a:avLst/>
          </a:prstGeom>
          <a:blipFill>
            <a:blip r:embed="rId2"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p>
        </p:txBody>
      </p:sp>
      <p:sp>
        <p:nvSpPr>
          <p:cNvPr id="162" name="Rectangle 161">
            <a:extLst>
              <a:ext uri="{FF2B5EF4-FFF2-40B4-BE49-F238E27FC236}">
                <a16:creationId xmlns:a16="http://schemas.microsoft.com/office/drawing/2014/main" id="{82734357-5462-4973-BB95-A6A5E952CACB}"/>
              </a:ext>
            </a:extLst>
          </p:cNvPr>
          <p:cNvSpPr/>
          <p:nvPr/>
        </p:nvSpPr>
        <p:spPr>
          <a:xfrm>
            <a:off x="5128260" y="6659880"/>
            <a:ext cx="502920" cy="502920"/>
          </a:xfrm>
          <a:prstGeom prst="rect">
            <a:avLst/>
          </a:prstGeom>
          <a:blipFill>
            <a:blip r:embed="rId3" cstate="print"/>
            <a:tile tx="0" ty="0" sx="100000" sy="100000" flip="none" algn="tl"/>
          </a:blip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p>
        </p:txBody>
      </p:sp>
      <p:sp>
        <p:nvSpPr>
          <p:cNvPr id="163" name="Rectangle 162">
            <a:extLst>
              <a:ext uri="{FF2B5EF4-FFF2-40B4-BE49-F238E27FC236}">
                <a16:creationId xmlns:a16="http://schemas.microsoft.com/office/drawing/2014/main" id="{2444C21B-5FB4-4458-8D26-462E6DEC90FA}"/>
              </a:ext>
            </a:extLst>
          </p:cNvPr>
          <p:cNvSpPr/>
          <p:nvPr/>
        </p:nvSpPr>
        <p:spPr>
          <a:xfrm>
            <a:off x="4876800" y="6156960"/>
            <a:ext cx="502920" cy="502920"/>
          </a:xfrm>
          <a:prstGeom prst="rect">
            <a:avLst/>
          </a:prstGeom>
          <a:blipFill>
            <a:blip r:embed="rId2"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p>
        </p:txBody>
      </p:sp>
      <p:sp>
        <p:nvSpPr>
          <p:cNvPr id="164" name="Rectangle 163">
            <a:extLst>
              <a:ext uri="{FF2B5EF4-FFF2-40B4-BE49-F238E27FC236}">
                <a16:creationId xmlns:a16="http://schemas.microsoft.com/office/drawing/2014/main" id="{C24B6E36-C117-4AB3-9A5E-6EB8ED933F2F}"/>
              </a:ext>
            </a:extLst>
          </p:cNvPr>
          <p:cNvSpPr/>
          <p:nvPr/>
        </p:nvSpPr>
        <p:spPr>
          <a:xfrm>
            <a:off x="5128260" y="5654040"/>
            <a:ext cx="502920" cy="502920"/>
          </a:xfrm>
          <a:prstGeom prst="rect">
            <a:avLst/>
          </a:prstGeom>
          <a:blipFill>
            <a:blip r:embed="rId3" cstate="print"/>
            <a:tile tx="0" ty="0" sx="100000" sy="100000" flip="none" algn="tl"/>
          </a:blip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p>
        </p:txBody>
      </p:sp>
      <p:sp>
        <p:nvSpPr>
          <p:cNvPr id="165" name="Rectangle 164">
            <a:extLst>
              <a:ext uri="{FF2B5EF4-FFF2-40B4-BE49-F238E27FC236}">
                <a16:creationId xmlns:a16="http://schemas.microsoft.com/office/drawing/2014/main" id="{AC4EBFAE-91DD-464D-882F-8BBCE1AF2ADA}"/>
              </a:ext>
            </a:extLst>
          </p:cNvPr>
          <p:cNvSpPr/>
          <p:nvPr/>
        </p:nvSpPr>
        <p:spPr>
          <a:xfrm>
            <a:off x="4876800" y="5151120"/>
            <a:ext cx="502920" cy="502920"/>
          </a:xfrm>
          <a:prstGeom prst="rect">
            <a:avLst/>
          </a:prstGeom>
          <a:blipFill>
            <a:blip r:embed="rId2"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p>
        </p:txBody>
      </p:sp>
      <p:sp>
        <p:nvSpPr>
          <p:cNvPr id="166" name="Rectangle 165">
            <a:extLst>
              <a:ext uri="{FF2B5EF4-FFF2-40B4-BE49-F238E27FC236}">
                <a16:creationId xmlns:a16="http://schemas.microsoft.com/office/drawing/2014/main" id="{EA22EDF2-7B84-4D03-8836-923AB3A2FE66}"/>
              </a:ext>
            </a:extLst>
          </p:cNvPr>
          <p:cNvSpPr/>
          <p:nvPr/>
        </p:nvSpPr>
        <p:spPr>
          <a:xfrm>
            <a:off x="5128260" y="4648200"/>
            <a:ext cx="502920" cy="502920"/>
          </a:xfrm>
          <a:prstGeom prst="rect">
            <a:avLst/>
          </a:prstGeom>
          <a:blipFill>
            <a:blip r:embed="rId3" cstate="print"/>
            <a:tile tx="0" ty="0" sx="100000" sy="100000" flip="none" algn="tl"/>
          </a:blip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p>
        </p:txBody>
      </p:sp>
      <p:sp>
        <p:nvSpPr>
          <p:cNvPr id="167" name="Rectangle 166">
            <a:extLst>
              <a:ext uri="{FF2B5EF4-FFF2-40B4-BE49-F238E27FC236}">
                <a16:creationId xmlns:a16="http://schemas.microsoft.com/office/drawing/2014/main" id="{73D46AAD-F68A-455B-8779-6E2CE8FFFB8D}"/>
              </a:ext>
            </a:extLst>
          </p:cNvPr>
          <p:cNvSpPr/>
          <p:nvPr/>
        </p:nvSpPr>
        <p:spPr>
          <a:xfrm>
            <a:off x="4888232" y="4135754"/>
            <a:ext cx="502920" cy="502920"/>
          </a:xfrm>
          <a:prstGeom prst="rect">
            <a:avLst/>
          </a:prstGeom>
          <a:blipFill>
            <a:blip r:embed="rId2"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p>
        </p:txBody>
      </p:sp>
      <p:sp>
        <p:nvSpPr>
          <p:cNvPr id="168" name="TextBox 167">
            <a:extLst>
              <a:ext uri="{FF2B5EF4-FFF2-40B4-BE49-F238E27FC236}">
                <a16:creationId xmlns:a16="http://schemas.microsoft.com/office/drawing/2014/main" id="{1892115C-D276-4116-9DF7-24D33F77995F}"/>
              </a:ext>
            </a:extLst>
          </p:cNvPr>
          <p:cNvSpPr txBox="1"/>
          <p:nvPr/>
        </p:nvSpPr>
        <p:spPr>
          <a:xfrm>
            <a:off x="5690235" y="4458950"/>
            <a:ext cx="4256579" cy="1785104"/>
          </a:xfrm>
          <a:prstGeom prst="rect">
            <a:avLst/>
          </a:prstGeom>
          <a:noFill/>
        </p:spPr>
        <p:txBody>
          <a:bodyPr wrap="square" rtlCol="0">
            <a:spAutoFit/>
          </a:bodyPr>
          <a:lstStyle/>
          <a:p>
            <a:pPr algn="ctr"/>
            <a:r>
              <a:rPr lang="en-US" sz="2200" b="1" dirty="0"/>
              <a:t>Same Base Pattern with horizontal and vertical wrap-arounds:</a:t>
            </a:r>
          </a:p>
          <a:p>
            <a:pPr marL="342900" indent="-342900">
              <a:buFont typeface="Arial" panose="020B0604020202020204" pitchFamily="34" charset="0"/>
              <a:buChar char="•"/>
            </a:pPr>
            <a:r>
              <a:rPr lang="en-US" sz="2200" dirty="0"/>
              <a:t>Two wrap-around rows on top</a:t>
            </a:r>
          </a:p>
          <a:p>
            <a:pPr marL="342900" indent="-342900">
              <a:buFont typeface="Arial" panose="020B0604020202020204" pitchFamily="34" charset="0"/>
              <a:buChar char="•"/>
            </a:pPr>
            <a:r>
              <a:rPr lang="en-US" sz="2200" dirty="0"/>
              <a:t>Two wrap-around columns on right-hand side</a:t>
            </a:r>
          </a:p>
        </p:txBody>
      </p:sp>
    </p:spTree>
    <p:extLst>
      <p:ext uri="{BB962C8B-B14F-4D97-AF65-F5344CB8AC3E}">
        <p14:creationId xmlns:p14="http://schemas.microsoft.com/office/powerpoint/2010/main" val="27621804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A J Maren\Pictures\AJM-website-textile-bckgrnds\italian-renaissance-gold-brocade_pinterest..jpg"/>
          <p:cNvPicPr>
            <a:picLocks noChangeAspect="1" noChangeArrowheads="1"/>
          </p:cNvPicPr>
          <p:nvPr/>
        </p:nvPicPr>
        <p:blipFill>
          <a:blip r:embed="rId2" cstate="print"/>
          <a:srcRect/>
          <a:stretch>
            <a:fillRect/>
          </a:stretch>
        </p:blipFill>
        <p:spPr bwMode="auto">
          <a:xfrm>
            <a:off x="0" y="0"/>
            <a:ext cx="10058400" cy="7772400"/>
          </a:xfrm>
          <a:prstGeom prst="rect">
            <a:avLst/>
          </a:prstGeom>
          <a:noFill/>
          <a:effectLst>
            <a:glow rad="101600">
              <a:schemeClr val="accent2">
                <a:satMod val="175000"/>
                <a:alpha val="40000"/>
              </a:schemeClr>
            </a:glow>
          </a:effectLst>
        </p:spPr>
      </p:pic>
      <p:sp>
        <p:nvSpPr>
          <p:cNvPr id="3" name="Rectangle 2"/>
          <p:cNvSpPr/>
          <p:nvPr/>
        </p:nvSpPr>
        <p:spPr>
          <a:xfrm>
            <a:off x="685800" y="685804"/>
            <a:ext cx="8610600" cy="6324600"/>
          </a:xfrm>
          <a:prstGeom prst="rect">
            <a:avLst/>
          </a:prstGeom>
          <a:solidFill>
            <a:srgbClr val="FAE6CD"/>
          </a:solidFill>
          <a:ln w="28575">
            <a:solidFill>
              <a:schemeClr val="accent2">
                <a:lumMod val="75000"/>
              </a:schemeClr>
            </a:solidFill>
          </a:ln>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101787" tIns="50894" rIns="101787" bIns="50894" rtlCol="0" anchor="ctr"/>
          <a:lstStyle/>
          <a:p>
            <a:pPr algn="ctr"/>
            <a:endParaRPr lang="en-US" dirty="0"/>
          </a:p>
        </p:txBody>
      </p:sp>
      <p:sp>
        <p:nvSpPr>
          <p:cNvPr id="8" name="TextBox 7"/>
          <p:cNvSpPr txBox="1"/>
          <p:nvPr/>
        </p:nvSpPr>
        <p:spPr>
          <a:xfrm>
            <a:off x="5105401" y="990600"/>
            <a:ext cx="3401490" cy="1015576"/>
          </a:xfrm>
          <a:prstGeom prst="rect">
            <a:avLst/>
          </a:prstGeom>
          <a:noFill/>
        </p:spPr>
        <p:txBody>
          <a:bodyPr wrap="square" lIns="91358" tIns="45677" rIns="91358" bIns="45677" rtlCol="0">
            <a:spAutoFit/>
          </a:bodyPr>
          <a:lstStyle/>
          <a:p>
            <a:pPr algn="ctr"/>
            <a:r>
              <a:rPr lang="en-US" sz="3600" b="1" dirty="0">
                <a:latin typeface="Monotype Corsiva" pitchFamily="66" charset="0"/>
              </a:rPr>
              <a:t>Alianna J. Maren, </a:t>
            </a:r>
            <a:r>
              <a:rPr lang="en-US" sz="2400" b="1" dirty="0">
                <a:latin typeface="Monotype Corsiva" pitchFamily="66" charset="0"/>
              </a:rPr>
              <a:t>Ph.D.</a:t>
            </a:r>
          </a:p>
        </p:txBody>
      </p:sp>
      <p:grpSp>
        <p:nvGrpSpPr>
          <p:cNvPr id="2" name="Group 11"/>
          <p:cNvGrpSpPr/>
          <p:nvPr/>
        </p:nvGrpSpPr>
        <p:grpSpPr>
          <a:xfrm>
            <a:off x="1524000" y="5716993"/>
            <a:ext cx="6858001" cy="988607"/>
            <a:chOff x="1600200" y="4572000"/>
            <a:chExt cx="6858001" cy="988607"/>
          </a:xfrm>
        </p:grpSpPr>
        <p:sp>
          <p:nvSpPr>
            <p:cNvPr id="9" name="TextBox 8"/>
            <p:cNvSpPr txBox="1"/>
            <p:nvPr/>
          </p:nvSpPr>
          <p:spPr>
            <a:xfrm>
              <a:off x="1600200" y="4702314"/>
              <a:ext cx="6858000" cy="732509"/>
            </a:xfrm>
            <a:prstGeom prst="rect">
              <a:avLst/>
            </a:prstGeom>
            <a:solidFill>
              <a:srgbClr val="F5D2A5"/>
            </a:solidFill>
            <a:ln w="28575">
              <a:solidFill>
                <a:schemeClr val="accent2">
                  <a:lumMod val="75000"/>
                </a:schemeClr>
              </a:solidFill>
            </a:ln>
          </p:spPr>
          <p:txBody>
            <a:bodyPr wrap="square" rtlCol="0">
              <a:spAutoFit/>
            </a:bodyPr>
            <a:lstStyle/>
            <a:p>
              <a:pPr algn="ctr"/>
              <a:r>
                <a:rPr lang="en-US" dirty="0">
                  <a:latin typeface="Britannic Bold" pitchFamily="34" charset="0"/>
                </a:rPr>
                <a:t>Links to all at: </a:t>
              </a:r>
            </a:p>
            <a:p>
              <a:pPr algn="ctr"/>
              <a:r>
                <a:rPr lang="en-US" dirty="0">
                  <a:latin typeface="Britannic Bold" pitchFamily="34" charset="0"/>
                  <a:hlinkClick r:id="rId3"/>
                </a:rPr>
                <a:t>www.aliannajmaren.com</a:t>
              </a:r>
              <a:r>
                <a:rPr lang="en-US" dirty="0">
                  <a:latin typeface="Britannic Bold" pitchFamily="34" charset="0"/>
                </a:rPr>
                <a:t> </a:t>
              </a:r>
            </a:p>
          </p:txBody>
        </p:sp>
        <p:pic>
          <p:nvPicPr>
            <p:cNvPr id="2054" name="Picture 6" descr="C:\Users\A J Maren\Pictures\AJM-website-textile-bckgrnds\Italian-renaissance-border-2-thin.jpg"/>
            <p:cNvPicPr>
              <a:picLocks noChangeAspect="1" noChangeArrowheads="1"/>
            </p:cNvPicPr>
            <p:nvPr/>
          </p:nvPicPr>
          <p:blipFill>
            <a:blip r:embed="rId4" cstate="print"/>
            <a:srcRect/>
            <a:stretch>
              <a:fillRect/>
            </a:stretch>
          </p:blipFill>
          <p:spPr bwMode="auto">
            <a:xfrm>
              <a:off x="1600200" y="5410200"/>
              <a:ext cx="6858001" cy="150407"/>
            </a:xfrm>
            <a:prstGeom prst="rect">
              <a:avLst/>
            </a:prstGeom>
            <a:noFill/>
            <a:effectLst>
              <a:glow rad="63500">
                <a:schemeClr val="accent2">
                  <a:satMod val="175000"/>
                  <a:alpha val="40000"/>
                </a:schemeClr>
              </a:glow>
            </a:effectLst>
          </p:spPr>
        </p:pic>
        <p:pic>
          <p:nvPicPr>
            <p:cNvPr id="11" name="Picture 6" descr="C:\Users\A J Maren\Pictures\AJM-website-textile-bckgrnds\Italian-renaissance-border-2-thin.jpg"/>
            <p:cNvPicPr>
              <a:picLocks noChangeAspect="1" noChangeArrowheads="1"/>
            </p:cNvPicPr>
            <p:nvPr/>
          </p:nvPicPr>
          <p:blipFill>
            <a:blip r:embed="rId4" cstate="print"/>
            <a:srcRect/>
            <a:stretch>
              <a:fillRect/>
            </a:stretch>
          </p:blipFill>
          <p:spPr bwMode="auto">
            <a:xfrm>
              <a:off x="1600200" y="4572000"/>
              <a:ext cx="6858001" cy="150407"/>
            </a:xfrm>
            <a:prstGeom prst="rect">
              <a:avLst/>
            </a:prstGeom>
            <a:noFill/>
            <a:effectLst>
              <a:glow rad="63500">
                <a:schemeClr val="accent2">
                  <a:satMod val="175000"/>
                  <a:alpha val="40000"/>
                </a:schemeClr>
              </a:glow>
            </a:effectLst>
          </p:spPr>
        </p:pic>
      </p:grpSp>
      <p:grpSp>
        <p:nvGrpSpPr>
          <p:cNvPr id="16" name="Group 15"/>
          <p:cNvGrpSpPr/>
          <p:nvPr/>
        </p:nvGrpSpPr>
        <p:grpSpPr>
          <a:xfrm>
            <a:off x="1143000" y="1066800"/>
            <a:ext cx="3505200" cy="4343400"/>
            <a:chOff x="1143000" y="1066800"/>
            <a:chExt cx="3505200" cy="4343400"/>
          </a:xfrm>
        </p:grpSpPr>
        <p:sp>
          <p:nvSpPr>
            <p:cNvPr id="14" name="Rectangle 13"/>
            <p:cNvSpPr/>
            <p:nvPr/>
          </p:nvSpPr>
          <p:spPr>
            <a:xfrm>
              <a:off x="1143000" y="1066800"/>
              <a:ext cx="3505200" cy="4343400"/>
            </a:xfrm>
            <a:prstGeom prst="rect">
              <a:avLst/>
            </a:prstGeom>
            <a:solidFill>
              <a:schemeClr val="bg2">
                <a:lumMod val="25000"/>
              </a:schemeClr>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1295400" y="1219200"/>
              <a:ext cx="3200400" cy="4038600"/>
            </a:xfrm>
            <a:prstGeom prst="rect">
              <a:avLst/>
            </a:prstGeom>
            <a:solidFill>
              <a:schemeClr val="accent2">
                <a:lumMod val="75000"/>
              </a:schemeClr>
            </a:solidFill>
            <a:ln>
              <a:solidFill>
                <a:schemeClr val="accent2">
                  <a:lumMod val="50000"/>
                </a:schemeClr>
              </a:solidFill>
            </a:ln>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AJM-01_2016-04-05_crop1.jpg"/>
            <p:cNvPicPr>
              <a:picLocks noChangeAspect="1"/>
            </p:cNvPicPr>
            <p:nvPr/>
          </p:nvPicPr>
          <p:blipFill>
            <a:blip r:embed="rId5" cstate="print"/>
            <a:stretch>
              <a:fillRect/>
            </a:stretch>
          </p:blipFill>
          <p:spPr>
            <a:xfrm>
              <a:off x="1465700" y="1371600"/>
              <a:ext cx="2877700" cy="3690743"/>
            </a:xfrm>
            <a:prstGeom prst="rect">
              <a:avLst/>
            </a:prstGeom>
          </p:spPr>
        </p:pic>
      </p:grpSp>
      <p:sp>
        <p:nvSpPr>
          <p:cNvPr id="15" name="TextBox 14"/>
          <p:cNvSpPr txBox="1"/>
          <p:nvPr/>
        </p:nvSpPr>
        <p:spPr>
          <a:xfrm>
            <a:off x="4991100" y="1936465"/>
            <a:ext cx="4191000" cy="3724010"/>
          </a:xfrm>
          <a:prstGeom prst="rect">
            <a:avLst/>
          </a:prstGeom>
          <a:noFill/>
        </p:spPr>
        <p:txBody>
          <a:bodyPr wrap="square" lIns="91358" tIns="45677" rIns="91358" bIns="45677" rtlCol="0">
            <a:spAutoFit/>
          </a:bodyPr>
          <a:lstStyle/>
          <a:p>
            <a:pPr>
              <a:buFont typeface="Arial" pitchFamily="34" charset="0"/>
              <a:buChar char="•"/>
            </a:pPr>
            <a:r>
              <a:rPr lang="en-US" dirty="0"/>
              <a:t> </a:t>
            </a:r>
            <a:r>
              <a:rPr lang="en-US" sz="1800" b="1" dirty="0"/>
              <a:t>Developed </a:t>
            </a:r>
            <a:r>
              <a:rPr lang="en-US" sz="1800" b="1" u="sng" dirty="0"/>
              <a:t>foundational AI courses</a:t>
            </a:r>
            <a:r>
              <a:rPr lang="en-US" sz="1800" b="1" i="1" dirty="0"/>
              <a:t> </a:t>
            </a:r>
            <a:r>
              <a:rPr lang="en-US" sz="1800" dirty="0"/>
              <a:t>for Northwestern University’s SPS program – Master of Science in Data Science:  </a:t>
            </a:r>
          </a:p>
          <a:p>
            <a:pPr lvl="1">
              <a:buFont typeface="Arial" pitchFamily="34" charset="0"/>
              <a:buChar char="•"/>
            </a:pPr>
            <a:r>
              <a:rPr lang="en-US" b="1" dirty="0"/>
              <a:t> </a:t>
            </a:r>
            <a:r>
              <a:rPr lang="en-US" sz="1600" dirty="0"/>
              <a:t>MSDS 458: AI &amp; Deep Learning, </a:t>
            </a:r>
          </a:p>
          <a:p>
            <a:pPr lvl="1">
              <a:buFont typeface="Arial" pitchFamily="34" charset="0"/>
              <a:buChar char="•"/>
            </a:pPr>
            <a:r>
              <a:rPr lang="en-US" b="1" dirty="0"/>
              <a:t> </a:t>
            </a:r>
            <a:r>
              <a:rPr lang="en-US" sz="1600" dirty="0"/>
              <a:t>MSDS 453: Natural Language Processing</a:t>
            </a:r>
          </a:p>
          <a:p>
            <a:pPr>
              <a:buFont typeface="Arial" pitchFamily="34" charset="0"/>
              <a:buChar char="•"/>
            </a:pPr>
            <a:r>
              <a:rPr lang="en-US" dirty="0"/>
              <a:t> </a:t>
            </a:r>
            <a:r>
              <a:rPr lang="en-US" sz="1800" b="1" dirty="0"/>
              <a:t>Four patents</a:t>
            </a:r>
            <a:r>
              <a:rPr lang="en-US" b="1" dirty="0"/>
              <a:t>:</a:t>
            </a:r>
          </a:p>
          <a:p>
            <a:pPr lvl="1">
              <a:buFont typeface="Arial" pitchFamily="34" charset="0"/>
              <a:buChar char="•"/>
            </a:pPr>
            <a:r>
              <a:rPr lang="en-US" dirty="0"/>
              <a:t> </a:t>
            </a:r>
            <a:r>
              <a:rPr lang="en-US" sz="1600" dirty="0"/>
              <a:t>Biologically-based sensor fusion</a:t>
            </a:r>
          </a:p>
          <a:p>
            <a:pPr lvl="1">
              <a:buFont typeface="Arial" pitchFamily="34" charset="0"/>
              <a:buChar char="•"/>
            </a:pPr>
            <a:r>
              <a:rPr lang="en-US" sz="1600" dirty="0"/>
              <a:t> Knowledge discovery</a:t>
            </a:r>
          </a:p>
          <a:p>
            <a:pPr lvl="1">
              <a:buFont typeface="Arial" pitchFamily="34" charset="0"/>
              <a:buChar char="•"/>
            </a:pPr>
            <a:r>
              <a:rPr lang="en-US" sz="1600" dirty="0"/>
              <a:t> Predictive analytics </a:t>
            </a:r>
          </a:p>
          <a:p>
            <a:pPr lvl="1">
              <a:buFont typeface="Arial" pitchFamily="34" charset="0"/>
              <a:buChar char="•"/>
            </a:pPr>
            <a:r>
              <a:rPr lang="en-US" sz="1600" dirty="0"/>
              <a:t> Evidence-based reasoning</a:t>
            </a:r>
          </a:p>
          <a:p>
            <a:pPr>
              <a:buFont typeface="Arial" pitchFamily="34" charset="0"/>
              <a:buChar char="•"/>
            </a:pPr>
            <a:r>
              <a:rPr lang="en-US" dirty="0"/>
              <a:t> </a:t>
            </a:r>
            <a:r>
              <a:rPr lang="en-US" sz="1800" b="1" dirty="0"/>
              <a:t>Recent publications:  </a:t>
            </a:r>
          </a:p>
          <a:p>
            <a:pPr lvl="1">
              <a:buFont typeface="Arial" pitchFamily="34" charset="0"/>
              <a:buChar char="•"/>
            </a:pPr>
            <a:r>
              <a:rPr lang="en-US" sz="1600" i="1" dirty="0"/>
              <a:t> Brain Sciences</a:t>
            </a:r>
          </a:p>
          <a:p>
            <a:pPr lvl="1">
              <a:buFont typeface="Arial" pitchFamily="34" charset="0"/>
              <a:buChar char="•"/>
            </a:pPr>
            <a:r>
              <a:rPr lang="en-US" sz="1600" i="1" dirty="0"/>
              <a:t> </a:t>
            </a:r>
            <a:r>
              <a:rPr lang="en-US" sz="1600" i="1" dirty="0" err="1"/>
              <a:t>arXiv</a:t>
            </a:r>
            <a:endParaRPr lang="en-US" sz="1600" i="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1000" fill="hold"/>
                                        <p:tgtEl>
                                          <p:spTgt spid="8"/>
                                        </p:tgtEl>
                                        <p:attrNameLst>
                                          <p:attrName>ppt_w</p:attrName>
                                        </p:attrNameLst>
                                      </p:cBhvr>
                                      <p:tavLst>
                                        <p:tav tm="0">
                                          <p:val>
                                            <p:strVal val="#ppt_w*0.70"/>
                                          </p:val>
                                        </p:tav>
                                        <p:tav tm="100000">
                                          <p:val>
                                            <p:strVal val="#ppt_w"/>
                                          </p:val>
                                        </p:tav>
                                      </p:tavLst>
                                    </p:anim>
                                    <p:anim calcmode="lin" valueType="num">
                                      <p:cBhvr>
                                        <p:cTn id="8" dur="1000" fill="hold"/>
                                        <p:tgtEl>
                                          <p:spTgt spid="8"/>
                                        </p:tgtEl>
                                        <p:attrNameLst>
                                          <p:attrName>ppt_h</p:attrName>
                                        </p:attrNameLst>
                                      </p:cBhvr>
                                      <p:tavLst>
                                        <p:tav tm="0">
                                          <p:val>
                                            <p:strVal val="#ppt_h"/>
                                          </p:val>
                                        </p:tav>
                                        <p:tav tm="100000">
                                          <p:val>
                                            <p:strVal val="#ppt_h"/>
                                          </p:val>
                                        </p:tav>
                                      </p:tavLst>
                                    </p:anim>
                                    <p:animEffect transition="in" filter="fade">
                                      <p:cBhvr>
                                        <p:cTn id="9" dur="1000"/>
                                        <p:tgtEl>
                                          <p:spTgt spid="8"/>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15"/>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55" presetClass="entr" presetSubtype="0" fill="hold" nodeType="clickEffect">
                                  <p:stCondLst>
                                    <p:cond delay="0"/>
                                  </p:stCondLst>
                                  <p:childTnLst>
                                    <p:set>
                                      <p:cBhvr>
                                        <p:cTn id="17" dur="1" fill="hold">
                                          <p:stCondLst>
                                            <p:cond delay="0"/>
                                          </p:stCondLst>
                                        </p:cTn>
                                        <p:tgtEl>
                                          <p:spTgt spid="2"/>
                                        </p:tgtEl>
                                        <p:attrNameLst>
                                          <p:attrName>style.visibility</p:attrName>
                                        </p:attrNameLst>
                                      </p:cBhvr>
                                      <p:to>
                                        <p:strVal val="visible"/>
                                      </p:to>
                                    </p:set>
                                    <p:anim calcmode="lin" valueType="num">
                                      <p:cBhvr>
                                        <p:cTn id="18" dur="1000" fill="hold"/>
                                        <p:tgtEl>
                                          <p:spTgt spid="2"/>
                                        </p:tgtEl>
                                        <p:attrNameLst>
                                          <p:attrName>ppt_w</p:attrName>
                                        </p:attrNameLst>
                                      </p:cBhvr>
                                      <p:tavLst>
                                        <p:tav tm="0">
                                          <p:val>
                                            <p:strVal val="#ppt_w*0.70"/>
                                          </p:val>
                                        </p:tav>
                                        <p:tav tm="100000">
                                          <p:val>
                                            <p:strVal val="#ppt_w"/>
                                          </p:val>
                                        </p:tav>
                                      </p:tavLst>
                                    </p:anim>
                                    <p:anim calcmode="lin" valueType="num">
                                      <p:cBhvr>
                                        <p:cTn id="19" dur="1000" fill="hold"/>
                                        <p:tgtEl>
                                          <p:spTgt spid="2"/>
                                        </p:tgtEl>
                                        <p:attrNameLst>
                                          <p:attrName>ppt_h</p:attrName>
                                        </p:attrNameLst>
                                      </p:cBhvr>
                                      <p:tavLst>
                                        <p:tav tm="0">
                                          <p:val>
                                            <p:strVal val="#ppt_h"/>
                                          </p:val>
                                        </p:tav>
                                        <p:tav tm="100000">
                                          <p:val>
                                            <p:strVal val="#ppt_h"/>
                                          </p:val>
                                        </p:tav>
                                      </p:tavLst>
                                    </p:anim>
                                    <p:animEffect transition="in" filter="fade">
                                      <p:cBhvr>
                                        <p:cTn id="20"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5"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6" name="Rectangle 2"/>
          <p:cNvSpPr>
            <a:spLocks noChangeArrowheads="1"/>
          </p:cNvSpPr>
          <p:nvPr/>
        </p:nvSpPr>
        <p:spPr bwMode="auto">
          <a:xfrm>
            <a:off x="1" y="-105759"/>
            <a:ext cx="203197" cy="440120"/>
          </a:xfrm>
          <a:prstGeom prst="rect">
            <a:avLst/>
          </a:prstGeom>
          <a:noFill/>
          <a:ln w="9525">
            <a:noFill/>
            <a:miter lim="800000"/>
            <a:headEnd/>
            <a:tailEnd/>
          </a:ln>
          <a:effectLst/>
        </p:spPr>
        <p:txBody>
          <a:bodyPr vert="horz" wrap="none" lIns="100584" tIns="50292" rIns="100584" bIns="50292" numCol="1" anchor="ctr" anchorCtr="0" compatLnSpc="1">
            <a:prstTxWarp prst="textNoShape">
              <a:avLst/>
            </a:prstTxWarp>
            <a:spAutoFit/>
          </a:bodyPr>
          <a:lstStyle/>
          <a:p>
            <a:endParaRPr lang="en-US" sz="2200"/>
          </a:p>
        </p:txBody>
      </p:sp>
      <p:sp>
        <p:nvSpPr>
          <p:cNvPr id="1028" name="Rectangle 4"/>
          <p:cNvSpPr>
            <a:spLocks noChangeArrowheads="1"/>
          </p:cNvSpPr>
          <p:nvPr/>
        </p:nvSpPr>
        <p:spPr bwMode="auto">
          <a:xfrm>
            <a:off x="1" y="-105759"/>
            <a:ext cx="203197" cy="440120"/>
          </a:xfrm>
          <a:prstGeom prst="rect">
            <a:avLst/>
          </a:prstGeom>
          <a:noFill/>
          <a:ln w="9525">
            <a:noFill/>
            <a:miter lim="800000"/>
            <a:headEnd/>
            <a:tailEnd/>
          </a:ln>
          <a:effectLst/>
        </p:spPr>
        <p:txBody>
          <a:bodyPr vert="horz" wrap="none" lIns="100584" tIns="50292" rIns="100584" bIns="50292" numCol="1" anchor="ctr" anchorCtr="0" compatLnSpc="1">
            <a:prstTxWarp prst="textNoShape">
              <a:avLst/>
            </a:prstTxWarp>
            <a:spAutoFit/>
          </a:bodyPr>
          <a:lstStyle/>
          <a:p>
            <a:endParaRPr lang="en-US" sz="2200"/>
          </a:p>
        </p:txBody>
      </p:sp>
      <p:sp>
        <p:nvSpPr>
          <p:cNvPr id="1030" name="Rectangle 6"/>
          <p:cNvSpPr>
            <a:spLocks noChangeArrowheads="1"/>
          </p:cNvSpPr>
          <p:nvPr/>
        </p:nvSpPr>
        <p:spPr bwMode="auto">
          <a:xfrm>
            <a:off x="1" y="-105759"/>
            <a:ext cx="203197" cy="440120"/>
          </a:xfrm>
          <a:prstGeom prst="rect">
            <a:avLst/>
          </a:prstGeom>
          <a:noFill/>
          <a:ln w="9525">
            <a:noFill/>
            <a:miter lim="800000"/>
            <a:headEnd/>
            <a:tailEnd/>
          </a:ln>
          <a:effectLst/>
        </p:spPr>
        <p:txBody>
          <a:bodyPr vert="horz" wrap="none" lIns="100584" tIns="50292" rIns="100584" bIns="50292" numCol="1" anchor="ctr" anchorCtr="0" compatLnSpc="1">
            <a:prstTxWarp prst="textNoShape">
              <a:avLst/>
            </a:prstTxWarp>
            <a:spAutoFit/>
          </a:bodyPr>
          <a:lstStyle/>
          <a:p>
            <a:endParaRPr lang="en-US" sz="2200"/>
          </a:p>
        </p:txBody>
      </p:sp>
      <p:sp>
        <p:nvSpPr>
          <p:cNvPr id="1032" name="Rectangle 8"/>
          <p:cNvSpPr>
            <a:spLocks noChangeArrowheads="1"/>
          </p:cNvSpPr>
          <p:nvPr/>
        </p:nvSpPr>
        <p:spPr bwMode="auto">
          <a:xfrm>
            <a:off x="1" y="-105759"/>
            <a:ext cx="203197" cy="440120"/>
          </a:xfrm>
          <a:prstGeom prst="rect">
            <a:avLst/>
          </a:prstGeom>
          <a:noFill/>
          <a:ln w="9525">
            <a:noFill/>
            <a:miter lim="800000"/>
            <a:headEnd/>
            <a:tailEnd/>
          </a:ln>
          <a:effectLst/>
        </p:spPr>
        <p:txBody>
          <a:bodyPr vert="horz" wrap="none" lIns="100584" tIns="50292" rIns="100584" bIns="50292" numCol="1" anchor="ctr" anchorCtr="0" compatLnSpc="1">
            <a:prstTxWarp prst="textNoShape">
              <a:avLst/>
            </a:prstTxWarp>
            <a:spAutoFit/>
          </a:bodyPr>
          <a:lstStyle/>
          <a:p>
            <a:endParaRPr lang="en-US" sz="2200"/>
          </a:p>
        </p:txBody>
      </p:sp>
      <p:sp>
        <p:nvSpPr>
          <p:cNvPr id="1034" name="Rectangle 10"/>
          <p:cNvSpPr>
            <a:spLocks noChangeArrowheads="1"/>
          </p:cNvSpPr>
          <p:nvPr/>
        </p:nvSpPr>
        <p:spPr bwMode="auto">
          <a:xfrm>
            <a:off x="1" y="-105759"/>
            <a:ext cx="203197" cy="440120"/>
          </a:xfrm>
          <a:prstGeom prst="rect">
            <a:avLst/>
          </a:prstGeom>
          <a:noFill/>
          <a:ln w="9525">
            <a:noFill/>
            <a:miter lim="800000"/>
            <a:headEnd/>
            <a:tailEnd/>
          </a:ln>
          <a:effectLst/>
        </p:spPr>
        <p:txBody>
          <a:bodyPr vert="horz" wrap="none" lIns="100584" tIns="50292" rIns="100584" bIns="50292" numCol="1" anchor="ctr" anchorCtr="0" compatLnSpc="1">
            <a:prstTxWarp prst="textNoShape">
              <a:avLst/>
            </a:prstTxWarp>
            <a:spAutoFit/>
          </a:bodyPr>
          <a:lstStyle/>
          <a:p>
            <a:endParaRPr lang="en-US" sz="2200"/>
          </a:p>
        </p:txBody>
      </p:sp>
      <p:sp>
        <p:nvSpPr>
          <p:cNvPr id="230" name="Right Brace 229"/>
          <p:cNvSpPr/>
          <p:nvPr/>
        </p:nvSpPr>
        <p:spPr>
          <a:xfrm>
            <a:off x="7368539" y="732210"/>
            <a:ext cx="251461" cy="1058490"/>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200"/>
          </a:p>
        </p:txBody>
      </p:sp>
      <p:sp>
        <p:nvSpPr>
          <p:cNvPr id="231" name="TextBox 230"/>
          <p:cNvSpPr txBox="1"/>
          <p:nvPr/>
        </p:nvSpPr>
        <p:spPr>
          <a:xfrm>
            <a:off x="7503795" y="903450"/>
            <a:ext cx="2072945" cy="803297"/>
          </a:xfrm>
          <a:prstGeom prst="rect">
            <a:avLst/>
          </a:prstGeom>
          <a:noFill/>
        </p:spPr>
        <p:txBody>
          <a:bodyPr wrap="square" rtlCol="0">
            <a:spAutoFit/>
          </a:bodyPr>
          <a:lstStyle/>
          <a:p>
            <a:pPr algn="ctr"/>
            <a:r>
              <a:rPr lang="en-US" sz="1540" dirty="0"/>
              <a:t>Vertical wrap-around; identical with bottom two rows</a:t>
            </a:r>
          </a:p>
        </p:txBody>
      </p:sp>
      <p:sp>
        <p:nvSpPr>
          <p:cNvPr id="237" name="Right Brace 236"/>
          <p:cNvSpPr/>
          <p:nvPr/>
        </p:nvSpPr>
        <p:spPr>
          <a:xfrm rot="5400000">
            <a:off x="6529577" y="3338322"/>
            <a:ext cx="184495" cy="1280251"/>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200"/>
          </a:p>
        </p:txBody>
      </p:sp>
      <p:sp>
        <p:nvSpPr>
          <p:cNvPr id="238" name="TextBox 237"/>
          <p:cNvSpPr txBox="1"/>
          <p:nvPr/>
        </p:nvSpPr>
        <p:spPr>
          <a:xfrm>
            <a:off x="4832285" y="4099644"/>
            <a:ext cx="2825815" cy="566309"/>
          </a:xfrm>
          <a:prstGeom prst="rect">
            <a:avLst/>
          </a:prstGeom>
          <a:noFill/>
        </p:spPr>
        <p:txBody>
          <a:bodyPr wrap="square" rtlCol="0">
            <a:spAutoFit/>
          </a:bodyPr>
          <a:lstStyle/>
          <a:p>
            <a:pPr algn="ctr"/>
            <a:r>
              <a:rPr lang="en-US" sz="1540" dirty="0"/>
              <a:t>Horizontal wrap-around; identical with two leftmost units</a:t>
            </a:r>
          </a:p>
        </p:txBody>
      </p:sp>
      <p:grpSp>
        <p:nvGrpSpPr>
          <p:cNvPr id="252" name="Group 251"/>
          <p:cNvGrpSpPr/>
          <p:nvPr/>
        </p:nvGrpSpPr>
        <p:grpSpPr>
          <a:xfrm>
            <a:off x="76200" y="4808220"/>
            <a:ext cx="2545990" cy="2430780"/>
            <a:chOff x="304800" y="4267200"/>
            <a:chExt cx="2244399" cy="1905000"/>
          </a:xfrm>
        </p:grpSpPr>
        <p:sp>
          <p:nvSpPr>
            <p:cNvPr id="240" name="Rectangle 239"/>
            <p:cNvSpPr/>
            <p:nvPr/>
          </p:nvSpPr>
          <p:spPr>
            <a:xfrm>
              <a:off x="457200" y="5562600"/>
              <a:ext cx="293914" cy="304800"/>
            </a:xfrm>
            <a:prstGeom prst="rect">
              <a:avLst/>
            </a:prstGeom>
            <a:blipFill>
              <a:blip r:embed="rId2"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p>
          </p:txBody>
        </p:sp>
        <p:sp>
          <p:nvSpPr>
            <p:cNvPr id="241" name="Rectangle 240"/>
            <p:cNvSpPr/>
            <p:nvPr/>
          </p:nvSpPr>
          <p:spPr>
            <a:xfrm>
              <a:off x="1513924" y="5562600"/>
              <a:ext cx="293914" cy="304800"/>
            </a:xfrm>
            <a:prstGeom prst="rect">
              <a:avLst/>
            </a:prstGeom>
            <a:blipFill>
              <a:blip r:embed="rId3" cstate="print"/>
              <a:tile tx="0" ty="0" sx="100000" sy="100000" flip="none" algn="tl"/>
            </a:blip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p>
          </p:txBody>
        </p:sp>
        <p:sp>
          <p:nvSpPr>
            <p:cNvPr id="243" name="Rectangle 242"/>
            <p:cNvSpPr/>
            <p:nvPr/>
          </p:nvSpPr>
          <p:spPr>
            <a:xfrm>
              <a:off x="457200" y="4800600"/>
              <a:ext cx="293914"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p>
          </p:txBody>
        </p:sp>
        <p:sp>
          <p:nvSpPr>
            <p:cNvPr id="244" name="Rectangle 243"/>
            <p:cNvSpPr/>
            <p:nvPr/>
          </p:nvSpPr>
          <p:spPr>
            <a:xfrm>
              <a:off x="1513924" y="4800600"/>
              <a:ext cx="293914"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p>
          </p:txBody>
        </p:sp>
        <p:sp>
          <p:nvSpPr>
            <p:cNvPr id="245" name="TextBox 244"/>
            <p:cNvSpPr txBox="1"/>
            <p:nvPr/>
          </p:nvSpPr>
          <p:spPr>
            <a:xfrm>
              <a:off x="707841" y="4724400"/>
              <a:ext cx="704850" cy="390751"/>
            </a:xfrm>
            <a:prstGeom prst="rect">
              <a:avLst/>
            </a:prstGeom>
            <a:noFill/>
          </p:spPr>
          <p:txBody>
            <a:bodyPr wrap="square" rtlCol="0">
              <a:spAutoFit/>
            </a:bodyPr>
            <a:lstStyle/>
            <a:p>
              <a:r>
                <a:rPr lang="en-US" sz="1320" dirty="0"/>
                <a:t>Unit in state </a:t>
              </a:r>
              <a:r>
                <a:rPr lang="en-US" sz="1320" b="1" dirty="0"/>
                <a:t>A</a:t>
              </a:r>
            </a:p>
          </p:txBody>
        </p:sp>
        <p:sp>
          <p:nvSpPr>
            <p:cNvPr id="246" name="TextBox 245"/>
            <p:cNvSpPr txBox="1"/>
            <p:nvPr/>
          </p:nvSpPr>
          <p:spPr>
            <a:xfrm>
              <a:off x="775015" y="5334000"/>
              <a:ext cx="783771" cy="709140"/>
            </a:xfrm>
            <a:prstGeom prst="rect">
              <a:avLst/>
            </a:prstGeom>
            <a:noFill/>
          </p:spPr>
          <p:txBody>
            <a:bodyPr wrap="square" rtlCol="0">
              <a:spAutoFit/>
            </a:bodyPr>
            <a:lstStyle/>
            <a:p>
              <a:r>
                <a:rPr lang="en-US" sz="1320" dirty="0"/>
                <a:t>Wrap-around unit in state </a:t>
              </a:r>
              <a:r>
                <a:rPr lang="en-US" sz="1320" b="1" dirty="0"/>
                <a:t>A</a:t>
              </a:r>
            </a:p>
          </p:txBody>
        </p:sp>
        <p:sp>
          <p:nvSpPr>
            <p:cNvPr id="247" name="TextBox 246"/>
            <p:cNvSpPr txBox="1"/>
            <p:nvPr/>
          </p:nvSpPr>
          <p:spPr>
            <a:xfrm>
              <a:off x="1849792" y="4724400"/>
              <a:ext cx="699407" cy="390751"/>
            </a:xfrm>
            <a:prstGeom prst="rect">
              <a:avLst/>
            </a:prstGeom>
            <a:noFill/>
          </p:spPr>
          <p:txBody>
            <a:bodyPr wrap="square" rtlCol="0">
              <a:spAutoFit/>
            </a:bodyPr>
            <a:lstStyle/>
            <a:p>
              <a:r>
                <a:rPr lang="en-US" sz="1320" dirty="0"/>
                <a:t>Unit in state </a:t>
              </a:r>
              <a:r>
                <a:rPr lang="en-US" sz="1320" b="1" dirty="0"/>
                <a:t>B</a:t>
              </a:r>
            </a:p>
          </p:txBody>
        </p:sp>
        <p:sp>
          <p:nvSpPr>
            <p:cNvPr id="248" name="TextBox 247"/>
            <p:cNvSpPr txBox="1"/>
            <p:nvPr/>
          </p:nvSpPr>
          <p:spPr>
            <a:xfrm>
              <a:off x="1849792" y="5334000"/>
              <a:ext cx="699407" cy="709140"/>
            </a:xfrm>
            <a:prstGeom prst="rect">
              <a:avLst/>
            </a:prstGeom>
            <a:noFill/>
          </p:spPr>
          <p:txBody>
            <a:bodyPr wrap="square" rtlCol="0">
              <a:spAutoFit/>
            </a:bodyPr>
            <a:lstStyle/>
            <a:p>
              <a:r>
                <a:rPr lang="en-US" sz="1320" dirty="0"/>
                <a:t>Wrap-around unit in state </a:t>
              </a:r>
              <a:r>
                <a:rPr lang="en-US" sz="1320" b="1" dirty="0"/>
                <a:t>B</a:t>
              </a:r>
            </a:p>
          </p:txBody>
        </p:sp>
        <p:sp>
          <p:nvSpPr>
            <p:cNvPr id="249" name="Rectangle 248"/>
            <p:cNvSpPr/>
            <p:nvPr/>
          </p:nvSpPr>
          <p:spPr>
            <a:xfrm>
              <a:off x="304800" y="4267200"/>
              <a:ext cx="2244399" cy="1905000"/>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p>
          </p:txBody>
        </p:sp>
        <p:sp>
          <p:nvSpPr>
            <p:cNvPr id="250" name="TextBox 249"/>
            <p:cNvSpPr txBox="1"/>
            <p:nvPr/>
          </p:nvSpPr>
          <p:spPr>
            <a:xfrm>
              <a:off x="1094227" y="4380664"/>
              <a:ext cx="755565" cy="284621"/>
            </a:xfrm>
            <a:prstGeom prst="rect">
              <a:avLst/>
            </a:prstGeom>
            <a:noFill/>
          </p:spPr>
          <p:txBody>
            <a:bodyPr wrap="none" rtlCol="0">
              <a:spAutoFit/>
            </a:bodyPr>
            <a:lstStyle/>
            <a:p>
              <a:r>
                <a:rPr lang="en-US" sz="1760" b="1" dirty="0"/>
                <a:t>Legend</a:t>
              </a:r>
            </a:p>
          </p:txBody>
        </p:sp>
      </p:grpSp>
      <p:grpSp>
        <p:nvGrpSpPr>
          <p:cNvPr id="253" name="Group 252"/>
          <p:cNvGrpSpPr/>
          <p:nvPr/>
        </p:nvGrpSpPr>
        <p:grpSpPr>
          <a:xfrm>
            <a:off x="2795068" y="4808220"/>
            <a:ext cx="7027112" cy="2430780"/>
            <a:chOff x="-886598" y="4267200"/>
            <a:chExt cx="5153798" cy="2209800"/>
          </a:xfrm>
        </p:grpSpPr>
        <p:sp>
          <p:nvSpPr>
            <p:cNvPr id="258" name="TextBox 257"/>
            <p:cNvSpPr txBox="1"/>
            <p:nvPr/>
          </p:nvSpPr>
          <p:spPr>
            <a:xfrm>
              <a:off x="-161351" y="4734580"/>
              <a:ext cx="730326" cy="514826"/>
            </a:xfrm>
            <a:prstGeom prst="rect">
              <a:avLst/>
            </a:prstGeom>
            <a:noFill/>
          </p:spPr>
          <p:txBody>
            <a:bodyPr wrap="none" rtlCol="0">
              <a:spAutoFit/>
            </a:bodyPr>
            <a:lstStyle/>
            <a:p>
              <a:pPr algn="ctr"/>
              <a:r>
                <a:rPr lang="en-US" sz="1540" b="1" i="1" dirty="0"/>
                <a:t>z</a:t>
              </a:r>
              <a:r>
                <a:rPr lang="en-US" sz="1540" b="1" i="1" baseline="-25000" dirty="0"/>
                <a:t>1</a:t>
              </a:r>
              <a:r>
                <a:rPr lang="en-US" sz="1540" dirty="0"/>
                <a:t> = 0.125</a:t>
              </a:r>
              <a:endParaRPr lang="en-US" sz="1540" b="1" i="1" dirty="0"/>
            </a:p>
            <a:p>
              <a:pPr algn="ctr"/>
              <a:r>
                <a:rPr lang="en-US" sz="1540" b="1" i="1" dirty="0"/>
                <a:t>Z</a:t>
              </a:r>
              <a:r>
                <a:rPr lang="en-US" sz="1540" b="1" i="1" baseline="-25000" dirty="0"/>
                <a:t>1, </a:t>
              </a:r>
              <a:r>
                <a:rPr lang="en-US" sz="1540" b="1" i="1" baseline="-25000" dirty="0" err="1"/>
                <a:t>Hor</a:t>
              </a:r>
              <a:r>
                <a:rPr lang="en-US" sz="1540" b="1" i="1" dirty="0"/>
                <a:t> </a:t>
              </a:r>
              <a:r>
                <a:rPr lang="en-US" sz="1540" dirty="0"/>
                <a:t>= 8</a:t>
              </a:r>
            </a:p>
          </p:txBody>
        </p:sp>
        <p:sp>
          <p:nvSpPr>
            <p:cNvPr id="262" name="Rectangle 261"/>
            <p:cNvSpPr/>
            <p:nvPr/>
          </p:nvSpPr>
          <p:spPr>
            <a:xfrm>
              <a:off x="-886597" y="4267200"/>
              <a:ext cx="5153797" cy="2209800"/>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p>
          </p:txBody>
        </p:sp>
        <p:sp>
          <p:nvSpPr>
            <p:cNvPr id="263" name="TextBox 262"/>
            <p:cNvSpPr txBox="1"/>
            <p:nvPr/>
          </p:nvSpPr>
          <p:spPr>
            <a:xfrm>
              <a:off x="-886598" y="4343400"/>
              <a:ext cx="5103499" cy="330160"/>
            </a:xfrm>
            <a:prstGeom prst="rect">
              <a:avLst/>
            </a:prstGeom>
            <a:noFill/>
          </p:spPr>
          <p:txBody>
            <a:bodyPr wrap="square" rtlCol="0">
              <a:spAutoFit/>
            </a:bodyPr>
            <a:lstStyle/>
            <a:p>
              <a:r>
                <a:rPr lang="en-US" sz="1760" b="1" i="1" u="sng" dirty="0"/>
                <a:t>Horizontal</a:t>
              </a:r>
              <a:r>
                <a:rPr lang="en-US" sz="1760" b="1" dirty="0"/>
                <a:t> Triplet Configuration Variable Values Equiprobable when </a:t>
              </a:r>
              <a:r>
                <a:rPr lang="en-US" sz="1760" b="1" i="1" dirty="0"/>
                <a:t>h = 1</a:t>
              </a:r>
            </a:p>
          </p:txBody>
        </p:sp>
      </p:grpSp>
      <p:grpSp>
        <p:nvGrpSpPr>
          <p:cNvPr id="264" name="Group 263"/>
          <p:cNvGrpSpPr/>
          <p:nvPr/>
        </p:nvGrpSpPr>
        <p:grpSpPr>
          <a:xfrm>
            <a:off x="3124200" y="5385136"/>
            <a:ext cx="807812" cy="664601"/>
            <a:chOff x="1447800" y="3200400"/>
            <a:chExt cx="734375" cy="604183"/>
          </a:xfrm>
        </p:grpSpPr>
        <p:sp>
          <p:nvSpPr>
            <p:cNvPr id="265" name="TextBox 264"/>
            <p:cNvSpPr txBox="1"/>
            <p:nvPr/>
          </p:nvSpPr>
          <p:spPr>
            <a:xfrm>
              <a:off x="1676400" y="3200400"/>
              <a:ext cx="277175" cy="299383"/>
            </a:xfrm>
            <a:prstGeom prst="rect">
              <a:avLst/>
            </a:prstGeom>
            <a:noFill/>
          </p:spPr>
          <p:txBody>
            <a:bodyPr wrap="none" rtlCol="0">
              <a:spAutoFit/>
            </a:bodyPr>
            <a:lstStyle/>
            <a:p>
              <a:r>
                <a:rPr lang="en-US" sz="1540" b="1" dirty="0"/>
                <a:t>A</a:t>
              </a:r>
            </a:p>
          </p:txBody>
        </p:sp>
        <p:grpSp>
          <p:nvGrpSpPr>
            <p:cNvPr id="266" name="Group 200"/>
            <p:cNvGrpSpPr/>
            <p:nvPr/>
          </p:nvGrpSpPr>
          <p:grpSpPr>
            <a:xfrm>
              <a:off x="1447800" y="3505200"/>
              <a:ext cx="734375" cy="299383"/>
              <a:chOff x="1447800" y="3505200"/>
              <a:chExt cx="734375" cy="299383"/>
            </a:xfrm>
          </p:grpSpPr>
          <p:sp>
            <p:nvSpPr>
              <p:cNvPr id="267" name="TextBox 266"/>
              <p:cNvSpPr txBox="1"/>
              <p:nvPr/>
            </p:nvSpPr>
            <p:spPr>
              <a:xfrm>
                <a:off x="1905000" y="3505200"/>
                <a:ext cx="277175" cy="299383"/>
              </a:xfrm>
              <a:prstGeom prst="rect">
                <a:avLst/>
              </a:prstGeom>
              <a:noFill/>
            </p:spPr>
            <p:txBody>
              <a:bodyPr wrap="none" rtlCol="0">
                <a:spAutoFit/>
              </a:bodyPr>
              <a:lstStyle/>
              <a:p>
                <a:r>
                  <a:rPr lang="en-US" sz="1540" b="1" dirty="0"/>
                  <a:t>A</a:t>
                </a:r>
              </a:p>
            </p:txBody>
          </p:sp>
          <p:sp>
            <p:nvSpPr>
              <p:cNvPr id="268" name="TextBox 267"/>
              <p:cNvSpPr txBox="1"/>
              <p:nvPr/>
            </p:nvSpPr>
            <p:spPr>
              <a:xfrm>
                <a:off x="1447800" y="3505200"/>
                <a:ext cx="277175" cy="299383"/>
              </a:xfrm>
              <a:prstGeom prst="rect">
                <a:avLst/>
              </a:prstGeom>
              <a:noFill/>
            </p:spPr>
            <p:txBody>
              <a:bodyPr wrap="none" rtlCol="0">
                <a:spAutoFit/>
              </a:bodyPr>
              <a:lstStyle/>
              <a:p>
                <a:r>
                  <a:rPr lang="en-US" sz="1540" b="1" dirty="0"/>
                  <a:t>A</a:t>
                </a:r>
              </a:p>
            </p:txBody>
          </p:sp>
          <p:cxnSp>
            <p:nvCxnSpPr>
              <p:cNvPr id="269" name="Straight Connector 268"/>
              <p:cNvCxnSpPr/>
              <p:nvPr/>
            </p:nvCxnSpPr>
            <p:spPr>
              <a:xfrm>
                <a:off x="1905000" y="3505200"/>
                <a:ext cx="76200" cy="762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0" name="Straight Connector 269"/>
              <p:cNvCxnSpPr/>
              <p:nvPr/>
            </p:nvCxnSpPr>
            <p:spPr>
              <a:xfrm flipV="1">
                <a:off x="1676400" y="3505200"/>
                <a:ext cx="95528" cy="762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278" name="Group 277"/>
          <p:cNvGrpSpPr/>
          <p:nvPr/>
        </p:nvGrpSpPr>
        <p:grpSpPr>
          <a:xfrm>
            <a:off x="4945381" y="5388410"/>
            <a:ext cx="798194" cy="664601"/>
            <a:chOff x="1447800" y="3200400"/>
            <a:chExt cx="725631" cy="604183"/>
          </a:xfrm>
        </p:grpSpPr>
        <p:sp>
          <p:nvSpPr>
            <p:cNvPr id="279" name="TextBox 278"/>
            <p:cNvSpPr txBox="1"/>
            <p:nvPr/>
          </p:nvSpPr>
          <p:spPr>
            <a:xfrm>
              <a:off x="1676400" y="3200400"/>
              <a:ext cx="277175" cy="299383"/>
            </a:xfrm>
            <a:prstGeom prst="rect">
              <a:avLst/>
            </a:prstGeom>
            <a:noFill/>
          </p:spPr>
          <p:txBody>
            <a:bodyPr wrap="none" rtlCol="0">
              <a:spAutoFit/>
            </a:bodyPr>
            <a:lstStyle/>
            <a:p>
              <a:r>
                <a:rPr lang="en-US" sz="1540" b="1" dirty="0"/>
                <a:t>A</a:t>
              </a:r>
            </a:p>
          </p:txBody>
        </p:sp>
        <p:grpSp>
          <p:nvGrpSpPr>
            <p:cNvPr id="280" name="Group 200"/>
            <p:cNvGrpSpPr/>
            <p:nvPr/>
          </p:nvGrpSpPr>
          <p:grpSpPr>
            <a:xfrm>
              <a:off x="1447800" y="3505200"/>
              <a:ext cx="725631" cy="299383"/>
              <a:chOff x="1447800" y="3505200"/>
              <a:chExt cx="725631" cy="299383"/>
            </a:xfrm>
          </p:grpSpPr>
          <p:sp>
            <p:nvSpPr>
              <p:cNvPr id="281" name="TextBox 280"/>
              <p:cNvSpPr txBox="1"/>
              <p:nvPr/>
            </p:nvSpPr>
            <p:spPr>
              <a:xfrm>
                <a:off x="1905000" y="3505200"/>
                <a:ext cx="268431" cy="299383"/>
              </a:xfrm>
              <a:prstGeom prst="rect">
                <a:avLst/>
              </a:prstGeom>
              <a:noFill/>
            </p:spPr>
            <p:txBody>
              <a:bodyPr wrap="none" rtlCol="0">
                <a:spAutoFit/>
              </a:bodyPr>
              <a:lstStyle/>
              <a:p>
                <a:r>
                  <a:rPr lang="en-US" sz="1540" b="1" dirty="0"/>
                  <a:t>B</a:t>
                </a:r>
              </a:p>
            </p:txBody>
          </p:sp>
          <p:sp>
            <p:nvSpPr>
              <p:cNvPr id="282" name="TextBox 281"/>
              <p:cNvSpPr txBox="1"/>
              <p:nvPr/>
            </p:nvSpPr>
            <p:spPr>
              <a:xfrm>
                <a:off x="1447800" y="3505200"/>
                <a:ext cx="277175" cy="299383"/>
              </a:xfrm>
              <a:prstGeom prst="rect">
                <a:avLst/>
              </a:prstGeom>
              <a:noFill/>
            </p:spPr>
            <p:txBody>
              <a:bodyPr wrap="none" rtlCol="0">
                <a:spAutoFit/>
              </a:bodyPr>
              <a:lstStyle/>
              <a:p>
                <a:r>
                  <a:rPr lang="en-US" sz="1540" b="1" dirty="0"/>
                  <a:t>A</a:t>
                </a:r>
              </a:p>
            </p:txBody>
          </p:sp>
          <p:cxnSp>
            <p:nvCxnSpPr>
              <p:cNvPr id="283" name="Straight Connector 282"/>
              <p:cNvCxnSpPr/>
              <p:nvPr/>
            </p:nvCxnSpPr>
            <p:spPr>
              <a:xfrm>
                <a:off x="1905000" y="3505200"/>
                <a:ext cx="76200" cy="762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4" name="Straight Connector 283"/>
              <p:cNvCxnSpPr/>
              <p:nvPr/>
            </p:nvCxnSpPr>
            <p:spPr>
              <a:xfrm flipV="1">
                <a:off x="1676400" y="3505200"/>
                <a:ext cx="95528" cy="762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286" name="Group 285"/>
          <p:cNvGrpSpPr/>
          <p:nvPr/>
        </p:nvGrpSpPr>
        <p:grpSpPr>
          <a:xfrm>
            <a:off x="3124200" y="6146065"/>
            <a:ext cx="798194" cy="664601"/>
            <a:chOff x="1447800" y="3200400"/>
            <a:chExt cx="725631" cy="604183"/>
          </a:xfrm>
        </p:grpSpPr>
        <p:sp>
          <p:nvSpPr>
            <p:cNvPr id="287" name="TextBox 286"/>
            <p:cNvSpPr txBox="1"/>
            <p:nvPr/>
          </p:nvSpPr>
          <p:spPr>
            <a:xfrm>
              <a:off x="1676400" y="3200400"/>
              <a:ext cx="268431" cy="299383"/>
            </a:xfrm>
            <a:prstGeom prst="rect">
              <a:avLst/>
            </a:prstGeom>
            <a:noFill/>
          </p:spPr>
          <p:txBody>
            <a:bodyPr wrap="none" rtlCol="0">
              <a:spAutoFit/>
            </a:bodyPr>
            <a:lstStyle/>
            <a:p>
              <a:r>
                <a:rPr lang="en-US" sz="1540" b="1" dirty="0"/>
                <a:t>B</a:t>
              </a:r>
            </a:p>
          </p:txBody>
        </p:sp>
        <p:grpSp>
          <p:nvGrpSpPr>
            <p:cNvPr id="288" name="Group 200"/>
            <p:cNvGrpSpPr/>
            <p:nvPr/>
          </p:nvGrpSpPr>
          <p:grpSpPr>
            <a:xfrm>
              <a:off x="1447800" y="3505200"/>
              <a:ext cx="725631" cy="299383"/>
              <a:chOff x="1447800" y="3505200"/>
              <a:chExt cx="725631" cy="299383"/>
            </a:xfrm>
          </p:grpSpPr>
          <p:sp>
            <p:nvSpPr>
              <p:cNvPr id="289" name="TextBox 288"/>
              <p:cNvSpPr txBox="1"/>
              <p:nvPr/>
            </p:nvSpPr>
            <p:spPr>
              <a:xfrm>
                <a:off x="1905000" y="3505200"/>
                <a:ext cx="268431" cy="299383"/>
              </a:xfrm>
              <a:prstGeom prst="rect">
                <a:avLst/>
              </a:prstGeom>
              <a:noFill/>
            </p:spPr>
            <p:txBody>
              <a:bodyPr wrap="none" rtlCol="0">
                <a:spAutoFit/>
              </a:bodyPr>
              <a:lstStyle/>
              <a:p>
                <a:r>
                  <a:rPr lang="en-US" sz="1540" b="1" dirty="0"/>
                  <a:t>B</a:t>
                </a:r>
              </a:p>
            </p:txBody>
          </p:sp>
          <p:sp>
            <p:nvSpPr>
              <p:cNvPr id="290" name="TextBox 289"/>
              <p:cNvSpPr txBox="1"/>
              <p:nvPr/>
            </p:nvSpPr>
            <p:spPr>
              <a:xfrm>
                <a:off x="1447800" y="3505200"/>
                <a:ext cx="268431" cy="299383"/>
              </a:xfrm>
              <a:prstGeom prst="rect">
                <a:avLst/>
              </a:prstGeom>
              <a:noFill/>
            </p:spPr>
            <p:txBody>
              <a:bodyPr wrap="none" rtlCol="0">
                <a:spAutoFit/>
              </a:bodyPr>
              <a:lstStyle/>
              <a:p>
                <a:r>
                  <a:rPr lang="en-US" sz="1540" b="1" dirty="0"/>
                  <a:t>B</a:t>
                </a:r>
              </a:p>
            </p:txBody>
          </p:sp>
          <p:cxnSp>
            <p:nvCxnSpPr>
              <p:cNvPr id="291" name="Straight Connector 290"/>
              <p:cNvCxnSpPr/>
              <p:nvPr/>
            </p:nvCxnSpPr>
            <p:spPr>
              <a:xfrm>
                <a:off x="1905000" y="3505200"/>
                <a:ext cx="76200" cy="762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2" name="Straight Connector 291"/>
              <p:cNvCxnSpPr/>
              <p:nvPr/>
            </p:nvCxnSpPr>
            <p:spPr>
              <a:xfrm flipV="1">
                <a:off x="1676400" y="3505200"/>
                <a:ext cx="95528" cy="762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293" name="Group 292"/>
          <p:cNvGrpSpPr/>
          <p:nvPr/>
        </p:nvGrpSpPr>
        <p:grpSpPr>
          <a:xfrm>
            <a:off x="4945379" y="6146065"/>
            <a:ext cx="807812" cy="664601"/>
            <a:chOff x="1447800" y="3200400"/>
            <a:chExt cx="734375" cy="604183"/>
          </a:xfrm>
        </p:grpSpPr>
        <p:sp>
          <p:nvSpPr>
            <p:cNvPr id="294" name="TextBox 293"/>
            <p:cNvSpPr txBox="1"/>
            <p:nvPr/>
          </p:nvSpPr>
          <p:spPr>
            <a:xfrm>
              <a:off x="1676400" y="3200400"/>
              <a:ext cx="268431" cy="299383"/>
            </a:xfrm>
            <a:prstGeom prst="rect">
              <a:avLst/>
            </a:prstGeom>
            <a:noFill/>
          </p:spPr>
          <p:txBody>
            <a:bodyPr wrap="none" rtlCol="0">
              <a:spAutoFit/>
            </a:bodyPr>
            <a:lstStyle/>
            <a:p>
              <a:r>
                <a:rPr lang="en-US" sz="1540" b="1" dirty="0"/>
                <a:t>B</a:t>
              </a:r>
            </a:p>
          </p:txBody>
        </p:sp>
        <p:grpSp>
          <p:nvGrpSpPr>
            <p:cNvPr id="295" name="Group 200"/>
            <p:cNvGrpSpPr/>
            <p:nvPr/>
          </p:nvGrpSpPr>
          <p:grpSpPr>
            <a:xfrm>
              <a:off x="1447800" y="3505200"/>
              <a:ext cx="734375" cy="299383"/>
              <a:chOff x="1447800" y="3505200"/>
              <a:chExt cx="734375" cy="299383"/>
            </a:xfrm>
          </p:grpSpPr>
          <p:sp>
            <p:nvSpPr>
              <p:cNvPr id="296" name="TextBox 295"/>
              <p:cNvSpPr txBox="1"/>
              <p:nvPr/>
            </p:nvSpPr>
            <p:spPr>
              <a:xfrm>
                <a:off x="1905000" y="3505200"/>
                <a:ext cx="277175" cy="299383"/>
              </a:xfrm>
              <a:prstGeom prst="rect">
                <a:avLst/>
              </a:prstGeom>
              <a:noFill/>
            </p:spPr>
            <p:txBody>
              <a:bodyPr wrap="none" rtlCol="0">
                <a:spAutoFit/>
              </a:bodyPr>
              <a:lstStyle/>
              <a:p>
                <a:r>
                  <a:rPr lang="en-US" sz="1540" b="1" dirty="0"/>
                  <a:t>A</a:t>
                </a:r>
              </a:p>
            </p:txBody>
          </p:sp>
          <p:sp>
            <p:nvSpPr>
              <p:cNvPr id="297" name="TextBox 296"/>
              <p:cNvSpPr txBox="1"/>
              <p:nvPr/>
            </p:nvSpPr>
            <p:spPr>
              <a:xfrm>
                <a:off x="1447800" y="3505200"/>
                <a:ext cx="268431" cy="299383"/>
              </a:xfrm>
              <a:prstGeom prst="rect">
                <a:avLst/>
              </a:prstGeom>
              <a:noFill/>
            </p:spPr>
            <p:txBody>
              <a:bodyPr wrap="none" rtlCol="0">
                <a:spAutoFit/>
              </a:bodyPr>
              <a:lstStyle/>
              <a:p>
                <a:r>
                  <a:rPr lang="en-US" sz="1540" b="1" dirty="0"/>
                  <a:t>B</a:t>
                </a:r>
              </a:p>
            </p:txBody>
          </p:sp>
          <p:cxnSp>
            <p:nvCxnSpPr>
              <p:cNvPr id="298" name="Straight Connector 297"/>
              <p:cNvCxnSpPr/>
              <p:nvPr/>
            </p:nvCxnSpPr>
            <p:spPr>
              <a:xfrm>
                <a:off x="1905000" y="3505200"/>
                <a:ext cx="76200" cy="762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9" name="Straight Connector 298"/>
              <p:cNvCxnSpPr/>
              <p:nvPr/>
            </p:nvCxnSpPr>
            <p:spPr>
              <a:xfrm flipV="1">
                <a:off x="1676400" y="3505200"/>
                <a:ext cx="95528" cy="762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302" name="Group 301"/>
          <p:cNvGrpSpPr/>
          <p:nvPr/>
        </p:nvGrpSpPr>
        <p:grpSpPr>
          <a:xfrm>
            <a:off x="6705599" y="5388410"/>
            <a:ext cx="807812" cy="664601"/>
            <a:chOff x="1447800" y="3200400"/>
            <a:chExt cx="734375" cy="604183"/>
          </a:xfrm>
        </p:grpSpPr>
        <p:sp>
          <p:nvSpPr>
            <p:cNvPr id="303" name="TextBox 302"/>
            <p:cNvSpPr txBox="1"/>
            <p:nvPr/>
          </p:nvSpPr>
          <p:spPr>
            <a:xfrm>
              <a:off x="1676400" y="3200400"/>
              <a:ext cx="277175" cy="299383"/>
            </a:xfrm>
            <a:prstGeom prst="rect">
              <a:avLst/>
            </a:prstGeom>
            <a:noFill/>
          </p:spPr>
          <p:txBody>
            <a:bodyPr wrap="none" rtlCol="0">
              <a:spAutoFit/>
            </a:bodyPr>
            <a:lstStyle/>
            <a:p>
              <a:r>
                <a:rPr lang="en-US" sz="1540" b="1" dirty="0"/>
                <a:t>A</a:t>
              </a:r>
            </a:p>
          </p:txBody>
        </p:sp>
        <p:grpSp>
          <p:nvGrpSpPr>
            <p:cNvPr id="304" name="Group 200"/>
            <p:cNvGrpSpPr/>
            <p:nvPr/>
          </p:nvGrpSpPr>
          <p:grpSpPr>
            <a:xfrm>
              <a:off x="1447800" y="3505200"/>
              <a:ext cx="734375" cy="299383"/>
              <a:chOff x="1447800" y="3505200"/>
              <a:chExt cx="734375" cy="299383"/>
            </a:xfrm>
          </p:grpSpPr>
          <p:sp>
            <p:nvSpPr>
              <p:cNvPr id="305" name="TextBox 304"/>
              <p:cNvSpPr txBox="1"/>
              <p:nvPr/>
            </p:nvSpPr>
            <p:spPr>
              <a:xfrm>
                <a:off x="1905000" y="3505200"/>
                <a:ext cx="277175" cy="299383"/>
              </a:xfrm>
              <a:prstGeom prst="rect">
                <a:avLst/>
              </a:prstGeom>
              <a:noFill/>
            </p:spPr>
            <p:txBody>
              <a:bodyPr wrap="none" rtlCol="0">
                <a:spAutoFit/>
              </a:bodyPr>
              <a:lstStyle/>
              <a:p>
                <a:r>
                  <a:rPr lang="en-US" sz="1540" b="1" dirty="0"/>
                  <a:t>A</a:t>
                </a:r>
              </a:p>
            </p:txBody>
          </p:sp>
          <p:sp>
            <p:nvSpPr>
              <p:cNvPr id="306" name="TextBox 305"/>
              <p:cNvSpPr txBox="1"/>
              <p:nvPr/>
            </p:nvSpPr>
            <p:spPr>
              <a:xfrm>
                <a:off x="1447800" y="3505200"/>
                <a:ext cx="268431" cy="299383"/>
              </a:xfrm>
              <a:prstGeom prst="rect">
                <a:avLst/>
              </a:prstGeom>
              <a:noFill/>
            </p:spPr>
            <p:txBody>
              <a:bodyPr wrap="none" rtlCol="0">
                <a:spAutoFit/>
              </a:bodyPr>
              <a:lstStyle/>
              <a:p>
                <a:r>
                  <a:rPr lang="en-US" sz="1540" b="1" dirty="0"/>
                  <a:t>B</a:t>
                </a:r>
              </a:p>
            </p:txBody>
          </p:sp>
          <p:cxnSp>
            <p:nvCxnSpPr>
              <p:cNvPr id="307" name="Straight Connector 306"/>
              <p:cNvCxnSpPr/>
              <p:nvPr/>
            </p:nvCxnSpPr>
            <p:spPr>
              <a:xfrm>
                <a:off x="1905000" y="3505200"/>
                <a:ext cx="76200" cy="762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8" name="Straight Connector 307"/>
              <p:cNvCxnSpPr/>
              <p:nvPr/>
            </p:nvCxnSpPr>
            <p:spPr>
              <a:xfrm flipV="1">
                <a:off x="1676400" y="3505200"/>
                <a:ext cx="95528" cy="762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309" name="Group 308"/>
          <p:cNvGrpSpPr/>
          <p:nvPr/>
        </p:nvGrpSpPr>
        <p:grpSpPr>
          <a:xfrm>
            <a:off x="8231326" y="5391685"/>
            <a:ext cx="807812" cy="664601"/>
            <a:chOff x="1447800" y="3200400"/>
            <a:chExt cx="734375" cy="604183"/>
          </a:xfrm>
        </p:grpSpPr>
        <p:sp>
          <p:nvSpPr>
            <p:cNvPr id="310" name="TextBox 309"/>
            <p:cNvSpPr txBox="1"/>
            <p:nvPr/>
          </p:nvSpPr>
          <p:spPr>
            <a:xfrm>
              <a:off x="1676400" y="3200400"/>
              <a:ext cx="268431" cy="299383"/>
            </a:xfrm>
            <a:prstGeom prst="rect">
              <a:avLst/>
            </a:prstGeom>
            <a:noFill/>
          </p:spPr>
          <p:txBody>
            <a:bodyPr wrap="none" rtlCol="0">
              <a:spAutoFit/>
            </a:bodyPr>
            <a:lstStyle/>
            <a:p>
              <a:r>
                <a:rPr lang="en-US" sz="1540" b="1" dirty="0"/>
                <a:t>B</a:t>
              </a:r>
            </a:p>
          </p:txBody>
        </p:sp>
        <p:grpSp>
          <p:nvGrpSpPr>
            <p:cNvPr id="311" name="Group 200"/>
            <p:cNvGrpSpPr/>
            <p:nvPr/>
          </p:nvGrpSpPr>
          <p:grpSpPr>
            <a:xfrm>
              <a:off x="1447800" y="3505200"/>
              <a:ext cx="734375" cy="299383"/>
              <a:chOff x="1447800" y="3505200"/>
              <a:chExt cx="734375" cy="299383"/>
            </a:xfrm>
          </p:grpSpPr>
          <p:sp>
            <p:nvSpPr>
              <p:cNvPr id="312" name="TextBox 311"/>
              <p:cNvSpPr txBox="1"/>
              <p:nvPr/>
            </p:nvSpPr>
            <p:spPr>
              <a:xfrm>
                <a:off x="1905000" y="3505200"/>
                <a:ext cx="277175" cy="299383"/>
              </a:xfrm>
              <a:prstGeom prst="rect">
                <a:avLst/>
              </a:prstGeom>
              <a:noFill/>
            </p:spPr>
            <p:txBody>
              <a:bodyPr wrap="none" rtlCol="0">
                <a:spAutoFit/>
              </a:bodyPr>
              <a:lstStyle/>
              <a:p>
                <a:r>
                  <a:rPr lang="en-US" sz="1540" b="1" dirty="0"/>
                  <a:t>A</a:t>
                </a:r>
              </a:p>
            </p:txBody>
          </p:sp>
          <p:sp>
            <p:nvSpPr>
              <p:cNvPr id="313" name="TextBox 312"/>
              <p:cNvSpPr txBox="1"/>
              <p:nvPr/>
            </p:nvSpPr>
            <p:spPr>
              <a:xfrm>
                <a:off x="1447800" y="3505200"/>
                <a:ext cx="277175" cy="299383"/>
              </a:xfrm>
              <a:prstGeom prst="rect">
                <a:avLst/>
              </a:prstGeom>
              <a:noFill/>
            </p:spPr>
            <p:txBody>
              <a:bodyPr wrap="none" rtlCol="0">
                <a:spAutoFit/>
              </a:bodyPr>
              <a:lstStyle/>
              <a:p>
                <a:r>
                  <a:rPr lang="en-US" sz="1540" b="1" dirty="0"/>
                  <a:t>A</a:t>
                </a:r>
              </a:p>
            </p:txBody>
          </p:sp>
          <p:cxnSp>
            <p:nvCxnSpPr>
              <p:cNvPr id="314" name="Straight Connector 313"/>
              <p:cNvCxnSpPr/>
              <p:nvPr/>
            </p:nvCxnSpPr>
            <p:spPr>
              <a:xfrm>
                <a:off x="1905000" y="3505200"/>
                <a:ext cx="76200" cy="762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5" name="Straight Connector 314"/>
              <p:cNvCxnSpPr/>
              <p:nvPr/>
            </p:nvCxnSpPr>
            <p:spPr>
              <a:xfrm flipV="1">
                <a:off x="1676400" y="3505200"/>
                <a:ext cx="95528" cy="762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317" name="Group 316"/>
          <p:cNvGrpSpPr/>
          <p:nvPr/>
        </p:nvGrpSpPr>
        <p:grpSpPr>
          <a:xfrm>
            <a:off x="6705601" y="6146065"/>
            <a:ext cx="798194" cy="664601"/>
            <a:chOff x="1447800" y="3200400"/>
            <a:chExt cx="725631" cy="604183"/>
          </a:xfrm>
        </p:grpSpPr>
        <p:sp>
          <p:nvSpPr>
            <p:cNvPr id="318" name="TextBox 317"/>
            <p:cNvSpPr txBox="1"/>
            <p:nvPr/>
          </p:nvSpPr>
          <p:spPr>
            <a:xfrm>
              <a:off x="1676400" y="3200400"/>
              <a:ext cx="277175" cy="299383"/>
            </a:xfrm>
            <a:prstGeom prst="rect">
              <a:avLst/>
            </a:prstGeom>
            <a:noFill/>
          </p:spPr>
          <p:txBody>
            <a:bodyPr wrap="none" rtlCol="0">
              <a:spAutoFit/>
            </a:bodyPr>
            <a:lstStyle/>
            <a:p>
              <a:r>
                <a:rPr lang="en-US" sz="1540" b="1" dirty="0"/>
                <a:t>A</a:t>
              </a:r>
            </a:p>
          </p:txBody>
        </p:sp>
        <p:grpSp>
          <p:nvGrpSpPr>
            <p:cNvPr id="319" name="Group 200"/>
            <p:cNvGrpSpPr/>
            <p:nvPr/>
          </p:nvGrpSpPr>
          <p:grpSpPr>
            <a:xfrm>
              <a:off x="1447800" y="3505200"/>
              <a:ext cx="725631" cy="299383"/>
              <a:chOff x="1447800" y="3505200"/>
              <a:chExt cx="725631" cy="299383"/>
            </a:xfrm>
          </p:grpSpPr>
          <p:sp>
            <p:nvSpPr>
              <p:cNvPr id="320" name="TextBox 319"/>
              <p:cNvSpPr txBox="1"/>
              <p:nvPr/>
            </p:nvSpPr>
            <p:spPr>
              <a:xfrm>
                <a:off x="1905000" y="3505200"/>
                <a:ext cx="268431" cy="299383"/>
              </a:xfrm>
              <a:prstGeom prst="rect">
                <a:avLst/>
              </a:prstGeom>
              <a:noFill/>
            </p:spPr>
            <p:txBody>
              <a:bodyPr wrap="none" rtlCol="0">
                <a:spAutoFit/>
              </a:bodyPr>
              <a:lstStyle/>
              <a:p>
                <a:r>
                  <a:rPr lang="en-US" sz="1540" b="1" dirty="0"/>
                  <a:t>B</a:t>
                </a:r>
              </a:p>
            </p:txBody>
          </p:sp>
          <p:sp>
            <p:nvSpPr>
              <p:cNvPr id="321" name="TextBox 320"/>
              <p:cNvSpPr txBox="1"/>
              <p:nvPr/>
            </p:nvSpPr>
            <p:spPr>
              <a:xfrm>
                <a:off x="1447800" y="3505200"/>
                <a:ext cx="268431" cy="299383"/>
              </a:xfrm>
              <a:prstGeom prst="rect">
                <a:avLst/>
              </a:prstGeom>
              <a:noFill/>
            </p:spPr>
            <p:txBody>
              <a:bodyPr wrap="none" rtlCol="0">
                <a:spAutoFit/>
              </a:bodyPr>
              <a:lstStyle/>
              <a:p>
                <a:r>
                  <a:rPr lang="en-US" sz="1540" b="1" dirty="0"/>
                  <a:t>B</a:t>
                </a:r>
              </a:p>
            </p:txBody>
          </p:sp>
          <p:cxnSp>
            <p:nvCxnSpPr>
              <p:cNvPr id="322" name="Straight Connector 321"/>
              <p:cNvCxnSpPr/>
              <p:nvPr/>
            </p:nvCxnSpPr>
            <p:spPr>
              <a:xfrm>
                <a:off x="1905000" y="3505200"/>
                <a:ext cx="76200" cy="762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3" name="Straight Connector 322"/>
              <p:cNvCxnSpPr/>
              <p:nvPr/>
            </p:nvCxnSpPr>
            <p:spPr>
              <a:xfrm flipV="1">
                <a:off x="1676400" y="3505200"/>
                <a:ext cx="95528" cy="762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324" name="Group 323"/>
          <p:cNvGrpSpPr/>
          <p:nvPr/>
        </p:nvGrpSpPr>
        <p:grpSpPr>
          <a:xfrm>
            <a:off x="8231328" y="6146065"/>
            <a:ext cx="798194" cy="664601"/>
            <a:chOff x="1447800" y="3200400"/>
            <a:chExt cx="725631" cy="604183"/>
          </a:xfrm>
        </p:grpSpPr>
        <p:sp>
          <p:nvSpPr>
            <p:cNvPr id="325" name="TextBox 324"/>
            <p:cNvSpPr txBox="1"/>
            <p:nvPr/>
          </p:nvSpPr>
          <p:spPr>
            <a:xfrm>
              <a:off x="1676400" y="3200400"/>
              <a:ext cx="277175" cy="299383"/>
            </a:xfrm>
            <a:prstGeom prst="rect">
              <a:avLst/>
            </a:prstGeom>
            <a:noFill/>
          </p:spPr>
          <p:txBody>
            <a:bodyPr wrap="none" rtlCol="0">
              <a:spAutoFit/>
            </a:bodyPr>
            <a:lstStyle/>
            <a:p>
              <a:r>
                <a:rPr lang="en-US" sz="1540" b="1" dirty="0"/>
                <a:t>A</a:t>
              </a:r>
            </a:p>
          </p:txBody>
        </p:sp>
        <p:grpSp>
          <p:nvGrpSpPr>
            <p:cNvPr id="326" name="Group 200"/>
            <p:cNvGrpSpPr/>
            <p:nvPr/>
          </p:nvGrpSpPr>
          <p:grpSpPr>
            <a:xfrm>
              <a:off x="1447800" y="3505200"/>
              <a:ext cx="725631" cy="299383"/>
              <a:chOff x="1447800" y="3505200"/>
              <a:chExt cx="725631" cy="299383"/>
            </a:xfrm>
          </p:grpSpPr>
          <p:sp>
            <p:nvSpPr>
              <p:cNvPr id="327" name="TextBox 326"/>
              <p:cNvSpPr txBox="1"/>
              <p:nvPr/>
            </p:nvSpPr>
            <p:spPr>
              <a:xfrm>
                <a:off x="1905000" y="3505200"/>
                <a:ext cx="268431" cy="299383"/>
              </a:xfrm>
              <a:prstGeom prst="rect">
                <a:avLst/>
              </a:prstGeom>
              <a:noFill/>
            </p:spPr>
            <p:txBody>
              <a:bodyPr wrap="none" rtlCol="0">
                <a:spAutoFit/>
              </a:bodyPr>
              <a:lstStyle/>
              <a:p>
                <a:r>
                  <a:rPr lang="en-US" sz="1540" b="1" dirty="0"/>
                  <a:t>B</a:t>
                </a:r>
              </a:p>
            </p:txBody>
          </p:sp>
          <p:sp>
            <p:nvSpPr>
              <p:cNvPr id="328" name="TextBox 327"/>
              <p:cNvSpPr txBox="1"/>
              <p:nvPr/>
            </p:nvSpPr>
            <p:spPr>
              <a:xfrm>
                <a:off x="1447800" y="3505200"/>
                <a:ext cx="268431" cy="299383"/>
              </a:xfrm>
              <a:prstGeom prst="rect">
                <a:avLst/>
              </a:prstGeom>
              <a:noFill/>
            </p:spPr>
            <p:txBody>
              <a:bodyPr wrap="none" rtlCol="0">
                <a:spAutoFit/>
              </a:bodyPr>
              <a:lstStyle/>
              <a:p>
                <a:r>
                  <a:rPr lang="en-US" sz="1540" b="1" dirty="0"/>
                  <a:t>B</a:t>
                </a:r>
              </a:p>
            </p:txBody>
          </p:sp>
          <p:cxnSp>
            <p:nvCxnSpPr>
              <p:cNvPr id="329" name="Straight Connector 328"/>
              <p:cNvCxnSpPr/>
              <p:nvPr/>
            </p:nvCxnSpPr>
            <p:spPr>
              <a:xfrm>
                <a:off x="1905000" y="3505200"/>
                <a:ext cx="76200" cy="762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0" name="Straight Connector 329"/>
              <p:cNvCxnSpPr/>
              <p:nvPr/>
            </p:nvCxnSpPr>
            <p:spPr>
              <a:xfrm flipV="1">
                <a:off x="1676400" y="3505200"/>
                <a:ext cx="95528" cy="762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332" name="TextBox 331"/>
          <p:cNvSpPr txBox="1"/>
          <p:nvPr/>
        </p:nvSpPr>
        <p:spPr>
          <a:xfrm>
            <a:off x="7288349" y="6065521"/>
            <a:ext cx="995786" cy="769441"/>
          </a:xfrm>
          <a:prstGeom prst="rect">
            <a:avLst/>
          </a:prstGeom>
          <a:noFill/>
        </p:spPr>
        <p:txBody>
          <a:bodyPr wrap="none" rtlCol="0">
            <a:spAutoFit/>
          </a:bodyPr>
          <a:lstStyle/>
          <a:p>
            <a:pPr algn="ctr"/>
            <a:r>
              <a:rPr lang="en-US" sz="1540" b="1" i="1" dirty="0"/>
              <a:t>z</a:t>
            </a:r>
            <a:r>
              <a:rPr lang="en-US" sz="1540" b="1" i="1" baseline="-25000" dirty="0"/>
              <a:t>5</a:t>
            </a:r>
            <a:r>
              <a:rPr lang="en-US" sz="1540" dirty="0"/>
              <a:t> = 0.125</a:t>
            </a:r>
          </a:p>
          <a:p>
            <a:pPr algn="ctr"/>
            <a:r>
              <a:rPr lang="en-US" sz="1540" b="1" i="1" dirty="0"/>
              <a:t>Z</a:t>
            </a:r>
            <a:r>
              <a:rPr lang="en-US" sz="1540" b="1" i="1" baseline="-25000" dirty="0"/>
              <a:t>5, </a:t>
            </a:r>
            <a:r>
              <a:rPr lang="en-US" sz="1540" b="1" i="1" baseline="-25000" dirty="0" err="1"/>
              <a:t>Hor</a:t>
            </a:r>
            <a:r>
              <a:rPr lang="en-US" sz="1540" dirty="0"/>
              <a:t> = 8</a:t>
            </a:r>
          </a:p>
          <a:p>
            <a:pPr algn="ctr"/>
            <a:r>
              <a:rPr lang="en-US" sz="1320" i="1" dirty="0"/>
              <a:t>variant</a:t>
            </a:r>
          </a:p>
        </p:txBody>
      </p:sp>
      <p:sp>
        <p:nvSpPr>
          <p:cNvPr id="333" name="TextBox 332"/>
          <p:cNvSpPr txBox="1"/>
          <p:nvPr/>
        </p:nvSpPr>
        <p:spPr>
          <a:xfrm>
            <a:off x="7135136" y="5220771"/>
            <a:ext cx="1143262" cy="769441"/>
          </a:xfrm>
          <a:prstGeom prst="rect">
            <a:avLst/>
          </a:prstGeom>
          <a:noFill/>
        </p:spPr>
        <p:txBody>
          <a:bodyPr wrap="none" rtlCol="0">
            <a:spAutoFit/>
          </a:bodyPr>
          <a:lstStyle/>
          <a:p>
            <a:pPr algn="ctr"/>
            <a:r>
              <a:rPr lang="en-US" sz="1540" b="1" i="1" dirty="0"/>
              <a:t>z</a:t>
            </a:r>
            <a:r>
              <a:rPr lang="en-US" sz="1540" b="1" i="1" baseline="-25000" dirty="0"/>
              <a:t>2var</a:t>
            </a:r>
            <a:r>
              <a:rPr lang="en-US" sz="1540" dirty="0"/>
              <a:t> = 0.125</a:t>
            </a:r>
          </a:p>
          <a:p>
            <a:pPr algn="ctr"/>
            <a:r>
              <a:rPr lang="en-US" sz="1540" b="1" i="1" dirty="0"/>
              <a:t>Z</a:t>
            </a:r>
            <a:r>
              <a:rPr lang="en-US" sz="1540" b="1" i="1" baseline="-25000" dirty="0"/>
              <a:t>2, </a:t>
            </a:r>
            <a:r>
              <a:rPr lang="en-US" sz="1540" b="1" i="1" baseline="-25000" dirty="0" err="1"/>
              <a:t>Hor</a:t>
            </a:r>
            <a:r>
              <a:rPr lang="en-US" sz="1540" b="1" i="1" baseline="-25000" dirty="0"/>
              <a:t> var</a:t>
            </a:r>
            <a:r>
              <a:rPr lang="en-US" sz="1540" b="1" i="1" dirty="0"/>
              <a:t> </a:t>
            </a:r>
            <a:r>
              <a:rPr lang="en-US" sz="1540" dirty="0"/>
              <a:t>= 8</a:t>
            </a:r>
          </a:p>
          <a:p>
            <a:pPr algn="ctr"/>
            <a:r>
              <a:rPr lang="en-US" sz="1320" i="1" dirty="0"/>
              <a:t>variant</a:t>
            </a:r>
          </a:p>
        </p:txBody>
      </p:sp>
      <p:sp>
        <p:nvSpPr>
          <p:cNvPr id="334" name="TextBox 333"/>
          <p:cNvSpPr txBox="1"/>
          <p:nvPr/>
        </p:nvSpPr>
        <p:spPr>
          <a:xfrm>
            <a:off x="5611949" y="5304591"/>
            <a:ext cx="995786" cy="566309"/>
          </a:xfrm>
          <a:prstGeom prst="rect">
            <a:avLst/>
          </a:prstGeom>
          <a:noFill/>
        </p:spPr>
        <p:txBody>
          <a:bodyPr wrap="none" rtlCol="0">
            <a:spAutoFit/>
          </a:bodyPr>
          <a:lstStyle/>
          <a:p>
            <a:pPr algn="ctr"/>
            <a:r>
              <a:rPr lang="en-US" sz="1540" b="1" i="1" dirty="0"/>
              <a:t>z</a:t>
            </a:r>
            <a:r>
              <a:rPr lang="en-US" sz="1540" b="1" i="1" baseline="-25000" dirty="0"/>
              <a:t>2</a:t>
            </a:r>
            <a:r>
              <a:rPr lang="en-US" sz="1540" dirty="0"/>
              <a:t> = 0.125</a:t>
            </a:r>
            <a:endParaRPr lang="en-US" sz="1540" b="1" i="1" dirty="0"/>
          </a:p>
          <a:p>
            <a:pPr algn="ctr"/>
            <a:r>
              <a:rPr lang="en-US" sz="1540" b="1" i="1" dirty="0"/>
              <a:t>Z</a:t>
            </a:r>
            <a:r>
              <a:rPr lang="en-US" sz="1540" b="1" i="1" baseline="-25000" dirty="0"/>
              <a:t>2, </a:t>
            </a:r>
            <a:r>
              <a:rPr lang="en-US" sz="1540" b="1" i="1" baseline="-25000" dirty="0" err="1"/>
              <a:t>Hor</a:t>
            </a:r>
            <a:r>
              <a:rPr lang="en-US" sz="1540" b="1" i="1" dirty="0"/>
              <a:t> </a:t>
            </a:r>
            <a:r>
              <a:rPr lang="en-US" sz="1540" dirty="0"/>
              <a:t>= 8</a:t>
            </a:r>
          </a:p>
        </p:txBody>
      </p:sp>
      <p:sp>
        <p:nvSpPr>
          <p:cNvPr id="335" name="TextBox 334"/>
          <p:cNvSpPr txBox="1"/>
          <p:nvPr/>
        </p:nvSpPr>
        <p:spPr>
          <a:xfrm>
            <a:off x="3866958" y="6160539"/>
            <a:ext cx="965328" cy="566309"/>
          </a:xfrm>
          <a:prstGeom prst="rect">
            <a:avLst/>
          </a:prstGeom>
          <a:noFill/>
        </p:spPr>
        <p:txBody>
          <a:bodyPr wrap="none" rtlCol="0">
            <a:spAutoFit/>
          </a:bodyPr>
          <a:lstStyle/>
          <a:p>
            <a:pPr algn="ctr"/>
            <a:r>
              <a:rPr lang="en-US" sz="1540" b="1" i="1" dirty="0"/>
              <a:t>z</a:t>
            </a:r>
            <a:r>
              <a:rPr lang="en-US" sz="1540" b="1" i="1" baseline="-25000" dirty="0"/>
              <a:t>6</a:t>
            </a:r>
            <a:r>
              <a:rPr lang="en-US" sz="1540" dirty="0"/>
              <a:t> = 0.125</a:t>
            </a:r>
            <a:endParaRPr lang="en-US" sz="1540" b="1" i="1" dirty="0"/>
          </a:p>
          <a:p>
            <a:pPr algn="ctr"/>
            <a:r>
              <a:rPr lang="en-US" sz="1540" b="1" i="1" dirty="0"/>
              <a:t>Z</a:t>
            </a:r>
            <a:r>
              <a:rPr lang="en-US" sz="1540" b="1" i="1" baseline="-25000" dirty="0"/>
              <a:t>6, </a:t>
            </a:r>
            <a:r>
              <a:rPr lang="en-US" sz="1540" b="1" i="1" baseline="-25000" dirty="0" err="1"/>
              <a:t>Hor</a:t>
            </a:r>
            <a:r>
              <a:rPr lang="en-US" sz="1540" dirty="0"/>
              <a:t>= 8</a:t>
            </a:r>
          </a:p>
        </p:txBody>
      </p:sp>
      <p:sp>
        <p:nvSpPr>
          <p:cNvPr id="336" name="TextBox 335"/>
          <p:cNvSpPr txBox="1"/>
          <p:nvPr/>
        </p:nvSpPr>
        <p:spPr>
          <a:xfrm>
            <a:off x="5611949" y="6160539"/>
            <a:ext cx="995786" cy="566309"/>
          </a:xfrm>
          <a:prstGeom prst="rect">
            <a:avLst/>
          </a:prstGeom>
          <a:noFill/>
        </p:spPr>
        <p:txBody>
          <a:bodyPr wrap="none" rtlCol="0">
            <a:spAutoFit/>
          </a:bodyPr>
          <a:lstStyle/>
          <a:p>
            <a:pPr algn="ctr"/>
            <a:r>
              <a:rPr lang="en-US" sz="1540" b="1" i="1" dirty="0"/>
              <a:t>z</a:t>
            </a:r>
            <a:r>
              <a:rPr lang="en-US" sz="1540" b="1" i="1" baseline="-25000" dirty="0"/>
              <a:t>5</a:t>
            </a:r>
            <a:r>
              <a:rPr lang="en-US" sz="1540" dirty="0"/>
              <a:t> = 0.125</a:t>
            </a:r>
          </a:p>
          <a:p>
            <a:pPr algn="ctr"/>
            <a:r>
              <a:rPr lang="en-US" sz="1540" b="1" i="1" dirty="0"/>
              <a:t>Z</a:t>
            </a:r>
            <a:r>
              <a:rPr lang="en-US" sz="1540" b="1" i="1" baseline="-25000" dirty="0"/>
              <a:t>5, </a:t>
            </a:r>
            <a:r>
              <a:rPr lang="en-US" sz="1540" b="1" i="1" baseline="-25000" dirty="0" err="1"/>
              <a:t>Hor</a:t>
            </a:r>
            <a:r>
              <a:rPr lang="en-US" sz="1540" b="1" i="1" dirty="0"/>
              <a:t> </a:t>
            </a:r>
            <a:r>
              <a:rPr lang="en-US" sz="1540" dirty="0"/>
              <a:t>= 8</a:t>
            </a:r>
          </a:p>
        </p:txBody>
      </p:sp>
      <p:sp>
        <p:nvSpPr>
          <p:cNvPr id="337" name="TextBox 336"/>
          <p:cNvSpPr txBox="1"/>
          <p:nvPr/>
        </p:nvSpPr>
        <p:spPr>
          <a:xfrm>
            <a:off x="8815146" y="6160539"/>
            <a:ext cx="995786" cy="566309"/>
          </a:xfrm>
          <a:prstGeom prst="rect">
            <a:avLst/>
          </a:prstGeom>
          <a:noFill/>
        </p:spPr>
        <p:txBody>
          <a:bodyPr wrap="none" rtlCol="0">
            <a:spAutoFit/>
          </a:bodyPr>
          <a:lstStyle/>
          <a:p>
            <a:pPr algn="ctr"/>
            <a:r>
              <a:rPr lang="en-US" sz="1540" b="1" i="1" dirty="0"/>
              <a:t>z</a:t>
            </a:r>
            <a:r>
              <a:rPr lang="en-US" sz="1540" b="1" i="1" baseline="-25000" dirty="0"/>
              <a:t>4</a:t>
            </a:r>
            <a:r>
              <a:rPr lang="en-US" sz="1540" dirty="0"/>
              <a:t> = 0.125</a:t>
            </a:r>
          </a:p>
          <a:p>
            <a:pPr algn="ctr"/>
            <a:r>
              <a:rPr lang="en-US" sz="1540" b="1" i="1" dirty="0"/>
              <a:t>Z</a:t>
            </a:r>
            <a:r>
              <a:rPr lang="en-US" sz="1540" b="1" i="1" baseline="-25000" dirty="0"/>
              <a:t>4, </a:t>
            </a:r>
            <a:r>
              <a:rPr lang="en-US" sz="1540" b="1" i="1" baseline="-25000" dirty="0" err="1"/>
              <a:t>Hor</a:t>
            </a:r>
            <a:r>
              <a:rPr lang="en-US" sz="1540" b="1" i="1" dirty="0"/>
              <a:t> </a:t>
            </a:r>
            <a:r>
              <a:rPr lang="en-US" sz="1540" dirty="0"/>
              <a:t>= 8</a:t>
            </a:r>
          </a:p>
        </p:txBody>
      </p:sp>
      <p:sp>
        <p:nvSpPr>
          <p:cNvPr id="338" name="TextBox 337"/>
          <p:cNvSpPr txBox="1"/>
          <p:nvPr/>
        </p:nvSpPr>
        <p:spPr>
          <a:xfrm>
            <a:off x="817409" y="52955"/>
            <a:ext cx="8411983" cy="430887"/>
          </a:xfrm>
          <a:prstGeom prst="rect">
            <a:avLst/>
          </a:prstGeom>
          <a:noFill/>
        </p:spPr>
        <p:txBody>
          <a:bodyPr wrap="none" rtlCol="0">
            <a:spAutoFit/>
          </a:bodyPr>
          <a:lstStyle/>
          <a:p>
            <a:r>
              <a:rPr lang="en-US" sz="2200" b="1" dirty="0"/>
              <a:t>2-D Grid: HORIZONTAL Triplet Configuration Variable Values when </a:t>
            </a:r>
            <a:r>
              <a:rPr lang="en-US" sz="2200" b="1" i="1" dirty="0"/>
              <a:t>h = 1</a:t>
            </a:r>
          </a:p>
        </p:txBody>
      </p:sp>
      <p:sp>
        <p:nvSpPr>
          <p:cNvPr id="339" name="TextBox 338"/>
          <p:cNvSpPr txBox="1"/>
          <p:nvPr/>
        </p:nvSpPr>
        <p:spPr>
          <a:xfrm>
            <a:off x="8812338" y="5304591"/>
            <a:ext cx="965328" cy="566309"/>
          </a:xfrm>
          <a:prstGeom prst="rect">
            <a:avLst/>
          </a:prstGeom>
          <a:noFill/>
        </p:spPr>
        <p:txBody>
          <a:bodyPr wrap="none" rtlCol="0">
            <a:spAutoFit/>
          </a:bodyPr>
          <a:lstStyle/>
          <a:p>
            <a:pPr algn="ctr"/>
            <a:r>
              <a:rPr lang="en-US" sz="1540" b="1" i="1" dirty="0"/>
              <a:t>z</a:t>
            </a:r>
            <a:r>
              <a:rPr lang="en-US" sz="1540" b="1" i="1" baseline="-25000" dirty="0"/>
              <a:t>3</a:t>
            </a:r>
            <a:r>
              <a:rPr lang="en-US" sz="1540" dirty="0"/>
              <a:t> = 0.125</a:t>
            </a:r>
          </a:p>
          <a:p>
            <a:pPr algn="ctr"/>
            <a:r>
              <a:rPr lang="en-US" sz="1540" b="1" i="1" dirty="0"/>
              <a:t>Z</a:t>
            </a:r>
            <a:r>
              <a:rPr lang="en-US" sz="1540" b="1" i="1" baseline="-25000" dirty="0"/>
              <a:t>3, </a:t>
            </a:r>
            <a:r>
              <a:rPr lang="en-US" sz="1540" b="1" i="1" baseline="-25000" dirty="0" err="1"/>
              <a:t>Hor</a:t>
            </a:r>
            <a:r>
              <a:rPr lang="en-US" sz="1540" dirty="0"/>
              <a:t>= 8</a:t>
            </a:r>
          </a:p>
        </p:txBody>
      </p:sp>
      <p:sp>
        <p:nvSpPr>
          <p:cNvPr id="341" name="TextBox 340"/>
          <p:cNvSpPr txBox="1"/>
          <p:nvPr/>
        </p:nvSpPr>
        <p:spPr>
          <a:xfrm>
            <a:off x="3520440" y="6816626"/>
            <a:ext cx="5867400" cy="329321"/>
          </a:xfrm>
          <a:prstGeom prst="rect">
            <a:avLst/>
          </a:prstGeom>
          <a:noFill/>
        </p:spPr>
        <p:txBody>
          <a:bodyPr wrap="square" rtlCol="0">
            <a:spAutoFit/>
          </a:bodyPr>
          <a:lstStyle/>
          <a:p>
            <a:pPr algn="ctr"/>
            <a:r>
              <a:rPr lang="en-US" sz="1540" b="1" i="1" dirty="0" err="1"/>
              <a:t>z</a:t>
            </a:r>
            <a:r>
              <a:rPr lang="en-US" sz="1540" b="1" i="1" baseline="-25000" dirty="0" err="1"/>
              <a:t>i</a:t>
            </a:r>
            <a:r>
              <a:rPr lang="en-US" sz="1540" dirty="0"/>
              <a:t> = fraction of triplets of type </a:t>
            </a:r>
            <a:r>
              <a:rPr lang="en-US" sz="1540" i="1" dirty="0" err="1"/>
              <a:t>i</a:t>
            </a:r>
            <a:r>
              <a:rPr lang="en-US" sz="1540" dirty="0"/>
              <a:t>; </a:t>
            </a:r>
            <a:r>
              <a:rPr lang="en-US" sz="1540" b="1" i="1" dirty="0" err="1"/>
              <a:t>Z</a:t>
            </a:r>
            <a:r>
              <a:rPr lang="en-US" sz="1540" b="1" i="1" baseline="-25000" dirty="0" err="1"/>
              <a:t>i</a:t>
            </a:r>
            <a:r>
              <a:rPr lang="en-US" sz="1540" b="1" i="1" dirty="0"/>
              <a:t> </a:t>
            </a:r>
            <a:r>
              <a:rPr lang="en-US" sz="1540" dirty="0"/>
              <a:t>= total number of triplets of type </a:t>
            </a:r>
            <a:r>
              <a:rPr lang="en-US" sz="1540" i="1" dirty="0" err="1"/>
              <a:t>i</a:t>
            </a:r>
            <a:r>
              <a:rPr lang="en-US" sz="1540" i="1" dirty="0"/>
              <a:t> </a:t>
            </a:r>
          </a:p>
        </p:txBody>
      </p:sp>
      <p:sp>
        <p:nvSpPr>
          <p:cNvPr id="342" name="TextBox 341"/>
          <p:cNvSpPr txBox="1"/>
          <p:nvPr/>
        </p:nvSpPr>
        <p:spPr>
          <a:xfrm>
            <a:off x="7568215" y="1786560"/>
            <a:ext cx="2095500" cy="2800767"/>
          </a:xfrm>
          <a:prstGeom prst="rect">
            <a:avLst/>
          </a:prstGeom>
          <a:solidFill>
            <a:schemeClr val="bg1">
              <a:lumMod val="95000"/>
            </a:schemeClr>
          </a:solidFill>
          <a:ln w="28575">
            <a:solidFill>
              <a:schemeClr val="tx1">
                <a:lumMod val="65000"/>
                <a:lumOff val="35000"/>
              </a:schemeClr>
            </a:solidFill>
          </a:ln>
        </p:spPr>
        <p:txBody>
          <a:bodyPr wrap="square" rtlCol="0">
            <a:spAutoFit/>
          </a:bodyPr>
          <a:lstStyle/>
          <a:p>
            <a:pPr algn="ctr"/>
            <a:r>
              <a:rPr lang="en-US" sz="1600" dirty="0"/>
              <a:t>Total number of triplets = 4*number of units = 4*32 = 128; equal numbers of each kind of triplet for the base pattern means 128/8 = 16 of each kind of triplet; 8 vertical and 8 horizontal triplet configurations</a:t>
            </a:r>
          </a:p>
        </p:txBody>
      </p:sp>
      <p:sp>
        <p:nvSpPr>
          <p:cNvPr id="343" name="TextBox 342"/>
          <p:cNvSpPr txBox="1"/>
          <p:nvPr/>
        </p:nvSpPr>
        <p:spPr>
          <a:xfrm>
            <a:off x="83865" y="3019961"/>
            <a:ext cx="1760220" cy="1323439"/>
          </a:xfrm>
          <a:prstGeom prst="rect">
            <a:avLst/>
          </a:prstGeom>
          <a:solidFill>
            <a:schemeClr val="bg1">
              <a:lumMod val="95000"/>
            </a:schemeClr>
          </a:solidFill>
          <a:ln w="28575">
            <a:solidFill>
              <a:schemeClr val="tx1">
                <a:lumMod val="65000"/>
                <a:lumOff val="35000"/>
              </a:schemeClr>
            </a:solidFill>
          </a:ln>
        </p:spPr>
        <p:txBody>
          <a:bodyPr wrap="square" rtlCol="0">
            <a:spAutoFit/>
          </a:bodyPr>
          <a:lstStyle/>
          <a:p>
            <a:pPr algn="ctr"/>
            <a:r>
              <a:rPr lang="en-US" sz="1600" dirty="0"/>
              <a:t>Envelope configuration: wraparounds vertically and horizontally</a:t>
            </a:r>
          </a:p>
        </p:txBody>
      </p:sp>
      <p:grpSp>
        <p:nvGrpSpPr>
          <p:cNvPr id="2" name="Group 1">
            <a:extLst>
              <a:ext uri="{FF2B5EF4-FFF2-40B4-BE49-F238E27FC236}">
                <a16:creationId xmlns:a16="http://schemas.microsoft.com/office/drawing/2014/main" id="{489C9CDA-9A1A-49A9-BD3F-F65239E19879}"/>
              </a:ext>
            </a:extLst>
          </p:cNvPr>
          <p:cNvGrpSpPr/>
          <p:nvPr/>
        </p:nvGrpSpPr>
        <p:grpSpPr>
          <a:xfrm>
            <a:off x="2042160" y="792480"/>
            <a:ext cx="5265420" cy="3017520"/>
            <a:chOff x="2042160" y="792480"/>
            <a:chExt cx="5265420" cy="3017520"/>
          </a:xfrm>
        </p:grpSpPr>
        <p:sp>
          <p:nvSpPr>
            <p:cNvPr id="180" name="Rectangle 179"/>
            <p:cNvSpPr/>
            <p:nvPr/>
          </p:nvSpPr>
          <p:spPr>
            <a:xfrm>
              <a:off x="6316980" y="3299460"/>
              <a:ext cx="502920" cy="502920"/>
            </a:xfrm>
            <a:prstGeom prst="rect">
              <a:avLst/>
            </a:prstGeom>
            <a:blipFill>
              <a:blip r:embed="rId2"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p>
          </p:txBody>
        </p:sp>
        <p:sp>
          <p:nvSpPr>
            <p:cNvPr id="212" name="Rectangle 211"/>
            <p:cNvSpPr/>
            <p:nvPr/>
          </p:nvSpPr>
          <p:spPr>
            <a:xfrm>
              <a:off x="3802380" y="3299460"/>
              <a:ext cx="502920" cy="50292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p>
          </p:txBody>
        </p:sp>
        <p:sp>
          <p:nvSpPr>
            <p:cNvPr id="221" name="Rectangle 220"/>
            <p:cNvSpPr/>
            <p:nvPr/>
          </p:nvSpPr>
          <p:spPr>
            <a:xfrm>
              <a:off x="3550920" y="2796540"/>
              <a:ext cx="502920" cy="50292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p>
          </p:txBody>
        </p:sp>
        <p:sp>
          <p:nvSpPr>
            <p:cNvPr id="242" name="Rectangle 241"/>
            <p:cNvSpPr/>
            <p:nvPr/>
          </p:nvSpPr>
          <p:spPr>
            <a:xfrm>
              <a:off x="6065520" y="2796540"/>
              <a:ext cx="502920" cy="502920"/>
            </a:xfrm>
            <a:prstGeom prst="rect">
              <a:avLst/>
            </a:prstGeom>
            <a:blipFill>
              <a:blip r:embed="rId2"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p>
          </p:txBody>
        </p:sp>
        <p:sp>
          <p:nvSpPr>
            <p:cNvPr id="173" name="Rectangle 172"/>
            <p:cNvSpPr/>
            <p:nvPr/>
          </p:nvSpPr>
          <p:spPr>
            <a:xfrm>
              <a:off x="5562600" y="2796540"/>
              <a:ext cx="502920" cy="50292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p>
          </p:txBody>
        </p:sp>
        <p:sp>
          <p:nvSpPr>
            <p:cNvPr id="174" name="Rectangle 173"/>
            <p:cNvSpPr/>
            <p:nvPr/>
          </p:nvSpPr>
          <p:spPr>
            <a:xfrm>
              <a:off x="5814060" y="3299460"/>
              <a:ext cx="502920" cy="50292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p>
          </p:txBody>
        </p:sp>
        <p:sp>
          <p:nvSpPr>
            <p:cNvPr id="197" name="Rectangle 196"/>
            <p:cNvSpPr/>
            <p:nvPr/>
          </p:nvSpPr>
          <p:spPr>
            <a:xfrm>
              <a:off x="2042160" y="2796540"/>
              <a:ext cx="502920" cy="50292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p>
          </p:txBody>
        </p:sp>
        <p:sp>
          <p:nvSpPr>
            <p:cNvPr id="200" name="Rectangle 199"/>
            <p:cNvSpPr/>
            <p:nvPr/>
          </p:nvSpPr>
          <p:spPr>
            <a:xfrm>
              <a:off x="2796540" y="3299460"/>
              <a:ext cx="502920" cy="50292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p>
          </p:txBody>
        </p:sp>
        <p:sp>
          <p:nvSpPr>
            <p:cNvPr id="205" name="Rectangle 204"/>
            <p:cNvSpPr/>
            <p:nvPr/>
          </p:nvSpPr>
          <p:spPr>
            <a:xfrm>
              <a:off x="3299460" y="3299460"/>
              <a:ext cx="502920" cy="50292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p>
          </p:txBody>
        </p:sp>
        <p:sp>
          <p:nvSpPr>
            <p:cNvPr id="209" name="Rectangle 208"/>
            <p:cNvSpPr/>
            <p:nvPr/>
          </p:nvSpPr>
          <p:spPr>
            <a:xfrm>
              <a:off x="4053840" y="2796540"/>
              <a:ext cx="502920" cy="50292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p>
          </p:txBody>
        </p:sp>
        <p:sp>
          <p:nvSpPr>
            <p:cNvPr id="239" name="Rectangle 238"/>
            <p:cNvSpPr/>
            <p:nvPr/>
          </p:nvSpPr>
          <p:spPr>
            <a:xfrm>
              <a:off x="5311140" y="3299460"/>
              <a:ext cx="502920" cy="50292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p>
          </p:txBody>
        </p:sp>
        <p:sp>
          <p:nvSpPr>
            <p:cNvPr id="233" name="Rectangle 232"/>
            <p:cNvSpPr/>
            <p:nvPr/>
          </p:nvSpPr>
          <p:spPr>
            <a:xfrm>
              <a:off x="4808220" y="3299460"/>
              <a:ext cx="502920" cy="50292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p>
          </p:txBody>
        </p:sp>
        <p:sp>
          <p:nvSpPr>
            <p:cNvPr id="175" name="Rectangle 174"/>
            <p:cNvSpPr/>
            <p:nvPr/>
          </p:nvSpPr>
          <p:spPr>
            <a:xfrm>
              <a:off x="6316980" y="2293620"/>
              <a:ext cx="502920" cy="502920"/>
            </a:xfrm>
            <a:prstGeom prst="rect">
              <a:avLst/>
            </a:prstGeom>
            <a:blipFill>
              <a:blip r:embed="rId2"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p>
          </p:txBody>
        </p:sp>
        <p:sp>
          <p:nvSpPr>
            <p:cNvPr id="179" name="Rectangle 178"/>
            <p:cNvSpPr/>
            <p:nvPr/>
          </p:nvSpPr>
          <p:spPr>
            <a:xfrm>
              <a:off x="3802380" y="2293620"/>
              <a:ext cx="502920" cy="50292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p>
          </p:txBody>
        </p:sp>
        <p:sp>
          <p:nvSpPr>
            <p:cNvPr id="183" name="Rectangle 182"/>
            <p:cNvSpPr/>
            <p:nvPr/>
          </p:nvSpPr>
          <p:spPr>
            <a:xfrm>
              <a:off x="3550920" y="1790700"/>
              <a:ext cx="502920" cy="50292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p>
          </p:txBody>
        </p:sp>
        <p:sp>
          <p:nvSpPr>
            <p:cNvPr id="186" name="Rectangle 185"/>
            <p:cNvSpPr/>
            <p:nvPr/>
          </p:nvSpPr>
          <p:spPr>
            <a:xfrm>
              <a:off x="6065520" y="1790700"/>
              <a:ext cx="502920" cy="502920"/>
            </a:xfrm>
            <a:prstGeom prst="rect">
              <a:avLst/>
            </a:prstGeom>
            <a:blipFill>
              <a:blip r:embed="rId2"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p>
          </p:txBody>
        </p:sp>
        <p:sp>
          <p:nvSpPr>
            <p:cNvPr id="189" name="Rectangle 188"/>
            <p:cNvSpPr/>
            <p:nvPr/>
          </p:nvSpPr>
          <p:spPr>
            <a:xfrm>
              <a:off x="5562600" y="1790700"/>
              <a:ext cx="502920" cy="50292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p>
          </p:txBody>
        </p:sp>
        <p:sp>
          <p:nvSpPr>
            <p:cNvPr id="194" name="Rectangle 193"/>
            <p:cNvSpPr/>
            <p:nvPr/>
          </p:nvSpPr>
          <p:spPr>
            <a:xfrm>
              <a:off x="5814060" y="2293620"/>
              <a:ext cx="502920" cy="50292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p>
          </p:txBody>
        </p:sp>
        <p:sp>
          <p:nvSpPr>
            <p:cNvPr id="211" name="Rectangle 210"/>
            <p:cNvSpPr/>
            <p:nvPr/>
          </p:nvSpPr>
          <p:spPr>
            <a:xfrm>
              <a:off x="2796540" y="2293620"/>
              <a:ext cx="502920" cy="50292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p>
          </p:txBody>
        </p:sp>
        <p:sp>
          <p:nvSpPr>
            <p:cNvPr id="213" name="Rectangle 212"/>
            <p:cNvSpPr/>
            <p:nvPr/>
          </p:nvSpPr>
          <p:spPr>
            <a:xfrm>
              <a:off x="3299460" y="2293620"/>
              <a:ext cx="502920" cy="50292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p>
          </p:txBody>
        </p:sp>
        <p:sp>
          <p:nvSpPr>
            <p:cNvPr id="216" name="Rectangle 215"/>
            <p:cNvSpPr/>
            <p:nvPr/>
          </p:nvSpPr>
          <p:spPr>
            <a:xfrm>
              <a:off x="5311140" y="2293620"/>
              <a:ext cx="502920" cy="50292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p>
          </p:txBody>
        </p:sp>
        <p:sp>
          <p:nvSpPr>
            <p:cNvPr id="217" name="Rectangle 216"/>
            <p:cNvSpPr/>
            <p:nvPr/>
          </p:nvSpPr>
          <p:spPr>
            <a:xfrm>
              <a:off x="4808220" y="2293620"/>
              <a:ext cx="502920" cy="50292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p>
          </p:txBody>
        </p:sp>
        <p:sp>
          <p:nvSpPr>
            <p:cNvPr id="218" name="Rectangle 217"/>
            <p:cNvSpPr/>
            <p:nvPr/>
          </p:nvSpPr>
          <p:spPr>
            <a:xfrm>
              <a:off x="6316980" y="1287780"/>
              <a:ext cx="502920" cy="502920"/>
            </a:xfrm>
            <a:prstGeom prst="rect">
              <a:avLst/>
            </a:prstGeom>
            <a:blipFill>
              <a:blip r:embed="rId2"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p>
          </p:txBody>
        </p:sp>
        <p:sp>
          <p:nvSpPr>
            <p:cNvPr id="219" name="Rectangle 218"/>
            <p:cNvSpPr/>
            <p:nvPr/>
          </p:nvSpPr>
          <p:spPr>
            <a:xfrm>
              <a:off x="2293620" y="1287780"/>
              <a:ext cx="502920" cy="502920"/>
            </a:xfrm>
            <a:prstGeom prst="rect">
              <a:avLst/>
            </a:prstGeom>
            <a:blipFill>
              <a:blip r:embed="rId2"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p>
          </p:txBody>
        </p:sp>
        <p:sp>
          <p:nvSpPr>
            <p:cNvPr id="220" name="Rectangle 219"/>
            <p:cNvSpPr/>
            <p:nvPr/>
          </p:nvSpPr>
          <p:spPr>
            <a:xfrm>
              <a:off x="3802380" y="1287780"/>
              <a:ext cx="502920" cy="502920"/>
            </a:xfrm>
            <a:prstGeom prst="rect">
              <a:avLst/>
            </a:prstGeom>
            <a:blipFill>
              <a:blip r:embed="rId3" cstate="print"/>
              <a:tile tx="0" ty="0" sx="100000" sy="100000" flip="none" algn="tl"/>
            </a:blip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p>
          </p:txBody>
        </p:sp>
        <p:sp>
          <p:nvSpPr>
            <p:cNvPr id="222" name="Rectangle 221"/>
            <p:cNvSpPr/>
            <p:nvPr/>
          </p:nvSpPr>
          <p:spPr>
            <a:xfrm>
              <a:off x="5814060" y="1287780"/>
              <a:ext cx="502920" cy="502920"/>
            </a:xfrm>
            <a:prstGeom prst="rect">
              <a:avLst/>
            </a:prstGeom>
            <a:blipFill>
              <a:blip r:embed="rId3" cstate="print"/>
              <a:tile tx="0" ty="0" sx="100000" sy="100000" flip="none" algn="tl"/>
            </a:blip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p>
          </p:txBody>
        </p:sp>
        <p:sp>
          <p:nvSpPr>
            <p:cNvPr id="223" name="Rectangle 222"/>
            <p:cNvSpPr/>
            <p:nvPr/>
          </p:nvSpPr>
          <p:spPr>
            <a:xfrm>
              <a:off x="2796540" y="1287780"/>
              <a:ext cx="502920" cy="502920"/>
            </a:xfrm>
            <a:prstGeom prst="rect">
              <a:avLst/>
            </a:prstGeom>
            <a:blipFill>
              <a:blip r:embed="rId3" cstate="print"/>
              <a:tile tx="0" ty="0" sx="100000" sy="100000" flip="none" algn="tl"/>
            </a:blip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p>
          </p:txBody>
        </p:sp>
        <p:sp>
          <p:nvSpPr>
            <p:cNvPr id="225" name="Rectangle 224"/>
            <p:cNvSpPr/>
            <p:nvPr/>
          </p:nvSpPr>
          <p:spPr>
            <a:xfrm>
              <a:off x="3299460" y="1287780"/>
              <a:ext cx="502920" cy="502920"/>
            </a:xfrm>
            <a:prstGeom prst="rect">
              <a:avLst/>
            </a:prstGeom>
            <a:blipFill>
              <a:blip r:embed="rId3" cstate="print"/>
              <a:tile tx="0" ty="0" sx="100000" sy="100000" flip="none" algn="tl"/>
            </a:blip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p>
          </p:txBody>
        </p:sp>
        <p:sp>
          <p:nvSpPr>
            <p:cNvPr id="226" name="Rectangle 225"/>
            <p:cNvSpPr/>
            <p:nvPr/>
          </p:nvSpPr>
          <p:spPr>
            <a:xfrm>
              <a:off x="4305300" y="1287780"/>
              <a:ext cx="502920" cy="502920"/>
            </a:xfrm>
            <a:prstGeom prst="rect">
              <a:avLst/>
            </a:prstGeom>
            <a:blipFill>
              <a:blip r:embed="rId2"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p>
          </p:txBody>
        </p:sp>
        <p:sp>
          <p:nvSpPr>
            <p:cNvPr id="227" name="Rectangle 226"/>
            <p:cNvSpPr/>
            <p:nvPr/>
          </p:nvSpPr>
          <p:spPr>
            <a:xfrm>
              <a:off x="5311140" y="1287780"/>
              <a:ext cx="502920" cy="502920"/>
            </a:xfrm>
            <a:prstGeom prst="rect">
              <a:avLst/>
            </a:prstGeom>
            <a:blipFill>
              <a:blip r:embed="rId3" cstate="print"/>
              <a:tile tx="0" ty="0" sx="100000" sy="100000" flip="none" algn="tl"/>
            </a:blip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p>
          </p:txBody>
        </p:sp>
        <p:sp>
          <p:nvSpPr>
            <p:cNvPr id="228" name="Rectangle 227"/>
            <p:cNvSpPr/>
            <p:nvPr/>
          </p:nvSpPr>
          <p:spPr>
            <a:xfrm>
              <a:off x="4808220" y="1287780"/>
              <a:ext cx="502920" cy="502920"/>
            </a:xfrm>
            <a:prstGeom prst="rect">
              <a:avLst/>
            </a:prstGeom>
            <a:blipFill>
              <a:blip r:embed="rId3" cstate="print"/>
              <a:tile tx="0" ty="0" sx="100000" sy="100000" flip="none" algn="tl"/>
            </a:blip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p>
          </p:txBody>
        </p:sp>
        <p:sp>
          <p:nvSpPr>
            <p:cNvPr id="177" name="Rectangle 176"/>
            <p:cNvSpPr/>
            <p:nvPr/>
          </p:nvSpPr>
          <p:spPr>
            <a:xfrm>
              <a:off x="2545080" y="1790700"/>
              <a:ext cx="502920" cy="50292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p>
          </p:txBody>
        </p:sp>
        <p:sp>
          <p:nvSpPr>
            <p:cNvPr id="178" name="Rectangle 177"/>
            <p:cNvSpPr/>
            <p:nvPr/>
          </p:nvSpPr>
          <p:spPr>
            <a:xfrm>
              <a:off x="3048000" y="1790700"/>
              <a:ext cx="502920" cy="50292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p>
          </p:txBody>
        </p:sp>
        <p:sp>
          <p:nvSpPr>
            <p:cNvPr id="215" name="Rectangle 214"/>
            <p:cNvSpPr/>
            <p:nvPr/>
          </p:nvSpPr>
          <p:spPr>
            <a:xfrm>
              <a:off x="4053840" y="1790700"/>
              <a:ext cx="502920" cy="50292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p>
          </p:txBody>
        </p:sp>
        <p:sp>
          <p:nvSpPr>
            <p:cNvPr id="176" name="Rectangle 175"/>
            <p:cNvSpPr/>
            <p:nvPr/>
          </p:nvSpPr>
          <p:spPr>
            <a:xfrm>
              <a:off x="2293620" y="2293620"/>
              <a:ext cx="502920" cy="50292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p>
          </p:txBody>
        </p:sp>
        <p:sp>
          <p:nvSpPr>
            <p:cNvPr id="201" name="Rectangle 200"/>
            <p:cNvSpPr/>
            <p:nvPr/>
          </p:nvSpPr>
          <p:spPr>
            <a:xfrm>
              <a:off x="2042160" y="1790700"/>
              <a:ext cx="502920" cy="50292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p>
          </p:txBody>
        </p:sp>
        <p:sp>
          <p:nvSpPr>
            <p:cNvPr id="202" name="Rectangle 201"/>
            <p:cNvSpPr/>
            <p:nvPr/>
          </p:nvSpPr>
          <p:spPr>
            <a:xfrm>
              <a:off x="2545080" y="2796540"/>
              <a:ext cx="502920" cy="50292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p>
          </p:txBody>
        </p:sp>
        <p:sp>
          <p:nvSpPr>
            <p:cNvPr id="206" name="Rectangle 205"/>
            <p:cNvSpPr/>
            <p:nvPr/>
          </p:nvSpPr>
          <p:spPr>
            <a:xfrm>
              <a:off x="3048000" y="2796540"/>
              <a:ext cx="502920" cy="50292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p>
          </p:txBody>
        </p:sp>
        <p:sp>
          <p:nvSpPr>
            <p:cNvPr id="196" name="Rectangle 195"/>
            <p:cNvSpPr/>
            <p:nvPr/>
          </p:nvSpPr>
          <p:spPr>
            <a:xfrm>
              <a:off x="2293620" y="3299460"/>
              <a:ext cx="502920" cy="50292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p>
          </p:txBody>
        </p:sp>
        <p:sp>
          <p:nvSpPr>
            <p:cNvPr id="184" name="Rectangle 183"/>
            <p:cNvSpPr/>
            <p:nvPr/>
          </p:nvSpPr>
          <p:spPr>
            <a:xfrm>
              <a:off x="4556760" y="1790700"/>
              <a:ext cx="502920" cy="50292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p>
          </p:txBody>
        </p:sp>
        <p:sp>
          <p:nvSpPr>
            <p:cNvPr id="187" name="Rectangle 186"/>
            <p:cNvSpPr/>
            <p:nvPr/>
          </p:nvSpPr>
          <p:spPr>
            <a:xfrm>
              <a:off x="5059680" y="1790700"/>
              <a:ext cx="502920" cy="50292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p>
          </p:txBody>
        </p:sp>
        <p:sp>
          <p:nvSpPr>
            <p:cNvPr id="214" name="Rectangle 213"/>
            <p:cNvSpPr/>
            <p:nvPr/>
          </p:nvSpPr>
          <p:spPr>
            <a:xfrm>
              <a:off x="4305300" y="2293620"/>
              <a:ext cx="502920" cy="50292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p>
          </p:txBody>
        </p:sp>
        <p:sp>
          <p:nvSpPr>
            <p:cNvPr id="235" name="Rectangle 234"/>
            <p:cNvSpPr/>
            <p:nvPr/>
          </p:nvSpPr>
          <p:spPr>
            <a:xfrm>
              <a:off x="4556760" y="2796540"/>
              <a:ext cx="502920" cy="50292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p>
          </p:txBody>
        </p:sp>
        <p:sp>
          <p:nvSpPr>
            <p:cNvPr id="236" name="Rectangle 235"/>
            <p:cNvSpPr/>
            <p:nvPr/>
          </p:nvSpPr>
          <p:spPr>
            <a:xfrm>
              <a:off x="5059680" y="2796540"/>
              <a:ext cx="502920" cy="50292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p>
          </p:txBody>
        </p:sp>
        <p:sp>
          <p:nvSpPr>
            <p:cNvPr id="210" name="Rectangle 209"/>
            <p:cNvSpPr/>
            <p:nvPr/>
          </p:nvSpPr>
          <p:spPr>
            <a:xfrm>
              <a:off x="4305300" y="3299460"/>
              <a:ext cx="502920" cy="50292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p>
          </p:txBody>
        </p:sp>
        <p:sp>
          <p:nvSpPr>
            <p:cNvPr id="139" name="Rectangle 138">
              <a:extLst>
                <a:ext uri="{FF2B5EF4-FFF2-40B4-BE49-F238E27FC236}">
                  <a16:creationId xmlns:a16="http://schemas.microsoft.com/office/drawing/2014/main" id="{BB39256C-0BA3-4574-95BC-D95B037209FF}"/>
                </a:ext>
              </a:extLst>
            </p:cNvPr>
            <p:cNvSpPr/>
            <p:nvPr/>
          </p:nvSpPr>
          <p:spPr>
            <a:xfrm>
              <a:off x="3550920" y="792480"/>
              <a:ext cx="502920" cy="502920"/>
            </a:xfrm>
            <a:prstGeom prst="rect">
              <a:avLst/>
            </a:prstGeom>
            <a:blipFill>
              <a:blip r:embed="rId3" cstate="print"/>
              <a:tile tx="0" ty="0" sx="100000" sy="100000" flip="none" algn="tl"/>
            </a:blip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p>
          </p:txBody>
        </p:sp>
        <p:sp>
          <p:nvSpPr>
            <p:cNvPr id="140" name="Rectangle 139">
              <a:extLst>
                <a:ext uri="{FF2B5EF4-FFF2-40B4-BE49-F238E27FC236}">
                  <a16:creationId xmlns:a16="http://schemas.microsoft.com/office/drawing/2014/main" id="{876B4890-4973-4A95-850F-CF244428B7A5}"/>
                </a:ext>
              </a:extLst>
            </p:cNvPr>
            <p:cNvSpPr/>
            <p:nvPr/>
          </p:nvSpPr>
          <p:spPr>
            <a:xfrm>
              <a:off x="6065520" y="792480"/>
              <a:ext cx="502920" cy="502920"/>
            </a:xfrm>
            <a:prstGeom prst="rect">
              <a:avLst/>
            </a:prstGeom>
            <a:blipFill>
              <a:blip r:embed="rId2"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p>
          </p:txBody>
        </p:sp>
        <p:sp>
          <p:nvSpPr>
            <p:cNvPr id="141" name="Rectangle 140">
              <a:extLst>
                <a:ext uri="{FF2B5EF4-FFF2-40B4-BE49-F238E27FC236}">
                  <a16:creationId xmlns:a16="http://schemas.microsoft.com/office/drawing/2014/main" id="{14B81D6C-1158-436E-8547-9F0703DA1A36}"/>
                </a:ext>
              </a:extLst>
            </p:cNvPr>
            <p:cNvSpPr/>
            <p:nvPr/>
          </p:nvSpPr>
          <p:spPr>
            <a:xfrm>
              <a:off x="5562600" y="792480"/>
              <a:ext cx="502920" cy="502920"/>
            </a:xfrm>
            <a:prstGeom prst="rect">
              <a:avLst/>
            </a:prstGeom>
            <a:blipFill>
              <a:blip r:embed="rId3" cstate="print"/>
              <a:tile tx="0" ty="0" sx="100000" sy="100000" flip="none" algn="tl"/>
            </a:blip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p>
          </p:txBody>
        </p:sp>
        <p:sp>
          <p:nvSpPr>
            <p:cNvPr id="142" name="Rectangle 141">
              <a:extLst>
                <a:ext uri="{FF2B5EF4-FFF2-40B4-BE49-F238E27FC236}">
                  <a16:creationId xmlns:a16="http://schemas.microsoft.com/office/drawing/2014/main" id="{261927EE-E177-45F8-B0E5-F386E2DEB264}"/>
                </a:ext>
              </a:extLst>
            </p:cNvPr>
            <p:cNvSpPr/>
            <p:nvPr/>
          </p:nvSpPr>
          <p:spPr>
            <a:xfrm>
              <a:off x="2042160" y="792480"/>
              <a:ext cx="502920" cy="502920"/>
            </a:xfrm>
            <a:prstGeom prst="rect">
              <a:avLst/>
            </a:prstGeom>
            <a:blipFill>
              <a:blip r:embed="rId2"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p>
          </p:txBody>
        </p:sp>
        <p:sp>
          <p:nvSpPr>
            <p:cNvPr id="143" name="Rectangle 142">
              <a:extLst>
                <a:ext uri="{FF2B5EF4-FFF2-40B4-BE49-F238E27FC236}">
                  <a16:creationId xmlns:a16="http://schemas.microsoft.com/office/drawing/2014/main" id="{A6A88A47-021E-4ED5-841A-7D31B4BEE349}"/>
                </a:ext>
              </a:extLst>
            </p:cNvPr>
            <p:cNvSpPr/>
            <p:nvPr/>
          </p:nvSpPr>
          <p:spPr>
            <a:xfrm>
              <a:off x="4053840" y="792480"/>
              <a:ext cx="502920" cy="502920"/>
            </a:xfrm>
            <a:prstGeom prst="rect">
              <a:avLst/>
            </a:prstGeom>
            <a:blipFill>
              <a:blip r:embed="rId2"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p>
          </p:txBody>
        </p:sp>
        <p:sp>
          <p:nvSpPr>
            <p:cNvPr id="144" name="Rectangle 143">
              <a:extLst>
                <a:ext uri="{FF2B5EF4-FFF2-40B4-BE49-F238E27FC236}">
                  <a16:creationId xmlns:a16="http://schemas.microsoft.com/office/drawing/2014/main" id="{8FCC1524-9C56-428D-81EB-757C7C3AD6AF}"/>
                </a:ext>
              </a:extLst>
            </p:cNvPr>
            <p:cNvSpPr/>
            <p:nvPr/>
          </p:nvSpPr>
          <p:spPr>
            <a:xfrm>
              <a:off x="2545080" y="792480"/>
              <a:ext cx="502920" cy="502920"/>
            </a:xfrm>
            <a:prstGeom prst="rect">
              <a:avLst/>
            </a:prstGeom>
            <a:blipFill>
              <a:blip r:embed="rId2"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p>
          </p:txBody>
        </p:sp>
        <p:sp>
          <p:nvSpPr>
            <p:cNvPr id="145" name="Rectangle 144">
              <a:extLst>
                <a:ext uri="{FF2B5EF4-FFF2-40B4-BE49-F238E27FC236}">
                  <a16:creationId xmlns:a16="http://schemas.microsoft.com/office/drawing/2014/main" id="{E6F4A5DE-FB3C-419A-9F7B-226931DCD6DA}"/>
                </a:ext>
              </a:extLst>
            </p:cNvPr>
            <p:cNvSpPr/>
            <p:nvPr/>
          </p:nvSpPr>
          <p:spPr>
            <a:xfrm>
              <a:off x="3048000" y="792480"/>
              <a:ext cx="502920" cy="502920"/>
            </a:xfrm>
            <a:prstGeom prst="rect">
              <a:avLst/>
            </a:prstGeom>
            <a:blipFill>
              <a:blip r:embed="rId2"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p>
          </p:txBody>
        </p:sp>
        <p:sp>
          <p:nvSpPr>
            <p:cNvPr id="146" name="Rectangle 145">
              <a:extLst>
                <a:ext uri="{FF2B5EF4-FFF2-40B4-BE49-F238E27FC236}">
                  <a16:creationId xmlns:a16="http://schemas.microsoft.com/office/drawing/2014/main" id="{C59809BA-3AFA-4617-9B8F-5095B3254991}"/>
                </a:ext>
              </a:extLst>
            </p:cNvPr>
            <p:cNvSpPr/>
            <p:nvPr/>
          </p:nvSpPr>
          <p:spPr>
            <a:xfrm>
              <a:off x="4556760" y="792480"/>
              <a:ext cx="502920" cy="502920"/>
            </a:xfrm>
            <a:prstGeom prst="rect">
              <a:avLst/>
            </a:prstGeom>
            <a:blipFill>
              <a:blip r:embed="rId2"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p>
          </p:txBody>
        </p:sp>
        <p:sp>
          <p:nvSpPr>
            <p:cNvPr id="147" name="Rectangle 146">
              <a:extLst>
                <a:ext uri="{FF2B5EF4-FFF2-40B4-BE49-F238E27FC236}">
                  <a16:creationId xmlns:a16="http://schemas.microsoft.com/office/drawing/2014/main" id="{543A198A-3795-4F83-BF2C-217103B32C57}"/>
                </a:ext>
              </a:extLst>
            </p:cNvPr>
            <p:cNvSpPr/>
            <p:nvPr/>
          </p:nvSpPr>
          <p:spPr>
            <a:xfrm>
              <a:off x="5059680" y="792480"/>
              <a:ext cx="502920" cy="502920"/>
            </a:xfrm>
            <a:prstGeom prst="rect">
              <a:avLst/>
            </a:prstGeom>
            <a:blipFill>
              <a:blip r:embed="rId2"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p>
          </p:txBody>
        </p:sp>
        <p:sp>
          <p:nvSpPr>
            <p:cNvPr id="148" name="Rectangle 147">
              <a:extLst>
                <a:ext uri="{FF2B5EF4-FFF2-40B4-BE49-F238E27FC236}">
                  <a16:creationId xmlns:a16="http://schemas.microsoft.com/office/drawing/2014/main" id="{DB6D9E7B-A0CD-40E7-80F9-DEBC92489B8D}"/>
                </a:ext>
              </a:extLst>
            </p:cNvPr>
            <p:cNvSpPr/>
            <p:nvPr/>
          </p:nvSpPr>
          <p:spPr>
            <a:xfrm>
              <a:off x="6804660" y="3307080"/>
              <a:ext cx="502920" cy="502920"/>
            </a:xfrm>
            <a:prstGeom prst="rect">
              <a:avLst/>
            </a:prstGeom>
            <a:blipFill>
              <a:blip r:embed="rId3" cstate="print"/>
              <a:tile tx="0" ty="0" sx="100000" sy="100000" flip="none" algn="tl"/>
            </a:blip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p>
          </p:txBody>
        </p:sp>
        <p:sp>
          <p:nvSpPr>
            <p:cNvPr id="149" name="Rectangle 148">
              <a:extLst>
                <a:ext uri="{FF2B5EF4-FFF2-40B4-BE49-F238E27FC236}">
                  <a16:creationId xmlns:a16="http://schemas.microsoft.com/office/drawing/2014/main" id="{D58887CA-AF71-4181-82EF-7444FCAFA7B1}"/>
                </a:ext>
              </a:extLst>
            </p:cNvPr>
            <p:cNvSpPr/>
            <p:nvPr/>
          </p:nvSpPr>
          <p:spPr>
            <a:xfrm>
              <a:off x="6553200" y="2804160"/>
              <a:ext cx="502920" cy="502920"/>
            </a:xfrm>
            <a:prstGeom prst="rect">
              <a:avLst/>
            </a:prstGeom>
            <a:blipFill>
              <a:blip r:embed="rId2"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p>
          </p:txBody>
        </p:sp>
        <p:sp>
          <p:nvSpPr>
            <p:cNvPr id="150" name="Rectangle 149">
              <a:extLst>
                <a:ext uri="{FF2B5EF4-FFF2-40B4-BE49-F238E27FC236}">
                  <a16:creationId xmlns:a16="http://schemas.microsoft.com/office/drawing/2014/main" id="{279ED9AC-AE83-4CDE-A842-EAD569C6124F}"/>
                </a:ext>
              </a:extLst>
            </p:cNvPr>
            <p:cNvSpPr/>
            <p:nvPr/>
          </p:nvSpPr>
          <p:spPr>
            <a:xfrm>
              <a:off x="6804660" y="2301240"/>
              <a:ext cx="502920" cy="502920"/>
            </a:xfrm>
            <a:prstGeom prst="rect">
              <a:avLst/>
            </a:prstGeom>
            <a:blipFill>
              <a:blip r:embed="rId3" cstate="print"/>
              <a:tile tx="0" ty="0" sx="100000" sy="100000" flip="none" algn="tl"/>
            </a:blip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p>
          </p:txBody>
        </p:sp>
        <p:sp>
          <p:nvSpPr>
            <p:cNvPr id="151" name="Rectangle 150">
              <a:extLst>
                <a:ext uri="{FF2B5EF4-FFF2-40B4-BE49-F238E27FC236}">
                  <a16:creationId xmlns:a16="http://schemas.microsoft.com/office/drawing/2014/main" id="{DB6FE3D1-27F2-4309-9D6B-DF35294465FC}"/>
                </a:ext>
              </a:extLst>
            </p:cNvPr>
            <p:cNvSpPr/>
            <p:nvPr/>
          </p:nvSpPr>
          <p:spPr>
            <a:xfrm>
              <a:off x="6553200" y="1798320"/>
              <a:ext cx="502920" cy="502920"/>
            </a:xfrm>
            <a:prstGeom prst="rect">
              <a:avLst/>
            </a:prstGeom>
            <a:blipFill>
              <a:blip r:embed="rId2"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p>
          </p:txBody>
        </p:sp>
        <p:sp>
          <p:nvSpPr>
            <p:cNvPr id="152" name="Rectangle 151">
              <a:extLst>
                <a:ext uri="{FF2B5EF4-FFF2-40B4-BE49-F238E27FC236}">
                  <a16:creationId xmlns:a16="http://schemas.microsoft.com/office/drawing/2014/main" id="{62D59599-BB03-49DA-8703-066F847E809D}"/>
                </a:ext>
              </a:extLst>
            </p:cNvPr>
            <p:cNvSpPr/>
            <p:nvPr/>
          </p:nvSpPr>
          <p:spPr>
            <a:xfrm>
              <a:off x="6804660" y="1295400"/>
              <a:ext cx="502920" cy="502920"/>
            </a:xfrm>
            <a:prstGeom prst="rect">
              <a:avLst/>
            </a:prstGeom>
            <a:blipFill>
              <a:blip r:embed="rId3" cstate="print"/>
              <a:tile tx="0" ty="0" sx="100000" sy="100000" flip="none" algn="tl"/>
            </a:blip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p>
          </p:txBody>
        </p:sp>
        <p:sp>
          <p:nvSpPr>
            <p:cNvPr id="153" name="Rectangle 152">
              <a:extLst>
                <a:ext uri="{FF2B5EF4-FFF2-40B4-BE49-F238E27FC236}">
                  <a16:creationId xmlns:a16="http://schemas.microsoft.com/office/drawing/2014/main" id="{D5CB2038-4642-4717-B8A6-6FD182390959}"/>
                </a:ext>
              </a:extLst>
            </p:cNvPr>
            <p:cNvSpPr/>
            <p:nvPr/>
          </p:nvSpPr>
          <p:spPr>
            <a:xfrm>
              <a:off x="6553200" y="800100"/>
              <a:ext cx="502920" cy="502920"/>
            </a:xfrm>
            <a:prstGeom prst="rect">
              <a:avLst/>
            </a:prstGeom>
            <a:blipFill>
              <a:blip r:embed="rId2"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p>
          </p:txBody>
        </p:sp>
      </p:grpSp>
      <p:grpSp>
        <p:nvGrpSpPr>
          <p:cNvPr id="154" name="Group 153">
            <a:extLst>
              <a:ext uri="{FF2B5EF4-FFF2-40B4-BE49-F238E27FC236}">
                <a16:creationId xmlns:a16="http://schemas.microsoft.com/office/drawing/2014/main" id="{C4EB67B3-DC85-42FE-8C1C-38D4FC633A1D}"/>
              </a:ext>
            </a:extLst>
          </p:cNvPr>
          <p:cNvGrpSpPr/>
          <p:nvPr/>
        </p:nvGrpSpPr>
        <p:grpSpPr>
          <a:xfrm rot="5400000" flipH="1">
            <a:off x="276751" y="844932"/>
            <a:ext cx="436757" cy="837859"/>
            <a:chOff x="1000111" y="610668"/>
            <a:chExt cx="436757" cy="837859"/>
          </a:xfrm>
        </p:grpSpPr>
        <p:sp>
          <p:nvSpPr>
            <p:cNvPr id="155" name="Oval 154">
              <a:extLst>
                <a:ext uri="{FF2B5EF4-FFF2-40B4-BE49-F238E27FC236}">
                  <a16:creationId xmlns:a16="http://schemas.microsoft.com/office/drawing/2014/main" id="{A14010AF-D576-4708-ACBB-6774B99A1444}"/>
                </a:ext>
              </a:extLst>
            </p:cNvPr>
            <p:cNvSpPr/>
            <p:nvPr/>
          </p:nvSpPr>
          <p:spPr>
            <a:xfrm flipH="1">
              <a:off x="1333499" y="610668"/>
              <a:ext cx="103364" cy="113232"/>
            </a:xfrm>
            <a:prstGeom prst="ellipse">
              <a:avLst/>
            </a:prstGeom>
            <a:solidFill>
              <a:schemeClr val="accent2">
                <a:lumMod val="20000"/>
                <a:lumOff val="8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Oval 155">
              <a:extLst>
                <a:ext uri="{FF2B5EF4-FFF2-40B4-BE49-F238E27FC236}">
                  <a16:creationId xmlns:a16="http://schemas.microsoft.com/office/drawing/2014/main" id="{58F9D26E-B92A-4A7E-8C91-EED3C9FF8E09}"/>
                </a:ext>
              </a:extLst>
            </p:cNvPr>
            <p:cNvSpPr/>
            <p:nvPr/>
          </p:nvSpPr>
          <p:spPr>
            <a:xfrm flipH="1">
              <a:off x="1000111" y="925065"/>
              <a:ext cx="160555" cy="161030"/>
            </a:xfrm>
            <a:prstGeom prst="ellipse">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Oval 156">
              <a:extLst>
                <a:ext uri="{FF2B5EF4-FFF2-40B4-BE49-F238E27FC236}">
                  <a16:creationId xmlns:a16="http://schemas.microsoft.com/office/drawing/2014/main" id="{47C3A8FF-09C4-4E65-9EF1-070D87D99E84}"/>
                </a:ext>
              </a:extLst>
            </p:cNvPr>
            <p:cNvSpPr/>
            <p:nvPr/>
          </p:nvSpPr>
          <p:spPr>
            <a:xfrm flipH="1">
              <a:off x="1313066" y="1333838"/>
              <a:ext cx="123802" cy="114689"/>
            </a:xfrm>
            <a:prstGeom prst="ellipse">
              <a:avLst/>
            </a:prstGeom>
            <a:solidFill>
              <a:schemeClr val="accent2">
                <a:lumMod val="20000"/>
                <a:lumOff val="8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158" name="Straight Connector 157">
              <a:extLst>
                <a:ext uri="{FF2B5EF4-FFF2-40B4-BE49-F238E27FC236}">
                  <a16:creationId xmlns:a16="http://schemas.microsoft.com/office/drawing/2014/main" id="{A42DAF98-127B-444F-99FA-C424D4F30AC2}"/>
                </a:ext>
              </a:extLst>
            </p:cNvPr>
            <p:cNvCxnSpPr>
              <a:cxnSpLocks/>
              <a:stCxn id="155" idx="5"/>
              <a:endCxn id="156" idx="1"/>
            </p:cNvCxnSpPr>
            <p:nvPr/>
          </p:nvCxnSpPr>
          <p:spPr>
            <a:xfrm flipH="1">
              <a:off x="1137153" y="707318"/>
              <a:ext cx="211483" cy="241329"/>
            </a:xfrm>
            <a:prstGeom prst="line">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762F263D-192C-4C6C-9D94-B325CF69E4B6}"/>
                </a:ext>
              </a:extLst>
            </p:cNvPr>
            <p:cNvCxnSpPr>
              <a:cxnSpLocks/>
              <a:stCxn id="157" idx="7"/>
              <a:endCxn id="156" idx="3"/>
            </p:cNvCxnSpPr>
            <p:nvPr/>
          </p:nvCxnSpPr>
          <p:spPr>
            <a:xfrm flipH="1" flipV="1">
              <a:off x="1137153" y="1062513"/>
              <a:ext cx="194043" cy="288121"/>
            </a:xfrm>
            <a:prstGeom prst="line">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grpSp>
      <p:sp>
        <p:nvSpPr>
          <p:cNvPr id="160" name="TextBox 159">
            <a:extLst>
              <a:ext uri="{FF2B5EF4-FFF2-40B4-BE49-F238E27FC236}">
                <a16:creationId xmlns:a16="http://schemas.microsoft.com/office/drawing/2014/main" id="{FB1B63A7-0AAB-49B5-B2D6-4BFB7356ACD4}"/>
              </a:ext>
            </a:extLst>
          </p:cNvPr>
          <p:cNvSpPr txBox="1"/>
          <p:nvPr/>
        </p:nvSpPr>
        <p:spPr>
          <a:xfrm>
            <a:off x="824409" y="742299"/>
            <a:ext cx="1191534" cy="1077218"/>
          </a:xfrm>
          <a:prstGeom prst="rect">
            <a:avLst/>
          </a:prstGeom>
          <a:noFill/>
        </p:spPr>
        <p:txBody>
          <a:bodyPr wrap="square" rtlCol="0">
            <a:spAutoFit/>
          </a:bodyPr>
          <a:lstStyle/>
          <a:p>
            <a:pPr algn="ctr"/>
            <a:r>
              <a:rPr lang="en-US" sz="1600" dirty="0"/>
              <a:t>Upwards-facing vertical Z1 triplet</a:t>
            </a:r>
          </a:p>
        </p:txBody>
      </p:sp>
      <p:grpSp>
        <p:nvGrpSpPr>
          <p:cNvPr id="161" name="Group 160">
            <a:extLst>
              <a:ext uri="{FF2B5EF4-FFF2-40B4-BE49-F238E27FC236}">
                <a16:creationId xmlns:a16="http://schemas.microsoft.com/office/drawing/2014/main" id="{54FB9BF3-B91A-4CAB-9F90-A3C0052603BF}"/>
              </a:ext>
            </a:extLst>
          </p:cNvPr>
          <p:cNvGrpSpPr/>
          <p:nvPr/>
        </p:nvGrpSpPr>
        <p:grpSpPr>
          <a:xfrm rot="5400000">
            <a:off x="276751" y="2039753"/>
            <a:ext cx="436757" cy="837859"/>
            <a:chOff x="1000111" y="610668"/>
            <a:chExt cx="436757" cy="837859"/>
          </a:xfrm>
        </p:grpSpPr>
        <p:sp>
          <p:nvSpPr>
            <p:cNvPr id="162" name="Oval 161">
              <a:extLst>
                <a:ext uri="{FF2B5EF4-FFF2-40B4-BE49-F238E27FC236}">
                  <a16:creationId xmlns:a16="http://schemas.microsoft.com/office/drawing/2014/main" id="{7DC5E894-C93D-46D3-B9B5-AF1C04DC4A00}"/>
                </a:ext>
              </a:extLst>
            </p:cNvPr>
            <p:cNvSpPr/>
            <p:nvPr/>
          </p:nvSpPr>
          <p:spPr>
            <a:xfrm flipH="1">
              <a:off x="1333499" y="610668"/>
              <a:ext cx="103364" cy="113232"/>
            </a:xfrm>
            <a:prstGeom prst="ellipse">
              <a:avLst/>
            </a:prstGeom>
            <a:solidFill>
              <a:schemeClr val="accent2">
                <a:lumMod val="20000"/>
                <a:lumOff val="8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Oval 162">
              <a:extLst>
                <a:ext uri="{FF2B5EF4-FFF2-40B4-BE49-F238E27FC236}">
                  <a16:creationId xmlns:a16="http://schemas.microsoft.com/office/drawing/2014/main" id="{16EC4527-C40D-4C87-A753-3A8B5288ED3F}"/>
                </a:ext>
              </a:extLst>
            </p:cNvPr>
            <p:cNvSpPr/>
            <p:nvPr/>
          </p:nvSpPr>
          <p:spPr>
            <a:xfrm flipH="1">
              <a:off x="1000111" y="925065"/>
              <a:ext cx="160555" cy="161030"/>
            </a:xfrm>
            <a:prstGeom prst="ellipse">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Oval 163">
              <a:extLst>
                <a:ext uri="{FF2B5EF4-FFF2-40B4-BE49-F238E27FC236}">
                  <a16:creationId xmlns:a16="http://schemas.microsoft.com/office/drawing/2014/main" id="{D4359D31-502B-43EB-B358-B35849F114D7}"/>
                </a:ext>
              </a:extLst>
            </p:cNvPr>
            <p:cNvSpPr/>
            <p:nvPr/>
          </p:nvSpPr>
          <p:spPr>
            <a:xfrm flipH="1">
              <a:off x="1313066" y="1333838"/>
              <a:ext cx="123802" cy="114689"/>
            </a:xfrm>
            <a:prstGeom prst="ellipse">
              <a:avLst/>
            </a:prstGeom>
            <a:solidFill>
              <a:schemeClr val="accent2">
                <a:lumMod val="20000"/>
                <a:lumOff val="8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165" name="Straight Connector 164">
              <a:extLst>
                <a:ext uri="{FF2B5EF4-FFF2-40B4-BE49-F238E27FC236}">
                  <a16:creationId xmlns:a16="http://schemas.microsoft.com/office/drawing/2014/main" id="{AFE000B3-A675-41F1-A297-B3F0196B255A}"/>
                </a:ext>
              </a:extLst>
            </p:cNvPr>
            <p:cNvCxnSpPr>
              <a:cxnSpLocks/>
              <a:stCxn id="162" idx="5"/>
              <a:endCxn id="163" idx="1"/>
            </p:cNvCxnSpPr>
            <p:nvPr/>
          </p:nvCxnSpPr>
          <p:spPr>
            <a:xfrm flipH="1">
              <a:off x="1137153" y="707318"/>
              <a:ext cx="211483" cy="241329"/>
            </a:xfrm>
            <a:prstGeom prst="line">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0006D0AC-5CC8-467C-A72A-64E17B6A49C3}"/>
                </a:ext>
              </a:extLst>
            </p:cNvPr>
            <p:cNvCxnSpPr>
              <a:cxnSpLocks/>
              <a:stCxn id="164" idx="7"/>
              <a:endCxn id="163" idx="3"/>
            </p:cNvCxnSpPr>
            <p:nvPr/>
          </p:nvCxnSpPr>
          <p:spPr>
            <a:xfrm flipH="1" flipV="1">
              <a:off x="1137153" y="1062513"/>
              <a:ext cx="194043" cy="288121"/>
            </a:xfrm>
            <a:prstGeom prst="line">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grpSp>
      <p:sp>
        <p:nvSpPr>
          <p:cNvPr id="167" name="TextBox 166">
            <a:extLst>
              <a:ext uri="{FF2B5EF4-FFF2-40B4-BE49-F238E27FC236}">
                <a16:creationId xmlns:a16="http://schemas.microsoft.com/office/drawing/2014/main" id="{4F3FEA1A-E048-4576-A45C-8D434442C9DE}"/>
              </a:ext>
            </a:extLst>
          </p:cNvPr>
          <p:cNvSpPr txBox="1"/>
          <p:nvPr/>
        </p:nvSpPr>
        <p:spPr>
          <a:xfrm>
            <a:off x="760879" y="1970812"/>
            <a:ext cx="1307973" cy="1077218"/>
          </a:xfrm>
          <a:prstGeom prst="rect">
            <a:avLst/>
          </a:prstGeom>
          <a:noFill/>
        </p:spPr>
        <p:txBody>
          <a:bodyPr wrap="square" rtlCol="0">
            <a:spAutoFit/>
          </a:bodyPr>
          <a:lstStyle/>
          <a:p>
            <a:pPr algn="ctr"/>
            <a:r>
              <a:rPr lang="en-US" sz="1600" dirty="0"/>
              <a:t>Downwards-facing vertical Z1 triplet</a:t>
            </a:r>
          </a:p>
        </p:txBody>
      </p:sp>
      <p:grpSp>
        <p:nvGrpSpPr>
          <p:cNvPr id="168" name="Group 167">
            <a:extLst>
              <a:ext uri="{FF2B5EF4-FFF2-40B4-BE49-F238E27FC236}">
                <a16:creationId xmlns:a16="http://schemas.microsoft.com/office/drawing/2014/main" id="{2AF6E4A1-F0E8-42CF-BDC9-61FC80F2A06C}"/>
              </a:ext>
            </a:extLst>
          </p:cNvPr>
          <p:cNvGrpSpPr/>
          <p:nvPr/>
        </p:nvGrpSpPr>
        <p:grpSpPr>
          <a:xfrm rot="5400000" flipH="1">
            <a:off x="2309351" y="1796888"/>
            <a:ext cx="436757" cy="837859"/>
            <a:chOff x="1000111" y="610668"/>
            <a:chExt cx="436757" cy="837859"/>
          </a:xfrm>
        </p:grpSpPr>
        <p:sp>
          <p:nvSpPr>
            <p:cNvPr id="169" name="Oval 168">
              <a:extLst>
                <a:ext uri="{FF2B5EF4-FFF2-40B4-BE49-F238E27FC236}">
                  <a16:creationId xmlns:a16="http://schemas.microsoft.com/office/drawing/2014/main" id="{98B99566-8CA6-4E05-8374-94D4380E73A4}"/>
                </a:ext>
              </a:extLst>
            </p:cNvPr>
            <p:cNvSpPr/>
            <p:nvPr/>
          </p:nvSpPr>
          <p:spPr>
            <a:xfrm flipH="1">
              <a:off x="1333499" y="610668"/>
              <a:ext cx="103364" cy="113232"/>
            </a:xfrm>
            <a:prstGeom prst="ellipse">
              <a:avLst/>
            </a:prstGeom>
            <a:solidFill>
              <a:schemeClr val="accent2">
                <a:lumMod val="20000"/>
                <a:lumOff val="8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Oval 169">
              <a:extLst>
                <a:ext uri="{FF2B5EF4-FFF2-40B4-BE49-F238E27FC236}">
                  <a16:creationId xmlns:a16="http://schemas.microsoft.com/office/drawing/2014/main" id="{6F700907-F2FB-43EA-BAFA-D96519BF463E}"/>
                </a:ext>
              </a:extLst>
            </p:cNvPr>
            <p:cNvSpPr/>
            <p:nvPr/>
          </p:nvSpPr>
          <p:spPr>
            <a:xfrm flipH="1">
              <a:off x="1000111" y="925065"/>
              <a:ext cx="160555" cy="161030"/>
            </a:xfrm>
            <a:prstGeom prst="ellipse">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Oval 170">
              <a:extLst>
                <a:ext uri="{FF2B5EF4-FFF2-40B4-BE49-F238E27FC236}">
                  <a16:creationId xmlns:a16="http://schemas.microsoft.com/office/drawing/2014/main" id="{B02EEE81-8534-4886-8EF5-71F2E83C64E5}"/>
                </a:ext>
              </a:extLst>
            </p:cNvPr>
            <p:cNvSpPr/>
            <p:nvPr/>
          </p:nvSpPr>
          <p:spPr>
            <a:xfrm flipH="1">
              <a:off x="1313066" y="1333838"/>
              <a:ext cx="123802" cy="114689"/>
            </a:xfrm>
            <a:prstGeom prst="ellipse">
              <a:avLst/>
            </a:prstGeom>
            <a:solidFill>
              <a:schemeClr val="accent2">
                <a:lumMod val="20000"/>
                <a:lumOff val="8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172" name="Straight Connector 171">
              <a:extLst>
                <a:ext uri="{FF2B5EF4-FFF2-40B4-BE49-F238E27FC236}">
                  <a16:creationId xmlns:a16="http://schemas.microsoft.com/office/drawing/2014/main" id="{5FADCFDA-24A8-4DDA-ABD3-BE10A35A6F6F}"/>
                </a:ext>
              </a:extLst>
            </p:cNvPr>
            <p:cNvCxnSpPr>
              <a:cxnSpLocks/>
              <a:stCxn id="169" idx="5"/>
              <a:endCxn id="170" idx="1"/>
            </p:cNvCxnSpPr>
            <p:nvPr/>
          </p:nvCxnSpPr>
          <p:spPr>
            <a:xfrm flipH="1">
              <a:off x="1137153" y="707318"/>
              <a:ext cx="211483" cy="241329"/>
            </a:xfrm>
            <a:prstGeom prst="line">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1826E0DE-B66A-424A-8ED3-D9FCC5B6482A}"/>
                </a:ext>
              </a:extLst>
            </p:cNvPr>
            <p:cNvCxnSpPr>
              <a:cxnSpLocks/>
              <a:stCxn id="171" idx="7"/>
              <a:endCxn id="170" idx="3"/>
            </p:cNvCxnSpPr>
            <p:nvPr/>
          </p:nvCxnSpPr>
          <p:spPr>
            <a:xfrm flipH="1" flipV="1">
              <a:off x="1137153" y="1062513"/>
              <a:ext cx="194043" cy="288121"/>
            </a:xfrm>
            <a:prstGeom prst="line">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82" name="Group 181">
            <a:extLst>
              <a:ext uri="{FF2B5EF4-FFF2-40B4-BE49-F238E27FC236}">
                <a16:creationId xmlns:a16="http://schemas.microsoft.com/office/drawing/2014/main" id="{2458C220-783E-419A-9BFC-CC6334E1F824}"/>
              </a:ext>
            </a:extLst>
          </p:cNvPr>
          <p:cNvGrpSpPr/>
          <p:nvPr/>
        </p:nvGrpSpPr>
        <p:grpSpPr>
          <a:xfrm rot="5400000" flipH="1">
            <a:off x="2328304" y="2939582"/>
            <a:ext cx="436757" cy="837859"/>
            <a:chOff x="1000111" y="610668"/>
            <a:chExt cx="436757" cy="837859"/>
          </a:xfrm>
        </p:grpSpPr>
        <p:sp>
          <p:nvSpPr>
            <p:cNvPr id="185" name="Oval 184">
              <a:extLst>
                <a:ext uri="{FF2B5EF4-FFF2-40B4-BE49-F238E27FC236}">
                  <a16:creationId xmlns:a16="http://schemas.microsoft.com/office/drawing/2014/main" id="{809C746D-395E-4CD6-90E3-6EC4DE1630C6}"/>
                </a:ext>
              </a:extLst>
            </p:cNvPr>
            <p:cNvSpPr/>
            <p:nvPr/>
          </p:nvSpPr>
          <p:spPr>
            <a:xfrm flipH="1">
              <a:off x="1333499" y="610668"/>
              <a:ext cx="103364" cy="113232"/>
            </a:xfrm>
            <a:prstGeom prst="ellipse">
              <a:avLst/>
            </a:prstGeom>
            <a:solidFill>
              <a:schemeClr val="accent2">
                <a:lumMod val="20000"/>
                <a:lumOff val="8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Oval 187">
              <a:extLst>
                <a:ext uri="{FF2B5EF4-FFF2-40B4-BE49-F238E27FC236}">
                  <a16:creationId xmlns:a16="http://schemas.microsoft.com/office/drawing/2014/main" id="{EEBA1C6D-5E08-4578-B623-87498E49ECC1}"/>
                </a:ext>
              </a:extLst>
            </p:cNvPr>
            <p:cNvSpPr/>
            <p:nvPr/>
          </p:nvSpPr>
          <p:spPr>
            <a:xfrm flipH="1">
              <a:off x="1000111" y="925065"/>
              <a:ext cx="160555" cy="161030"/>
            </a:xfrm>
            <a:prstGeom prst="ellipse">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Oval 189">
              <a:extLst>
                <a:ext uri="{FF2B5EF4-FFF2-40B4-BE49-F238E27FC236}">
                  <a16:creationId xmlns:a16="http://schemas.microsoft.com/office/drawing/2014/main" id="{E215B5D1-3C83-45BD-8F6D-66BE104BCB13}"/>
                </a:ext>
              </a:extLst>
            </p:cNvPr>
            <p:cNvSpPr/>
            <p:nvPr/>
          </p:nvSpPr>
          <p:spPr>
            <a:xfrm flipH="1">
              <a:off x="1313066" y="1333838"/>
              <a:ext cx="123802" cy="114689"/>
            </a:xfrm>
            <a:prstGeom prst="ellipse">
              <a:avLst/>
            </a:prstGeom>
            <a:solidFill>
              <a:schemeClr val="accent2">
                <a:lumMod val="20000"/>
                <a:lumOff val="8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191" name="Straight Connector 190">
              <a:extLst>
                <a:ext uri="{FF2B5EF4-FFF2-40B4-BE49-F238E27FC236}">
                  <a16:creationId xmlns:a16="http://schemas.microsoft.com/office/drawing/2014/main" id="{45DA7371-99C9-4B3F-9698-2714843F64D1}"/>
                </a:ext>
              </a:extLst>
            </p:cNvPr>
            <p:cNvCxnSpPr>
              <a:cxnSpLocks/>
              <a:stCxn id="185" idx="5"/>
              <a:endCxn id="188" idx="1"/>
            </p:cNvCxnSpPr>
            <p:nvPr/>
          </p:nvCxnSpPr>
          <p:spPr>
            <a:xfrm flipH="1">
              <a:off x="1137153" y="707318"/>
              <a:ext cx="211483" cy="241329"/>
            </a:xfrm>
            <a:prstGeom prst="line">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E4936C3D-35D7-47AF-9B61-DD998DBE72D5}"/>
                </a:ext>
              </a:extLst>
            </p:cNvPr>
            <p:cNvCxnSpPr>
              <a:cxnSpLocks/>
              <a:stCxn id="190" idx="7"/>
              <a:endCxn id="188" idx="3"/>
            </p:cNvCxnSpPr>
            <p:nvPr/>
          </p:nvCxnSpPr>
          <p:spPr>
            <a:xfrm flipH="1" flipV="1">
              <a:off x="1137153" y="1062513"/>
              <a:ext cx="194043" cy="288121"/>
            </a:xfrm>
            <a:prstGeom prst="line">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93" name="Group 192">
            <a:extLst>
              <a:ext uri="{FF2B5EF4-FFF2-40B4-BE49-F238E27FC236}">
                <a16:creationId xmlns:a16="http://schemas.microsoft.com/office/drawing/2014/main" id="{84FBF201-A5F3-48EA-8062-1B660DCC8D64}"/>
              </a:ext>
            </a:extLst>
          </p:cNvPr>
          <p:cNvGrpSpPr/>
          <p:nvPr/>
        </p:nvGrpSpPr>
        <p:grpSpPr>
          <a:xfrm rot="5400000" flipH="1">
            <a:off x="4347171" y="1861968"/>
            <a:ext cx="436757" cy="837859"/>
            <a:chOff x="1000111" y="610668"/>
            <a:chExt cx="436757" cy="837859"/>
          </a:xfrm>
        </p:grpSpPr>
        <p:sp>
          <p:nvSpPr>
            <p:cNvPr id="195" name="Oval 194">
              <a:extLst>
                <a:ext uri="{FF2B5EF4-FFF2-40B4-BE49-F238E27FC236}">
                  <a16:creationId xmlns:a16="http://schemas.microsoft.com/office/drawing/2014/main" id="{C5D025B5-1B43-42E4-B4DF-4F3858C19B09}"/>
                </a:ext>
              </a:extLst>
            </p:cNvPr>
            <p:cNvSpPr/>
            <p:nvPr/>
          </p:nvSpPr>
          <p:spPr>
            <a:xfrm flipH="1">
              <a:off x="1333499" y="610668"/>
              <a:ext cx="103364" cy="113232"/>
            </a:xfrm>
            <a:prstGeom prst="ellipse">
              <a:avLst/>
            </a:prstGeom>
            <a:solidFill>
              <a:schemeClr val="accent2">
                <a:lumMod val="20000"/>
                <a:lumOff val="8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 name="Oval 197">
              <a:extLst>
                <a:ext uri="{FF2B5EF4-FFF2-40B4-BE49-F238E27FC236}">
                  <a16:creationId xmlns:a16="http://schemas.microsoft.com/office/drawing/2014/main" id="{92460DD8-5DE9-4683-A4FF-B9722B3F265B}"/>
                </a:ext>
              </a:extLst>
            </p:cNvPr>
            <p:cNvSpPr/>
            <p:nvPr/>
          </p:nvSpPr>
          <p:spPr>
            <a:xfrm flipH="1">
              <a:off x="1000111" y="925065"/>
              <a:ext cx="160555" cy="161030"/>
            </a:xfrm>
            <a:prstGeom prst="ellipse">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 name="Oval 198">
              <a:extLst>
                <a:ext uri="{FF2B5EF4-FFF2-40B4-BE49-F238E27FC236}">
                  <a16:creationId xmlns:a16="http://schemas.microsoft.com/office/drawing/2014/main" id="{D12D1BD1-F4B7-4996-B7A6-587C3656D970}"/>
                </a:ext>
              </a:extLst>
            </p:cNvPr>
            <p:cNvSpPr/>
            <p:nvPr/>
          </p:nvSpPr>
          <p:spPr>
            <a:xfrm flipH="1">
              <a:off x="1313066" y="1333838"/>
              <a:ext cx="123802" cy="114689"/>
            </a:xfrm>
            <a:prstGeom prst="ellipse">
              <a:avLst/>
            </a:prstGeom>
            <a:solidFill>
              <a:schemeClr val="accent2">
                <a:lumMod val="20000"/>
                <a:lumOff val="8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203" name="Straight Connector 202">
              <a:extLst>
                <a:ext uri="{FF2B5EF4-FFF2-40B4-BE49-F238E27FC236}">
                  <a16:creationId xmlns:a16="http://schemas.microsoft.com/office/drawing/2014/main" id="{AA7173E0-38BD-422B-A896-B1DF46A4C659}"/>
                </a:ext>
              </a:extLst>
            </p:cNvPr>
            <p:cNvCxnSpPr>
              <a:cxnSpLocks/>
              <a:stCxn id="195" idx="5"/>
              <a:endCxn id="198" idx="1"/>
            </p:cNvCxnSpPr>
            <p:nvPr/>
          </p:nvCxnSpPr>
          <p:spPr>
            <a:xfrm flipH="1">
              <a:off x="1137153" y="707318"/>
              <a:ext cx="211483" cy="241329"/>
            </a:xfrm>
            <a:prstGeom prst="line">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a:extLst>
                <a:ext uri="{FF2B5EF4-FFF2-40B4-BE49-F238E27FC236}">
                  <a16:creationId xmlns:a16="http://schemas.microsoft.com/office/drawing/2014/main" id="{14C9A6BB-8819-4227-B719-638B283C63F2}"/>
                </a:ext>
              </a:extLst>
            </p:cNvPr>
            <p:cNvCxnSpPr>
              <a:cxnSpLocks/>
              <a:stCxn id="199" idx="7"/>
              <a:endCxn id="198" idx="3"/>
            </p:cNvCxnSpPr>
            <p:nvPr/>
          </p:nvCxnSpPr>
          <p:spPr>
            <a:xfrm flipH="1" flipV="1">
              <a:off x="1137153" y="1062513"/>
              <a:ext cx="194043" cy="288121"/>
            </a:xfrm>
            <a:prstGeom prst="line">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207" name="Group 206">
            <a:extLst>
              <a:ext uri="{FF2B5EF4-FFF2-40B4-BE49-F238E27FC236}">
                <a16:creationId xmlns:a16="http://schemas.microsoft.com/office/drawing/2014/main" id="{B8EF0B86-D370-419E-9715-5E449CF3A37D}"/>
              </a:ext>
            </a:extLst>
          </p:cNvPr>
          <p:cNvGrpSpPr/>
          <p:nvPr/>
        </p:nvGrpSpPr>
        <p:grpSpPr>
          <a:xfrm rot="5400000" flipH="1">
            <a:off x="4353621" y="2928935"/>
            <a:ext cx="436757" cy="837859"/>
            <a:chOff x="1000111" y="610668"/>
            <a:chExt cx="436757" cy="837859"/>
          </a:xfrm>
        </p:grpSpPr>
        <p:sp>
          <p:nvSpPr>
            <p:cNvPr id="208" name="Oval 207">
              <a:extLst>
                <a:ext uri="{FF2B5EF4-FFF2-40B4-BE49-F238E27FC236}">
                  <a16:creationId xmlns:a16="http://schemas.microsoft.com/office/drawing/2014/main" id="{42797212-FB7C-4999-969D-27C5ACFAAED1}"/>
                </a:ext>
              </a:extLst>
            </p:cNvPr>
            <p:cNvSpPr/>
            <p:nvPr/>
          </p:nvSpPr>
          <p:spPr>
            <a:xfrm flipH="1">
              <a:off x="1333499" y="610668"/>
              <a:ext cx="103364" cy="113232"/>
            </a:xfrm>
            <a:prstGeom prst="ellipse">
              <a:avLst/>
            </a:prstGeom>
            <a:solidFill>
              <a:schemeClr val="accent2">
                <a:lumMod val="20000"/>
                <a:lumOff val="8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4" name="Oval 223">
              <a:extLst>
                <a:ext uri="{FF2B5EF4-FFF2-40B4-BE49-F238E27FC236}">
                  <a16:creationId xmlns:a16="http://schemas.microsoft.com/office/drawing/2014/main" id="{A9149745-343E-45C7-A135-5B02A286C9E5}"/>
                </a:ext>
              </a:extLst>
            </p:cNvPr>
            <p:cNvSpPr/>
            <p:nvPr/>
          </p:nvSpPr>
          <p:spPr>
            <a:xfrm flipH="1">
              <a:off x="1000111" y="925065"/>
              <a:ext cx="160555" cy="161030"/>
            </a:xfrm>
            <a:prstGeom prst="ellipse">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9" name="Oval 228">
              <a:extLst>
                <a:ext uri="{FF2B5EF4-FFF2-40B4-BE49-F238E27FC236}">
                  <a16:creationId xmlns:a16="http://schemas.microsoft.com/office/drawing/2014/main" id="{6390D748-42DD-42DE-B640-42AFC6450356}"/>
                </a:ext>
              </a:extLst>
            </p:cNvPr>
            <p:cNvSpPr/>
            <p:nvPr/>
          </p:nvSpPr>
          <p:spPr>
            <a:xfrm flipH="1">
              <a:off x="1313066" y="1333838"/>
              <a:ext cx="123802" cy="114689"/>
            </a:xfrm>
            <a:prstGeom prst="ellipse">
              <a:avLst/>
            </a:prstGeom>
            <a:solidFill>
              <a:schemeClr val="accent2">
                <a:lumMod val="20000"/>
                <a:lumOff val="8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232" name="Straight Connector 231">
              <a:extLst>
                <a:ext uri="{FF2B5EF4-FFF2-40B4-BE49-F238E27FC236}">
                  <a16:creationId xmlns:a16="http://schemas.microsoft.com/office/drawing/2014/main" id="{B248F989-6156-4CFC-8C9C-0D2EB0CBC9E9}"/>
                </a:ext>
              </a:extLst>
            </p:cNvPr>
            <p:cNvCxnSpPr>
              <a:cxnSpLocks/>
              <a:stCxn id="208" idx="5"/>
              <a:endCxn id="224" idx="1"/>
            </p:cNvCxnSpPr>
            <p:nvPr/>
          </p:nvCxnSpPr>
          <p:spPr>
            <a:xfrm flipH="1">
              <a:off x="1137153" y="707318"/>
              <a:ext cx="211483" cy="241329"/>
            </a:xfrm>
            <a:prstGeom prst="line">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4" name="Straight Connector 233">
              <a:extLst>
                <a:ext uri="{FF2B5EF4-FFF2-40B4-BE49-F238E27FC236}">
                  <a16:creationId xmlns:a16="http://schemas.microsoft.com/office/drawing/2014/main" id="{A8079D12-F0EF-4F9F-B141-5310AE2BDC6B}"/>
                </a:ext>
              </a:extLst>
            </p:cNvPr>
            <p:cNvCxnSpPr>
              <a:cxnSpLocks/>
              <a:stCxn id="229" idx="7"/>
              <a:endCxn id="224" idx="3"/>
            </p:cNvCxnSpPr>
            <p:nvPr/>
          </p:nvCxnSpPr>
          <p:spPr>
            <a:xfrm flipH="1" flipV="1">
              <a:off x="1137153" y="1062513"/>
              <a:ext cx="194043" cy="288121"/>
            </a:xfrm>
            <a:prstGeom prst="line">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251" name="Group 250">
            <a:extLst>
              <a:ext uri="{FF2B5EF4-FFF2-40B4-BE49-F238E27FC236}">
                <a16:creationId xmlns:a16="http://schemas.microsoft.com/office/drawing/2014/main" id="{22467809-A6C1-42A6-A23A-58A199B341DD}"/>
              </a:ext>
            </a:extLst>
          </p:cNvPr>
          <p:cNvGrpSpPr/>
          <p:nvPr/>
        </p:nvGrpSpPr>
        <p:grpSpPr>
          <a:xfrm rot="5400000">
            <a:off x="2292582" y="2354645"/>
            <a:ext cx="436757" cy="837859"/>
            <a:chOff x="1000111" y="610668"/>
            <a:chExt cx="436757" cy="837859"/>
          </a:xfrm>
        </p:grpSpPr>
        <p:sp>
          <p:nvSpPr>
            <p:cNvPr id="254" name="Oval 253">
              <a:extLst>
                <a:ext uri="{FF2B5EF4-FFF2-40B4-BE49-F238E27FC236}">
                  <a16:creationId xmlns:a16="http://schemas.microsoft.com/office/drawing/2014/main" id="{AEEE50BC-9258-42BB-8861-156DE76C152B}"/>
                </a:ext>
              </a:extLst>
            </p:cNvPr>
            <p:cNvSpPr/>
            <p:nvPr/>
          </p:nvSpPr>
          <p:spPr>
            <a:xfrm flipH="1">
              <a:off x="1333499" y="610668"/>
              <a:ext cx="103364" cy="113232"/>
            </a:xfrm>
            <a:prstGeom prst="ellipse">
              <a:avLst/>
            </a:prstGeom>
            <a:solidFill>
              <a:schemeClr val="accent2">
                <a:lumMod val="20000"/>
                <a:lumOff val="8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5" name="Oval 254">
              <a:extLst>
                <a:ext uri="{FF2B5EF4-FFF2-40B4-BE49-F238E27FC236}">
                  <a16:creationId xmlns:a16="http://schemas.microsoft.com/office/drawing/2014/main" id="{304F472B-F945-4D3A-9BE4-877888612254}"/>
                </a:ext>
              </a:extLst>
            </p:cNvPr>
            <p:cNvSpPr/>
            <p:nvPr/>
          </p:nvSpPr>
          <p:spPr>
            <a:xfrm flipH="1">
              <a:off x="1000111" y="925065"/>
              <a:ext cx="160555" cy="161030"/>
            </a:xfrm>
            <a:prstGeom prst="ellipse">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6" name="Oval 255">
              <a:extLst>
                <a:ext uri="{FF2B5EF4-FFF2-40B4-BE49-F238E27FC236}">
                  <a16:creationId xmlns:a16="http://schemas.microsoft.com/office/drawing/2014/main" id="{3DAE6B66-2CAD-4443-8B0D-AA609B905FA3}"/>
                </a:ext>
              </a:extLst>
            </p:cNvPr>
            <p:cNvSpPr/>
            <p:nvPr/>
          </p:nvSpPr>
          <p:spPr>
            <a:xfrm flipH="1">
              <a:off x="1313066" y="1333838"/>
              <a:ext cx="123802" cy="114689"/>
            </a:xfrm>
            <a:prstGeom prst="ellipse">
              <a:avLst/>
            </a:prstGeom>
            <a:solidFill>
              <a:schemeClr val="accent2">
                <a:lumMod val="20000"/>
                <a:lumOff val="8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257" name="Straight Connector 256">
              <a:extLst>
                <a:ext uri="{FF2B5EF4-FFF2-40B4-BE49-F238E27FC236}">
                  <a16:creationId xmlns:a16="http://schemas.microsoft.com/office/drawing/2014/main" id="{D5895B55-C219-46FC-B4E9-CF1AB4A6410F}"/>
                </a:ext>
              </a:extLst>
            </p:cNvPr>
            <p:cNvCxnSpPr>
              <a:cxnSpLocks/>
              <a:stCxn id="254" idx="5"/>
              <a:endCxn id="255" idx="1"/>
            </p:cNvCxnSpPr>
            <p:nvPr/>
          </p:nvCxnSpPr>
          <p:spPr>
            <a:xfrm flipH="1">
              <a:off x="1137153" y="707318"/>
              <a:ext cx="211483" cy="241329"/>
            </a:xfrm>
            <a:prstGeom prst="line">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19489B52-8199-4519-9CCA-F16D5540FB5D}"/>
                </a:ext>
              </a:extLst>
            </p:cNvPr>
            <p:cNvCxnSpPr>
              <a:cxnSpLocks/>
              <a:stCxn id="256" idx="7"/>
              <a:endCxn id="255" idx="3"/>
            </p:cNvCxnSpPr>
            <p:nvPr/>
          </p:nvCxnSpPr>
          <p:spPr>
            <a:xfrm flipH="1" flipV="1">
              <a:off x="1137153" y="1062513"/>
              <a:ext cx="194043" cy="288121"/>
            </a:xfrm>
            <a:prstGeom prst="line">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260" name="Group 259">
            <a:extLst>
              <a:ext uri="{FF2B5EF4-FFF2-40B4-BE49-F238E27FC236}">
                <a16:creationId xmlns:a16="http://schemas.microsoft.com/office/drawing/2014/main" id="{202979C6-AC66-4909-94F3-E01C5FEC1659}"/>
              </a:ext>
            </a:extLst>
          </p:cNvPr>
          <p:cNvGrpSpPr/>
          <p:nvPr/>
        </p:nvGrpSpPr>
        <p:grpSpPr>
          <a:xfrm rot="5400000">
            <a:off x="4353451" y="2372640"/>
            <a:ext cx="436757" cy="837859"/>
            <a:chOff x="1000111" y="610668"/>
            <a:chExt cx="436757" cy="837859"/>
          </a:xfrm>
        </p:grpSpPr>
        <p:sp>
          <p:nvSpPr>
            <p:cNvPr id="261" name="Oval 260">
              <a:extLst>
                <a:ext uri="{FF2B5EF4-FFF2-40B4-BE49-F238E27FC236}">
                  <a16:creationId xmlns:a16="http://schemas.microsoft.com/office/drawing/2014/main" id="{B4B6B332-DD09-472E-913D-05E99812F506}"/>
                </a:ext>
              </a:extLst>
            </p:cNvPr>
            <p:cNvSpPr/>
            <p:nvPr/>
          </p:nvSpPr>
          <p:spPr>
            <a:xfrm flipH="1">
              <a:off x="1333499" y="610668"/>
              <a:ext cx="103364" cy="113232"/>
            </a:xfrm>
            <a:prstGeom prst="ellipse">
              <a:avLst/>
            </a:prstGeom>
            <a:solidFill>
              <a:schemeClr val="accent2">
                <a:lumMod val="20000"/>
                <a:lumOff val="8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1" name="Oval 270">
              <a:extLst>
                <a:ext uri="{FF2B5EF4-FFF2-40B4-BE49-F238E27FC236}">
                  <a16:creationId xmlns:a16="http://schemas.microsoft.com/office/drawing/2014/main" id="{9CC2FE73-A961-416B-9929-04678DA3628F}"/>
                </a:ext>
              </a:extLst>
            </p:cNvPr>
            <p:cNvSpPr/>
            <p:nvPr/>
          </p:nvSpPr>
          <p:spPr>
            <a:xfrm flipH="1">
              <a:off x="1000111" y="925065"/>
              <a:ext cx="160555" cy="161030"/>
            </a:xfrm>
            <a:prstGeom prst="ellipse">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2" name="Oval 271">
              <a:extLst>
                <a:ext uri="{FF2B5EF4-FFF2-40B4-BE49-F238E27FC236}">
                  <a16:creationId xmlns:a16="http://schemas.microsoft.com/office/drawing/2014/main" id="{AE550BEA-2D47-480D-8748-AAC0F0A95C0E}"/>
                </a:ext>
              </a:extLst>
            </p:cNvPr>
            <p:cNvSpPr/>
            <p:nvPr/>
          </p:nvSpPr>
          <p:spPr>
            <a:xfrm flipH="1">
              <a:off x="1313066" y="1333838"/>
              <a:ext cx="123802" cy="114689"/>
            </a:xfrm>
            <a:prstGeom prst="ellipse">
              <a:avLst/>
            </a:prstGeom>
            <a:solidFill>
              <a:schemeClr val="accent2">
                <a:lumMod val="20000"/>
                <a:lumOff val="8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273" name="Straight Connector 272">
              <a:extLst>
                <a:ext uri="{FF2B5EF4-FFF2-40B4-BE49-F238E27FC236}">
                  <a16:creationId xmlns:a16="http://schemas.microsoft.com/office/drawing/2014/main" id="{BF4E96C5-CF10-4792-AC92-B3F136B2AD98}"/>
                </a:ext>
              </a:extLst>
            </p:cNvPr>
            <p:cNvCxnSpPr>
              <a:cxnSpLocks/>
              <a:stCxn id="261" idx="5"/>
              <a:endCxn id="271" idx="1"/>
            </p:cNvCxnSpPr>
            <p:nvPr/>
          </p:nvCxnSpPr>
          <p:spPr>
            <a:xfrm flipH="1">
              <a:off x="1137153" y="707318"/>
              <a:ext cx="211483" cy="241329"/>
            </a:xfrm>
            <a:prstGeom prst="line">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4" name="Straight Connector 273">
              <a:extLst>
                <a:ext uri="{FF2B5EF4-FFF2-40B4-BE49-F238E27FC236}">
                  <a16:creationId xmlns:a16="http://schemas.microsoft.com/office/drawing/2014/main" id="{81B2989D-A712-43C3-880F-5F8D27E98D18}"/>
                </a:ext>
              </a:extLst>
            </p:cNvPr>
            <p:cNvCxnSpPr>
              <a:cxnSpLocks/>
              <a:stCxn id="272" idx="7"/>
              <a:endCxn id="271" idx="3"/>
            </p:cNvCxnSpPr>
            <p:nvPr/>
          </p:nvCxnSpPr>
          <p:spPr>
            <a:xfrm flipH="1" flipV="1">
              <a:off x="1137153" y="1062513"/>
              <a:ext cx="194043" cy="288121"/>
            </a:xfrm>
            <a:prstGeom prst="line">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275" name="Group 274">
            <a:extLst>
              <a:ext uri="{FF2B5EF4-FFF2-40B4-BE49-F238E27FC236}">
                <a16:creationId xmlns:a16="http://schemas.microsoft.com/office/drawing/2014/main" id="{C32844FC-C0F4-4622-892D-F3291C0E0573}"/>
              </a:ext>
            </a:extLst>
          </p:cNvPr>
          <p:cNvGrpSpPr/>
          <p:nvPr/>
        </p:nvGrpSpPr>
        <p:grpSpPr>
          <a:xfrm rot="5400000">
            <a:off x="2317135" y="1286797"/>
            <a:ext cx="436757" cy="837859"/>
            <a:chOff x="1000111" y="610668"/>
            <a:chExt cx="436757" cy="837859"/>
          </a:xfrm>
        </p:grpSpPr>
        <p:sp>
          <p:nvSpPr>
            <p:cNvPr id="276" name="Oval 275">
              <a:extLst>
                <a:ext uri="{FF2B5EF4-FFF2-40B4-BE49-F238E27FC236}">
                  <a16:creationId xmlns:a16="http://schemas.microsoft.com/office/drawing/2014/main" id="{D15BB590-2E3A-4578-98AB-43A74C9A8326}"/>
                </a:ext>
              </a:extLst>
            </p:cNvPr>
            <p:cNvSpPr/>
            <p:nvPr/>
          </p:nvSpPr>
          <p:spPr>
            <a:xfrm flipH="1">
              <a:off x="1333499" y="610668"/>
              <a:ext cx="103364" cy="113232"/>
            </a:xfrm>
            <a:prstGeom prst="ellipse">
              <a:avLst/>
            </a:prstGeom>
            <a:solidFill>
              <a:schemeClr val="accent2">
                <a:lumMod val="20000"/>
                <a:lumOff val="8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7" name="Oval 276">
              <a:extLst>
                <a:ext uri="{FF2B5EF4-FFF2-40B4-BE49-F238E27FC236}">
                  <a16:creationId xmlns:a16="http://schemas.microsoft.com/office/drawing/2014/main" id="{266D2752-0145-4ED2-9C82-227EC64193DA}"/>
                </a:ext>
              </a:extLst>
            </p:cNvPr>
            <p:cNvSpPr/>
            <p:nvPr/>
          </p:nvSpPr>
          <p:spPr>
            <a:xfrm flipH="1">
              <a:off x="1000111" y="925065"/>
              <a:ext cx="160555" cy="161030"/>
            </a:xfrm>
            <a:prstGeom prst="ellipse">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5" name="Oval 284">
              <a:extLst>
                <a:ext uri="{FF2B5EF4-FFF2-40B4-BE49-F238E27FC236}">
                  <a16:creationId xmlns:a16="http://schemas.microsoft.com/office/drawing/2014/main" id="{DE99DE43-DB2A-42B9-92D0-842B460662C6}"/>
                </a:ext>
              </a:extLst>
            </p:cNvPr>
            <p:cNvSpPr/>
            <p:nvPr/>
          </p:nvSpPr>
          <p:spPr>
            <a:xfrm flipH="1">
              <a:off x="1313066" y="1333838"/>
              <a:ext cx="123802" cy="114689"/>
            </a:xfrm>
            <a:prstGeom prst="ellipse">
              <a:avLst/>
            </a:prstGeom>
            <a:solidFill>
              <a:schemeClr val="accent2">
                <a:lumMod val="20000"/>
                <a:lumOff val="8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300" name="Straight Connector 299">
              <a:extLst>
                <a:ext uri="{FF2B5EF4-FFF2-40B4-BE49-F238E27FC236}">
                  <a16:creationId xmlns:a16="http://schemas.microsoft.com/office/drawing/2014/main" id="{A481FC2D-855B-46DE-A02D-660851111751}"/>
                </a:ext>
              </a:extLst>
            </p:cNvPr>
            <p:cNvCxnSpPr>
              <a:cxnSpLocks/>
              <a:stCxn id="276" idx="5"/>
              <a:endCxn id="277" idx="1"/>
            </p:cNvCxnSpPr>
            <p:nvPr/>
          </p:nvCxnSpPr>
          <p:spPr>
            <a:xfrm flipH="1">
              <a:off x="1137153" y="707318"/>
              <a:ext cx="211483" cy="241329"/>
            </a:xfrm>
            <a:prstGeom prst="line">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1" name="Straight Connector 300">
              <a:extLst>
                <a:ext uri="{FF2B5EF4-FFF2-40B4-BE49-F238E27FC236}">
                  <a16:creationId xmlns:a16="http://schemas.microsoft.com/office/drawing/2014/main" id="{95B7D368-07D9-450D-A068-6C584282E200}"/>
                </a:ext>
              </a:extLst>
            </p:cNvPr>
            <p:cNvCxnSpPr>
              <a:cxnSpLocks/>
              <a:stCxn id="285" idx="7"/>
              <a:endCxn id="277" idx="3"/>
            </p:cNvCxnSpPr>
            <p:nvPr/>
          </p:nvCxnSpPr>
          <p:spPr>
            <a:xfrm flipH="1" flipV="1">
              <a:off x="1137153" y="1062513"/>
              <a:ext cx="194043" cy="288121"/>
            </a:xfrm>
            <a:prstGeom prst="line">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316" name="Group 315">
            <a:extLst>
              <a:ext uri="{FF2B5EF4-FFF2-40B4-BE49-F238E27FC236}">
                <a16:creationId xmlns:a16="http://schemas.microsoft.com/office/drawing/2014/main" id="{1445CC1E-E6F1-40B2-8BEE-E60D8F8BD9BA}"/>
              </a:ext>
            </a:extLst>
          </p:cNvPr>
          <p:cNvGrpSpPr/>
          <p:nvPr/>
        </p:nvGrpSpPr>
        <p:grpSpPr>
          <a:xfrm rot="5400000">
            <a:off x="4326319" y="1353776"/>
            <a:ext cx="436757" cy="837859"/>
            <a:chOff x="1000111" y="610668"/>
            <a:chExt cx="436757" cy="837859"/>
          </a:xfrm>
        </p:grpSpPr>
        <p:sp>
          <p:nvSpPr>
            <p:cNvPr id="331" name="Oval 330">
              <a:extLst>
                <a:ext uri="{FF2B5EF4-FFF2-40B4-BE49-F238E27FC236}">
                  <a16:creationId xmlns:a16="http://schemas.microsoft.com/office/drawing/2014/main" id="{12F4813D-2D72-418D-8BEB-6A0160A572F5}"/>
                </a:ext>
              </a:extLst>
            </p:cNvPr>
            <p:cNvSpPr/>
            <p:nvPr/>
          </p:nvSpPr>
          <p:spPr>
            <a:xfrm flipH="1">
              <a:off x="1333499" y="610668"/>
              <a:ext cx="103364" cy="113232"/>
            </a:xfrm>
            <a:prstGeom prst="ellipse">
              <a:avLst/>
            </a:prstGeom>
            <a:solidFill>
              <a:schemeClr val="accent2">
                <a:lumMod val="20000"/>
                <a:lumOff val="8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0" name="Oval 339">
              <a:extLst>
                <a:ext uri="{FF2B5EF4-FFF2-40B4-BE49-F238E27FC236}">
                  <a16:creationId xmlns:a16="http://schemas.microsoft.com/office/drawing/2014/main" id="{29BCA3CD-6AF6-4AF6-9C70-07BE8BC906BF}"/>
                </a:ext>
              </a:extLst>
            </p:cNvPr>
            <p:cNvSpPr/>
            <p:nvPr/>
          </p:nvSpPr>
          <p:spPr>
            <a:xfrm flipH="1">
              <a:off x="1000111" y="925065"/>
              <a:ext cx="160555" cy="161030"/>
            </a:xfrm>
            <a:prstGeom prst="ellipse">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 name="Oval 343">
              <a:extLst>
                <a:ext uri="{FF2B5EF4-FFF2-40B4-BE49-F238E27FC236}">
                  <a16:creationId xmlns:a16="http://schemas.microsoft.com/office/drawing/2014/main" id="{A05C7B38-A331-434E-A67E-D65A2884A02F}"/>
                </a:ext>
              </a:extLst>
            </p:cNvPr>
            <p:cNvSpPr/>
            <p:nvPr/>
          </p:nvSpPr>
          <p:spPr>
            <a:xfrm flipH="1">
              <a:off x="1313066" y="1333838"/>
              <a:ext cx="123802" cy="114689"/>
            </a:xfrm>
            <a:prstGeom prst="ellipse">
              <a:avLst/>
            </a:prstGeom>
            <a:solidFill>
              <a:schemeClr val="accent2">
                <a:lumMod val="20000"/>
                <a:lumOff val="8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345" name="Straight Connector 344">
              <a:extLst>
                <a:ext uri="{FF2B5EF4-FFF2-40B4-BE49-F238E27FC236}">
                  <a16:creationId xmlns:a16="http://schemas.microsoft.com/office/drawing/2014/main" id="{C62518B4-2899-4EF0-BFEB-502BEB12BD75}"/>
                </a:ext>
              </a:extLst>
            </p:cNvPr>
            <p:cNvCxnSpPr>
              <a:cxnSpLocks/>
              <a:stCxn id="331" idx="5"/>
              <a:endCxn id="340" idx="1"/>
            </p:cNvCxnSpPr>
            <p:nvPr/>
          </p:nvCxnSpPr>
          <p:spPr>
            <a:xfrm flipH="1">
              <a:off x="1137153" y="707318"/>
              <a:ext cx="211483" cy="241329"/>
            </a:xfrm>
            <a:prstGeom prst="line">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6" name="Straight Connector 345">
              <a:extLst>
                <a:ext uri="{FF2B5EF4-FFF2-40B4-BE49-F238E27FC236}">
                  <a16:creationId xmlns:a16="http://schemas.microsoft.com/office/drawing/2014/main" id="{B63AB5AD-0C48-4CB9-9B8F-4492C5584D6F}"/>
                </a:ext>
              </a:extLst>
            </p:cNvPr>
            <p:cNvCxnSpPr>
              <a:cxnSpLocks/>
              <a:stCxn id="344" idx="7"/>
              <a:endCxn id="340" idx="3"/>
            </p:cNvCxnSpPr>
            <p:nvPr/>
          </p:nvCxnSpPr>
          <p:spPr>
            <a:xfrm flipH="1" flipV="1">
              <a:off x="1137153" y="1062513"/>
              <a:ext cx="194043" cy="288121"/>
            </a:xfrm>
            <a:prstGeom prst="line">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328449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6" name="Rectangle 2"/>
          <p:cNvSpPr>
            <a:spLocks noChangeArrowheads="1"/>
          </p:cNvSpPr>
          <p:nvPr/>
        </p:nvSpPr>
        <p:spPr bwMode="auto">
          <a:xfrm>
            <a:off x="1" y="-105759"/>
            <a:ext cx="203197" cy="440120"/>
          </a:xfrm>
          <a:prstGeom prst="rect">
            <a:avLst/>
          </a:prstGeom>
          <a:noFill/>
          <a:ln w="9525">
            <a:noFill/>
            <a:miter lim="800000"/>
            <a:headEnd/>
            <a:tailEnd/>
          </a:ln>
          <a:effectLst/>
        </p:spPr>
        <p:txBody>
          <a:bodyPr vert="horz" wrap="none" lIns="100584" tIns="50292" rIns="100584" bIns="50292" numCol="1" anchor="ctr" anchorCtr="0" compatLnSpc="1">
            <a:prstTxWarp prst="textNoShape">
              <a:avLst/>
            </a:prstTxWarp>
            <a:spAutoFit/>
          </a:bodyPr>
          <a:lstStyle/>
          <a:p>
            <a:endParaRPr lang="en-US" sz="2200"/>
          </a:p>
        </p:txBody>
      </p:sp>
      <p:sp>
        <p:nvSpPr>
          <p:cNvPr id="1028" name="Rectangle 4"/>
          <p:cNvSpPr>
            <a:spLocks noChangeArrowheads="1"/>
          </p:cNvSpPr>
          <p:nvPr/>
        </p:nvSpPr>
        <p:spPr bwMode="auto">
          <a:xfrm>
            <a:off x="1" y="-105759"/>
            <a:ext cx="203197" cy="440120"/>
          </a:xfrm>
          <a:prstGeom prst="rect">
            <a:avLst/>
          </a:prstGeom>
          <a:noFill/>
          <a:ln w="9525">
            <a:noFill/>
            <a:miter lim="800000"/>
            <a:headEnd/>
            <a:tailEnd/>
          </a:ln>
          <a:effectLst/>
        </p:spPr>
        <p:txBody>
          <a:bodyPr vert="horz" wrap="none" lIns="100584" tIns="50292" rIns="100584" bIns="50292" numCol="1" anchor="ctr" anchorCtr="0" compatLnSpc="1">
            <a:prstTxWarp prst="textNoShape">
              <a:avLst/>
            </a:prstTxWarp>
            <a:spAutoFit/>
          </a:bodyPr>
          <a:lstStyle/>
          <a:p>
            <a:endParaRPr lang="en-US" sz="2200"/>
          </a:p>
        </p:txBody>
      </p:sp>
      <p:sp>
        <p:nvSpPr>
          <p:cNvPr id="1030" name="Rectangle 6"/>
          <p:cNvSpPr>
            <a:spLocks noChangeArrowheads="1"/>
          </p:cNvSpPr>
          <p:nvPr/>
        </p:nvSpPr>
        <p:spPr bwMode="auto">
          <a:xfrm>
            <a:off x="1" y="-105759"/>
            <a:ext cx="203197" cy="440120"/>
          </a:xfrm>
          <a:prstGeom prst="rect">
            <a:avLst/>
          </a:prstGeom>
          <a:noFill/>
          <a:ln w="9525">
            <a:noFill/>
            <a:miter lim="800000"/>
            <a:headEnd/>
            <a:tailEnd/>
          </a:ln>
          <a:effectLst/>
        </p:spPr>
        <p:txBody>
          <a:bodyPr vert="horz" wrap="none" lIns="100584" tIns="50292" rIns="100584" bIns="50292" numCol="1" anchor="ctr" anchorCtr="0" compatLnSpc="1">
            <a:prstTxWarp prst="textNoShape">
              <a:avLst/>
            </a:prstTxWarp>
            <a:spAutoFit/>
          </a:bodyPr>
          <a:lstStyle/>
          <a:p>
            <a:endParaRPr lang="en-US" sz="2200"/>
          </a:p>
        </p:txBody>
      </p:sp>
      <p:sp>
        <p:nvSpPr>
          <p:cNvPr id="1032" name="Rectangle 8"/>
          <p:cNvSpPr>
            <a:spLocks noChangeArrowheads="1"/>
          </p:cNvSpPr>
          <p:nvPr/>
        </p:nvSpPr>
        <p:spPr bwMode="auto">
          <a:xfrm>
            <a:off x="1" y="-105759"/>
            <a:ext cx="203197" cy="440120"/>
          </a:xfrm>
          <a:prstGeom prst="rect">
            <a:avLst/>
          </a:prstGeom>
          <a:noFill/>
          <a:ln w="9525">
            <a:noFill/>
            <a:miter lim="800000"/>
            <a:headEnd/>
            <a:tailEnd/>
          </a:ln>
          <a:effectLst/>
        </p:spPr>
        <p:txBody>
          <a:bodyPr vert="horz" wrap="none" lIns="100584" tIns="50292" rIns="100584" bIns="50292" numCol="1" anchor="ctr" anchorCtr="0" compatLnSpc="1">
            <a:prstTxWarp prst="textNoShape">
              <a:avLst/>
            </a:prstTxWarp>
            <a:spAutoFit/>
          </a:bodyPr>
          <a:lstStyle/>
          <a:p>
            <a:endParaRPr lang="en-US" sz="2200"/>
          </a:p>
        </p:txBody>
      </p:sp>
      <p:sp>
        <p:nvSpPr>
          <p:cNvPr id="1034" name="Rectangle 10"/>
          <p:cNvSpPr>
            <a:spLocks noChangeArrowheads="1"/>
          </p:cNvSpPr>
          <p:nvPr/>
        </p:nvSpPr>
        <p:spPr bwMode="auto">
          <a:xfrm>
            <a:off x="1" y="-105759"/>
            <a:ext cx="203197" cy="440120"/>
          </a:xfrm>
          <a:prstGeom prst="rect">
            <a:avLst/>
          </a:prstGeom>
          <a:noFill/>
          <a:ln w="9525">
            <a:noFill/>
            <a:miter lim="800000"/>
            <a:headEnd/>
            <a:tailEnd/>
          </a:ln>
          <a:effectLst/>
        </p:spPr>
        <p:txBody>
          <a:bodyPr vert="horz" wrap="none" lIns="100584" tIns="50292" rIns="100584" bIns="50292" numCol="1" anchor="ctr" anchorCtr="0" compatLnSpc="1">
            <a:prstTxWarp prst="textNoShape">
              <a:avLst/>
            </a:prstTxWarp>
            <a:spAutoFit/>
          </a:bodyPr>
          <a:lstStyle/>
          <a:p>
            <a:endParaRPr lang="en-US" sz="2200"/>
          </a:p>
        </p:txBody>
      </p:sp>
      <p:sp>
        <p:nvSpPr>
          <p:cNvPr id="230" name="Right Brace 229"/>
          <p:cNvSpPr/>
          <p:nvPr/>
        </p:nvSpPr>
        <p:spPr>
          <a:xfrm>
            <a:off x="7368539" y="732210"/>
            <a:ext cx="251461" cy="1058490"/>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200"/>
          </a:p>
        </p:txBody>
      </p:sp>
      <p:sp>
        <p:nvSpPr>
          <p:cNvPr id="231" name="TextBox 230"/>
          <p:cNvSpPr txBox="1"/>
          <p:nvPr/>
        </p:nvSpPr>
        <p:spPr>
          <a:xfrm>
            <a:off x="7503795" y="903450"/>
            <a:ext cx="2072945" cy="830997"/>
          </a:xfrm>
          <a:prstGeom prst="rect">
            <a:avLst/>
          </a:prstGeom>
          <a:noFill/>
        </p:spPr>
        <p:txBody>
          <a:bodyPr wrap="square" rtlCol="0">
            <a:spAutoFit/>
          </a:bodyPr>
          <a:lstStyle/>
          <a:p>
            <a:pPr algn="ctr"/>
            <a:r>
              <a:rPr lang="en-US" sz="1600" dirty="0"/>
              <a:t>Vertical wrap-around; identical with bottom two rows</a:t>
            </a:r>
          </a:p>
        </p:txBody>
      </p:sp>
      <p:sp>
        <p:nvSpPr>
          <p:cNvPr id="237" name="Right Brace 236"/>
          <p:cNvSpPr/>
          <p:nvPr/>
        </p:nvSpPr>
        <p:spPr>
          <a:xfrm rot="5400000">
            <a:off x="6529577" y="3338322"/>
            <a:ext cx="184495" cy="1280251"/>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200"/>
          </a:p>
        </p:txBody>
      </p:sp>
      <p:sp>
        <p:nvSpPr>
          <p:cNvPr id="238" name="TextBox 237"/>
          <p:cNvSpPr txBox="1"/>
          <p:nvPr/>
        </p:nvSpPr>
        <p:spPr>
          <a:xfrm>
            <a:off x="4832285" y="4099644"/>
            <a:ext cx="2825815" cy="566309"/>
          </a:xfrm>
          <a:prstGeom prst="rect">
            <a:avLst/>
          </a:prstGeom>
          <a:noFill/>
        </p:spPr>
        <p:txBody>
          <a:bodyPr wrap="square" rtlCol="0">
            <a:spAutoFit/>
          </a:bodyPr>
          <a:lstStyle/>
          <a:p>
            <a:pPr algn="ctr"/>
            <a:r>
              <a:rPr lang="en-US" sz="1540" dirty="0"/>
              <a:t>Horizontal wrap-around; identical with two leftmost units</a:t>
            </a:r>
          </a:p>
        </p:txBody>
      </p:sp>
      <p:grpSp>
        <p:nvGrpSpPr>
          <p:cNvPr id="252" name="Group 251"/>
          <p:cNvGrpSpPr/>
          <p:nvPr/>
        </p:nvGrpSpPr>
        <p:grpSpPr>
          <a:xfrm>
            <a:off x="76200" y="4808220"/>
            <a:ext cx="2545990" cy="2430780"/>
            <a:chOff x="304800" y="4267200"/>
            <a:chExt cx="2244399" cy="1905000"/>
          </a:xfrm>
        </p:grpSpPr>
        <p:sp>
          <p:nvSpPr>
            <p:cNvPr id="240" name="Rectangle 239"/>
            <p:cNvSpPr/>
            <p:nvPr/>
          </p:nvSpPr>
          <p:spPr>
            <a:xfrm>
              <a:off x="457200" y="5562600"/>
              <a:ext cx="293914" cy="304800"/>
            </a:xfrm>
            <a:prstGeom prst="rect">
              <a:avLst/>
            </a:prstGeom>
            <a:blipFill>
              <a:blip r:embed="rId2"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p>
          </p:txBody>
        </p:sp>
        <p:sp>
          <p:nvSpPr>
            <p:cNvPr id="241" name="Rectangle 240"/>
            <p:cNvSpPr/>
            <p:nvPr/>
          </p:nvSpPr>
          <p:spPr>
            <a:xfrm>
              <a:off x="1513924" y="5562600"/>
              <a:ext cx="293914" cy="304800"/>
            </a:xfrm>
            <a:prstGeom prst="rect">
              <a:avLst/>
            </a:prstGeom>
            <a:blipFill>
              <a:blip r:embed="rId3" cstate="print"/>
              <a:tile tx="0" ty="0" sx="100000" sy="100000" flip="none" algn="tl"/>
            </a:blip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p>
          </p:txBody>
        </p:sp>
        <p:sp>
          <p:nvSpPr>
            <p:cNvPr id="243" name="Rectangle 242"/>
            <p:cNvSpPr/>
            <p:nvPr/>
          </p:nvSpPr>
          <p:spPr>
            <a:xfrm>
              <a:off x="457200" y="4800600"/>
              <a:ext cx="293914"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p>
          </p:txBody>
        </p:sp>
        <p:sp>
          <p:nvSpPr>
            <p:cNvPr id="244" name="Rectangle 243"/>
            <p:cNvSpPr/>
            <p:nvPr/>
          </p:nvSpPr>
          <p:spPr>
            <a:xfrm>
              <a:off x="1513924" y="4800600"/>
              <a:ext cx="293914"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p>
          </p:txBody>
        </p:sp>
        <p:sp>
          <p:nvSpPr>
            <p:cNvPr id="245" name="TextBox 244"/>
            <p:cNvSpPr txBox="1"/>
            <p:nvPr/>
          </p:nvSpPr>
          <p:spPr>
            <a:xfrm>
              <a:off x="707841" y="4724400"/>
              <a:ext cx="704850" cy="390751"/>
            </a:xfrm>
            <a:prstGeom prst="rect">
              <a:avLst/>
            </a:prstGeom>
            <a:noFill/>
          </p:spPr>
          <p:txBody>
            <a:bodyPr wrap="square" rtlCol="0">
              <a:spAutoFit/>
            </a:bodyPr>
            <a:lstStyle/>
            <a:p>
              <a:r>
                <a:rPr lang="en-US" sz="1320" dirty="0"/>
                <a:t>Unit in state </a:t>
              </a:r>
              <a:r>
                <a:rPr lang="en-US" sz="1320" b="1" dirty="0"/>
                <a:t>A</a:t>
              </a:r>
            </a:p>
          </p:txBody>
        </p:sp>
        <p:sp>
          <p:nvSpPr>
            <p:cNvPr id="246" name="TextBox 245"/>
            <p:cNvSpPr txBox="1"/>
            <p:nvPr/>
          </p:nvSpPr>
          <p:spPr>
            <a:xfrm>
              <a:off x="775015" y="5334000"/>
              <a:ext cx="783771" cy="709140"/>
            </a:xfrm>
            <a:prstGeom prst="rect">
              <a:avLst/>
            </a:prstGeom>
            <a:noFill/>
          </p:spPr>
          <p:txBody>
            <a:bodyPr wrap="square" rtlCol="0">
              <a:spAutoFit/>
            </a:bodyPr>
            <a:lstStyle/>
            <a:p>
              <a:r>
                <a:rPr lang="en-US" sz="1320" dirty="0"/>
                <a:t>Wrap-around unit in state </a:t>
              </a:r>
              <a:r>
                <a:rPr lang="en-US" sz="1320" b="1" dirty="0"/>
                <a:t>A</a:t>
              </a:r>
            </a:p>
          </p:txBody>
        </p:sp>
        <p:sp>
          <p:nvSpPr>
            <p:cNvPr id="247" name="TextBox 246"/>
            <p:cNvSpPr txBox="1"/>
            <p:nvPr/>
          </p:nvSpPr>
          <p:spPr>
            <a:xfrm>
              <a:off x="1849792" y="4724400"/>
              <a:ext cx="699407" cy="390751"/>
            </a:xfrm>
            <a:prstGeom prst="rect">
              <a:avLst/>
            </a:prstGeom>
            <a:noFill/>
          </p:spPr>
          <p:txBody>
            <a:bodyPr wrap="square" rtlCol="0">
              <a:spAutoFit/>
            </a:bodyPr>
            <a:lstStyle/>
            <a:p>
              <a:r>
                <a:rPr lang="en-US" sz="1320" dirty="0"/>
                <a:t>Unit in state </a:t>
              </a:r>
              <a:r>
                <a:rPr lang="en-US" sz="1320" b="1" dirty="0"/>
                <a:t>B</a:t>
              </a:r>
            </a:p>
          </p:txBody>
        </p:sp>
        <p:sp>
          <p:nvSpPr>
            <p:cNvPr id="248" name="TextBox 247"/>
            <p:cNvSpPr txBox="1"/>
            <p:nvPr/>
          </p:nvSpPr>
          <p:spPr>
            <a:xfrm>
              <a:off x="1849792" y="5334000"/>
              <a:ext cx="699407" cy="709140"/>
            </a:xfrm>
            <a:prstGeom prst="rect">
              <a:avLst/>
            </a:prstGeom>
            <a:noFill/>
          </p:spPr>
          <p:txBody>
            <a:bodyPr wrap="square" rtlCol="0">
              <a:spAutoFit/>
            </a:bodyPr>
            <a:lstStyle/>
            <a:p>
              <a:r>
                <a:rPr lang="en-US" sz="1320" dirty="0"/>
                <a:t>Wrap-around unit in state </a:t>
              </a:r>
              <a:r>
                <a:rPr lang="en-US" sz="1320" b="1" dirty="0"/>
                <a:t>B</a:t>
              </a:r>
            </a:p>
          </p:txBody>
        </p:sp>
        <p:sp>
          <p:nvSpPr>
            <p:cNvPr id="249" name="Rectangle 248"/>
            <p:cNvSpPr/>
            <p:nvPr/>
          </p:nvSpPr>
          <p:spPr>
            <a:xfrm>
              <a:off x="304800" y="4267200"/>
              <a:ext cx="2244399" cy="1905000"/>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p>
          </p:txBody>
        </p:sp>
        <p:sp>
          <p:nvSpPr>
            <p:cNvPr id="250" name="TextBox 249"/>
            <p:cNvSpPr txBox="1"/>
            <p:nvPr/>
          </p:nvSpPr>
          <p:spPr>
            <a:xfrm>
              <a:off x="1094227" y="4380664"/>
              <a:ext cx="755565" cy="284621"/>
            </a:xfrm>
            <a:prstGeom prst="rect">
              <a:avLst/>
            </a:prstGeom>
            <a:noFill/>
          </p:spPr>
          <p:txBody>
            <a:bodyPr wrap="none" rtlCol="0">
              <a:spAutoFit/>
            </a:bodyPr>
            <a:lstStyle/>
            <a:p>
              <a:r>
                <a:rPr lang="en-US" sz="1760" b="1" dirty="0"/>
                <a:t>Legend</a:t>
              </a:r>
            </a:p>
          </p:txBody>
        </p:sp>
      </p:grpSp>
      <p:grpSp>
        <p:nvGrpSpPr>
          <p:cNvPr id="253" name="Group 252"/>
          <p:cNvGrpSpPr/>
          <p:nvPr/>
        </p:nvGrpSpPr>
        <p:grpSpPr>
          <a:xfrm>
            <a:off x="2795068" y="4758690"/>
            <a:ext cx="7027112" cy="2430780"/>
            <a:chOff x="-886598" y="4267200"/>
            <a:chExt cx="5153798" cy="2209800"/>
          </a:xfrm>
        </p:grpSpPr>
        <p:sp>
          <p:nvSpPr>
            <p:cNvPr id="258" name="TextBox 257"/>
            <p:cNvSpPr txBox="1"/>
            <p:nvPr/>
          </p:nvSpPr>
          <p:spPr>
            <a:xfrm>
              <a:off x="-301391" y="4786185"/>
              <a:ext cx="730326" cy="514826"/>
            </a:xfrm>
            <a:prstGeom prst="rect">
              <a:avLst/>
            </a:prstGeom>
            <a:noFill/>
          </p:spPr>
          <p:txBody>
            <a:bodyPr wrap="none" rtlCol="0">
              <a:spAutoFit/>
            </a:bodyPr>
            <a:lstStyle/>
            <a:p>
              <a:pPr algn="ctr"/>
              <a:r>
                <a:rPr lang="en-US" sz="1540" b="1" i="1" dirty="0"/>
                <a:t>z</a:t>
              </a:r>
              <a:r>
                <a:rPr lang="en-US" sz="1540" b="1" i="1" baseline="-25000" dirty="0"/>
                <a:t>1</a:t>
              </a:r>
              <a:r>
                <a:rPr lang="en-US" sz="1540" dirty="0"/>
                <a:t> = 0.125</a:t>
              </a:r>
              <a:endParaRPr lang="en-US" sz="1540" b="1" i="1" dirty="0"/>
            </a:p>
            <a:p>
              <a:pPr algn="ctr"/>
              <a:r>
                <a:rPr lang="en-US" sz="1540" b="1" i="1" dirty="0"/>
                <a:t>Z</a:t>
              </a:r>
              <a:r>
                <a:rPr lang="en-US" sz="1540" b="1" i="1" baseline="-25000" dirty="0"/>
                <a:t>1, Vert</a:t>
              </a:r>
              <a:r>
                <a:rPr lang="en-US" sz="1540" b="1" i="1" dirty="0"/>
                <a:t> </a:t>
              </a:r>
              <a:r>
                <a:rPr lang="en-US" sz="1540" dirty="0"/>
                <a:t>= 8</a:t>
              </a:r>
            </a:p>
          </p:txBody>
        </p:sp>
        <p:sp>
          <p:nvSpPr>
            <p:cNvPr id="262" name="Rectangle 261"/>
            <p:cNvSpPr/>
            <p:nvPr/>
          </p:nvSpPr>
          <p:spPr>
            <a:xfrm>
              <a:off x="-886597" y="4267200"/>
              <a:ext cx="5153797" cy="2209800"/>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p>
          </p:txBody>
        </p:sp>
        <p:sp>
          <p:nvSpPr>
            <p:cNvPr id="263" name="TextBox 262"/>
            <p:cNvSpPr txBox="1"/>
            <p:nvPr/>
          </p:nvSpPr>
          <p:spPr>
            <a:xfrm>
              <a:off x="-886598" y="4343400"/>
              <a:ext cx="5103499" cy="330160"/>
            </a:xfrm>
            <a:prstGeom prst="rect">
              <a:avLst/>
            </a:prstGeom>
            <a:noFill/>
          </p:spPr>
          <p:txBody>
            <a:bodyPr wrap="square" rtlCol="0">
              <a:spAutoFit/>
            </a:bodyPr>
            <a:lstStyle/>
            <a:p>
              <a:r>
                <a:rPr lang="en-US" sz="1760" b="1" i="1" u="sng" dirty="0"/>
                <a:t>Vertical</a:t>
              </a:r>
              <a:r>
                <a:rPr lang="en-US" sz="1760" b="1" dirty="0"/>
                <a:t> Triplet Configuration Variable Values Equiprobable when </a:t>
              </a:r>
              <a:r>
                <a:rPr lang="en-US" sz="1760" b="1" i="1" dirty="0"/>
                <a:t>h = 1</a:t>
              </a:r>
            </a:p>
          </p:txBody>
        </p:sp>
      </p:grpSp>
      <p:grpSp>
        <p:nvGrpSpPr>
          <p:cNvPr id="278" name="Group 277"/>
          <p:cNvGrpSpPr/>
          <p:nvPr/>
        </p:nvGrpSpPr>
        <p:grpSpPr>
          <a:xfrm>
            <a:off x="4945381" y="5388410"/>
            <a:ext cx="798194" cy="664601"/>
            <a:chOff x="1447800" y="3200400"/>
            <a:chExt cx="725631" cy="604183"/>
          </a:xfrm>
        </p:grpSpPr>
        <p:sp>
          <p:nvSpPr>
            <p:cNvPr id="279" name="TextBox 278"/>
            <p:cNvSpPr txBox="1"/>
            <p:nvPr/>
          </p:nvSpPr>
          <p:spPr>
            <a:xfrm>
              <a:off x="1676400" y="3200400"/>
              <a:ext cx="277175" cy="299383"/>
            </a:xfrm>
            <a:prstGeom prst="rect">
              <a:avLst/>
            </a:prstGeom>
            <a:noFill/>
          </p:spPr>
          <p:txBody>
            <a:bodyPr wrap="none" rtlCol="0">
              <a:spAutoFit/>
            </a:bodyPr>
            <a:lstStyle/>
            <a:p>
              <a:r>
                <a:rPr lang="en-US" sz="1540" b="1" dirty="0"/>
                <a:t>A</a:t>
              </a:r>
            </a:p>
          </p:txBody>
        </p:sp>
        <p:grpSp>
          <p:nvGrpSpPr>
            <p:cNvPr id="280" name="Group 200"/>
            <p:cNvGrpSpPr/>
            <p:nvPr/>
          </p:nvGrpSpPr>
          <p:grpSpPr>
            <a:xfrm>
              <a:off x="1447800" y="3505200"/>
              <a:ext cx="725631" cy="299383"/>
              <a:chOff x="1447800" y="3505200"/>
              <a:chExt cx="725631" cy="299383"/>
            </a:xfrm>
          </p:grpSpPr>
          <p:sp>
            <p:nvSpPr>
              <p:cNvPr id="281" name="TextBox 280"/>
              <p:cNvSpPr txBox="1"/>
              <p:nvPr/>
            </p:nvSpPr>
            <p:spPr>
              <a:xfrm>
                <a:off x="1905000" y="3505200"/>
                <a:ext cx="268431" cy="299383"/>
              </a:xfrm>
              <a:prstGeom prst="rect">
                <a:avLst/>
              </a:prstGeom>
              <a:noFill/>
            </p:spPr>
            <p:txBody>
              <a:bodyPr wrap="none" rtlCol="0">
                <a:spAutoFit/>
              </a:bodyPr>
              <a:lstStyle/>
              <a:p>
                <a:r>
                  <a:rPr lang="en-US" sz="1540" b="1" dirty="0"/>
                  <a:t>B</a:t>
                </a:r>
              </a:p>
            </p:txBody>
          </p:sp>
          <p:sp>
            <p:nvSpPr>
              <p:cNvPr id="282" name="TextBox 281"/>
              <p:cNvSpPr txBox="1"/>
              <p:nvPr/>
            </p:nvSpPr>
            <p:spPr>
              <a:xfrm>
                <a:off x="1447800" y="3505200"/>
                <a:ext cx="277175" cy="299383"/>
              </a:xfrm>
              <a:prstGeom prst="rect">
                <a:avLst/>
              </a:prstGeom>
              <a:noFill/>
            </p:spPr>
            <p:txBody>
              <a:bodyPr wrap="none" rtlCol="0">
                <a:spAutoFit/>
              </a:bodyPr>
              <a:lstStyle/>
              <a:p>
                <a:r>
                  <a:rPr lang="en-US" sz="1540" b="1" dirty="0"/>
                  <a:t>A</a:t>
                </a:r>
              </a:p>
            </p:txBody>
          </p:sp>
          <p:cxnSp>
            <p:nvCxnSpPr>
              <p:cNvPr id="283" name="Straight Connector 282"/>
              <p:cNvCxnSpPr/>
              <p:nvPr/>
            </p:nvCxnSpPr>
            <p:spPr>
              <a:xfrm>
                <a:off x="1905000" y="3505200"/>
                <a:ext cx="76200" cy="762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4" name="Straight Connector 283"/>
              <p:cNvCxnSpPr/>
              <p:nvPr/>
            </p:nvCxnSpPr>
            <p:spPr>
              <a:xfrm flipV="1">
                <a:off x="1676400" y="3505200"/>
                <a:ext cx="95528" cy="762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287" name="TextBox 286"/>
          <p:cNvSpPr txBox="1"/>
          <p:nvPr/>
        </p:nvSpPr>
        <p:spPr>
          <a:xfrm>
            <a:off x="3223260" y="6300079"/>
            <a:ext cx="295274" cy="329321"/>
          </a:xfrm>
          <a:prstGeom prst="rect">
            <a:avLst/>
          </a:prstGeom>
          <a:noFill/>
        </p:spPr>
        <p:txBody>
          <a:bodyPr wrap="none" rtlCol="0">
            <a:spAutoFit/>
          </a:bodyPr>
          <a:lstStyle/>
          <a:p>
            <a:r>
              <a:rPr lang="en-US" sz="1540" b="1" dirty="0"/>
              <a:t>B</a:t>
            </a:r>
          </a:p>
        </p:txBody>
      </p:sp>
      <p:sp>
        <p:nvSpPr>
          <p:cNvPr id="289" name="TextBox 288"/>
          <p:cNvSpPr txBox="1"/>
          <p:nvPr/>
        </p:nvSpPr>
        <p:spPr>
          <a:xfrm>
            <a:off x="2980527" y="6081154"/>
            <a:ext cx="295274" cy="329321"/>
          </a:xfrm>
          <a:prstGeom prst="rect">
            <a:avLst/>
          </a:prstGeom>
          <a:noFill/>
        </p:spPr>
        <p:txBody>
          <a:bodyPr wrap="none" rtlCol="0">
            <a:spAutoFit/>
          </a:bodyPr>
          <a:lstStyle/>
          <a:p>
            <a:r>
              <a:rPr lang="en-US" sz="1540" b="1" dirty="0"/>
              <a:t>B</a:t>
            </a:r>
          </a:p>
        </p:txBody>
      </p:sp>
      <p:sp>
        <p:nvSpPr>
          <p:cNvPr id="290" name="TextBox 289"/>
          <p:cNvSpPr txBox="1"/>
          <p:nvPr/>
        </p:nvSpPr>
        <p:spPr>
          <a:xfrm>
            <a:off x="2971801" y="6558319"/>
            <a:ext cx="295274" cy="329321"/>
          </a:xfrm>
          <a:prstGeom prst="rect">
            <a:avLst/>
          </a:prstGeom>
          <a:noFill/>
        </p:spPr>
        <p:txBody>
          <a:bodyPr wrap="none" rtlCol="0">
            <a:spAutoFit/>
          </a:bodyPr>
          <a:lstStyle/>
          <a:p>
            <a:r>
              <a:rPr lang="en-US" sz="1540" b="1" dirty="0"/>
              <a:t>B</a:t>
            </a:r>
          </a:p>
        </p:txBody>
      </p:sp>
      <p:cxnSp>
        <p:nvCxnSpPr>
          <p:cNvPr id="291" name="Straight Connector 290"/>
          <p:cNvCxnSpPr>
            <a:cxnSpLocks/>
          </p:cNvCxnSpPr>
          <p:nvPr/>
        </p:nvCxnSpPr>
        <p:spPr>
          <a:xfrm flipH="1" flipV="1">
            <a:off x="3196251" y="6313877"/>
            <a:ext cx="80349" cy="8692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2" name="Straight Connector 291"/>
          <p:cNvCxnSpPr/>
          <p:nvPr/>
        </p:nvCxnSpPr>
        <p:spPr>
          <a:xfrm flipV="1">
            <a:off x="3223261" y="6558319"/>
            <a:ext cx="105081" cy="838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93" name="Group 292"/>
          <p:cNvGrpSpPr/>
          <p:nvPr/>
        </p:nvGrpSpPr>
        <p:grpSpPr>
          <a:xfrm>
            <a:off x="4945379" y="6146065"/>
            <a:ext cx="807812" cy="664601"/>
            <a:chOff x="1447800" y="3200400"/>
            <a:chExt cx="734375" cy="604183"/>
          </a:xfrm>
        </p:grpSpPr>
        <p:sp>
          <p:nvSpPr>
            <p:cNvPr id="294" name="TextBox 293"/>
            <p:cNvSpPr txBox="1"/>
            <p:nvPr/>
          </p:nvSpPr>
          <p:spPr>
            <a:xfrm>
              <a:off x="1676400" y="3200400"/>
              <a:ext cx="268431" cy="299383"/>
            </a:xfrm>
            <a:prstGeom prst="rect">
              <a:avLst/>
            </a:prstGeom>
            <a:noFill/>
          </p:spPr>
          <p:txBody>
            <a:bodyPr wrap="none" rtlCol="0">
              <a:spAutoFit/>
            </a:bodyPr>
            <a:lstStyle/>
            <a:p>
              <a:r>
                <a:rPr lang="en-US" sz="1540" b="1" dirty="0"/>
                <a:t>B</a:t>
              </a:r>
            </a:p>
          </p:txBody>
        </p:sp>
        <p:grpSp>
          <p:nvGrpSpPr>
            <p:cNvPr id="295" name="Group 200"/>
            <p:cNvGrpSpPr/>
            <p:nvPr/>
          </p:nvGrpSpPr>
          <p:grpSpPr>
            <a:xfrm>
              <a:off x="1447800" y="3505200"/>
              <a:ext cx="734375" cy="299383"/>
              <a:chOff x="1447800" y="3505200"/>
              <a:chExt cx="734375" cy="299383"/>
            </a:xfrm>
          </p:grpSpPr>
          <p:sp>
            <p:nvSpPr>
              <p:cNvPr id="296" name="TextBox 295"/>
              <p:cNvSpPr txBox="1"/>
              <p:nvPr/>
            </p:nvSpPr>
            <p:spPr>
              <a:xfrm>
                <a:off x="1905000" y="3505200"/>
                <a:ext cx="277175" cy="299383"/>
              </a:xfrm>
              <a:prstGeom prst="rect">
                <a:avLst/>
              </a:prstGeom>
              <a:noFill/>
            </p:spPr>
            <p:txBody>
              <a:bodyPr wrap="none" rtlCol="0">
                <a:spAutoFit/>
              </a:bodyPr>
              <a:lstStyle/>
              <a:p>
                <a:r>
                  <a:rPr lang="en-US" sz="1540" b="1" dirty="0"/>
                  <a:t>A</a:t>
                </a:r>
              </a:p>
            </p:txBody>
          </p:sp>
          <p:sp>
            <p:nvSpPr>
              <p:cNvPr id="297" name="TextBox 296"/>
              <p:cNvSpPr txBox="1"/>
              <p:nvPr/>
            </p:nvSpPr>
            <p:spPr>
              <a:xfrm>
                <a:off x="1447800" y="3505200"/>
                <a:ext cx="268431" cy="299383"/>
              </a:xfrm>
              <a:prstGeom prst="rect">
                <a:avLst/>
              </a:prstGeom>
              <a:noFill/>
            </p:spPr>
            <p:txBody>
              <a:bodyPr wrap="none" rtlCol="0">
                <a:spAutoFit/>
              </a:bodyPr>
              <a:lstStyle/>
              <a:p>
                <a:r>
                  <a:rPr lang="en-US" sz="1540" b="1" dirty="0"/>
                  <a:t>B</a:t>
                </a:r>
              </a:p>
            </p:txBody>
          </p:sp>
          <p:cxnSp>
            <p:nvCxnSpPr>
              <p:cNvPr id="298" name="Straight Connector 297"/>
              <p:cNvCxnSpPr/>
              <p:nvPr/>
            </p:nvCxnSpPr>
            <p:spPr>
              <a:xfrm>
                <a:off x="1905000" y="3505200"/>
                <a:ext cx="76200" cy="762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9" name="Straight Connector 298"/>
              <p:cNvCxnSpPr/>
              <p:nvPr/>
            </p:nvCxnSpPr>
            <p:spPr>
              <a:xfrm flipV="1">
                <a:off x="1676400" y="3505200"/>
                <a:ext cx="95528" cy="762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302" name="Group 301"/>
          <p:cNvGrpSpPr/>
          <p:nvPr/>
        </p:nvGrpSpPr>
        <p:grpSpPr>
          <a:xfrm>
            <a:off x="6705599" y="5388410"/>
            <a:ext cx="807812" cy="664601"/>
            <a:chOff x="1447800" y="3200400"/>
            <a:chExt cx="734375" cy="604183"/>
          </a:xfrm>
        </p:grpSpPr>
        <p:sp>
          <p:nvSpPr>
            <p:cNvPr id="303" name="TextBox 302"/>
            <p:cNvSpPr txBox="1"/>
            <p:nvPr/>
          </p:nvSpPr>
          <p:spPr>
            <a:xfrm>
              <a:off x="1676400" y="3200400"/>
              <a:ext cx="277175" cy="299383"/>
            </a:xfrm>
            <a:prstGeom prst="rect">
              <a:avLst/>
            </a:prstGeom>
            <a:noFill/>
          </p:spPr>
          <p:txBody>
            <a:bodyPr wrap="none" rtlCol="0">
              <a:spAutoFit/>
            </a:bodyPr>
            <a:lstStyle/>
            <a:p>
              <a:r>
                <a:rPr lang="en-US" sz="1540" b="1" dirty="0"/>
                <a:t>A</a:t>
              </a:r>
            </a:p>
          </p:txBody>
        </p:sp>
        <p:grpSp>
          <p:nvGrpSpPr>
            <p:cNvPr id="304" name="Group 200"/>
            <p:cNvGrpSpPr/>
            <p:nvPr/>
          </p:nvGrpSpPr>
          <p:grpSpPr>
            <a:xfrm>
              <a:off x="1447800" y="3505200"/>
              <a:ext cx="734375" cy="299383"/>
              <a:chOff x="1447800" y="3505200"/>
              <a:chExt cx="734375" cy="299383"/>
            </a:xfrm>
          </p:grpSpPr>
          <p:sp>
            <p:nvSpPr>
              <p:cNvPr id="305" name="TextBox 304"/>
              <p:cNvSpPr txBox="1"/>
              <p:nvPr/>
            </p:nvSpPr>
            <p:spPr>
              <a:xfrm>
                <a:off x="1905000" y="3505200"/>
                <a:ext cx="277175" cy="299383"/>
              </a:xfrm>
              <a:prstGeom prst="rect">
                <a:avLst/>
              </a:prstGeom>
              <a:noFill/>
            </p:spPr>
            <p:txBody>
              <a:bodyPr wrap="none" rtlCol="0">
                <a:spAutoFit/>
              </a:bodyPr>
              <a:lstStyle/>
              <a:p>
                <a:r>
                  <a:rPr lang="en-US" sz="1540" b="1" dirty="0"/>
                  <a:t>A</a:t>
                </a:r>
              </a:p>
            </p:txBody>
          </p:sp>
          <p:sp>
            <p:nvSpPr>
              <p:cNvPr id="306" name="TextBox 305"/>
              <p:cNvSpPr txBox="1"/>
              <p:nvPr/>
            </p:nvSpPr>
            <p:spPr>
              <a:xfrm>
                <a:off x="1447800" y="3505200"/>
                <a:ext cx="268431" cy="299383"/>
              </a:xfrm>
              <a:prstGeom prst="rect">
                <a:avLst/>
              </a:prstGeom>
              <a:noFill/>
            </p:spPr>
            <p:txBody>
              <a:bodyPr wrap="none" rtlCol="0">
                <a:spAutoFit/>
              </a:bodyPr>
              <a:lstStyle/>
              <a:p>
                <a:r>
                  <a:rPr lang="en-US" sz="1540" b="1" dirty="0"/>
                  <a:t>B</a:t>
                </a:r>
              </a:p>
            </p:txBody>
          </p:sp>
          <p:cxnSp>
            <p:nvCxnSpPr>
              <p:cNvPr id="307" name="Straight Connector 306"/>
              <p:cNvCxnSpPr/>
              <p:nvPr/>
            </p:nvCxnSpPr>
            <p:spPr>
              <a:xfrm>
                <a:off x="1905000" y="3505200"/>
                <a:ext cx="76200" cy="762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8" name="Straight Connector 307"/>
              <p:cNvCxnSpPr/>
              <p:nvPr/>
            </p:nvCxnSpPr>
            <p:spPr>
              <a:xfrm flipV="1">
                <a:off x="1676400" y="3505200"/>
                <a:ext cx="95528" cy="762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309" name="Group 308"/>
          <p:cNvGrpSpPr/>
          <p:nvPr/>
        </p:nvGrpSpPr>
        <p:grpSpPr>
          <a:xfrm>
            <a:off x="8231326" y="5391685"/>
            <a:ext cx="807812" cy="664601"/>
            <a:chOff x="1447800" y="3200400"/>
            <a:chExt cx="734375" cy="604183"/>
          </a:xfrm>
        </p:grpSpPr>
        <p:sp>
          <p:nvSpPr>
            <p:cNvPr id="310" name="TextBox 309"/>
            <p:cNvSpPr txBox="1"/>
            <p:nvPr/>
          </p:nvSpPr>
          <p:spPr>
            <a:xfrm>
              <a:off x="1676400" y="3200400"/>
              <a:ext cx="268431" cy="299383"/>
            </a:xfrm>
            <a:prstGeom prst="rect">
              <a:avLst/>
            </a:prstGeom>
            <a:noFill/>
          </p:spPr>
          <p:txBody>
            <a:bodyPr wrap="none" rtlCol="0">
              <a:spAutoFit/>
            </a:bodyPr>
            <a:lstStyle/>
            <a:p>
              <a:r>
                <a:rPr lang="en-US" sz="1540" b="1" dirty="0"/>
                <a:t>B</a:t>
              </a:r>
            </a:p>
          </p:txBody>
        </p:sp>
        <p:grpSp>
          <p:nvGrpSpPr>
            <p:cNvPr id="311" name="Group 200"/>
            <p:cNvGrpSpPr/>
            <p:nvPr/>
          </p:nvGrpSpPr>
          <p:grpSpPr>
            <a:xfrm>
              <a:off x="1447800" y="3505200"/>
              <a:ext cx="734375" cy="299383"/>
              <a:chOff x="1447800" y="3505200"/>
              <a:chExt cx="734375" cy="299383"/>
            </a:xfrm>
          </p:grpSpPr>
          <p:sp>
            <p:nvSpPr>
              <p:cNvPr id="312" name="TextBox 311"/>
              <p:cNvSpPr txBox="1"/>
              <p:nvPr/>
            </p:nvSpPr>
            <p:spPr>
              <a:xfrm>
                <a:off x="1905000" y="3505200"/>
                <a:ext cx="277175" cy="299383"/>
              </a:xfrm>
              <a:prstGeom prst="rect">
                <a:avLst/>
              </a:prstGeom>
              <a:noFill/>
            </p:spPr>
            <p:txBody>
              <a:bodyPr wrap="none" rtlCol="0">
                <a:spAutoFit/>
              </a:bodyPr>
              <a:lstStyle/>
              <a:p>
                <a:r>
                  <a:rPr lang="en-US" sz="1540" b="1" dirty="0"/>
                  <a:t>A</a:t>
                </a:r>
              </a:p>
            </p:txBody>
          </p:sp>
          <p:sp>
            <p:nvSpPr>
              <p:cNvPr id="313" name="TextBox 312"/>
              <p:cNvSpPr txBox="1"/>
              <p:nvPr/>
            </p:nvSpPr>
            <p:spPr>
              <a:xfrm>
                <a:off x="1447800" y="3505200"/>
                <a:ext cx="277175" cy="299383"/>
              </a:xfrm>
              <a:prstGeom prst="rect">
                <a:avLst/>
              </a:prstGeom>
              <a:noFill/>
            </p:spPr>
            <p:txBody>
              <a:bodyPr wrap="none" rtlCol="0">
                <a:spAutoFit/>
              </a:bodyPr>
              <a:lstStyle/>
              <a:p>
                <a:r>
                  <a:rPr lang="en-US" sz="1540" b="1" dirty="0"/>
                  <a:t>A</a:t>
                </a:r>
              </a:p>
            </p:txBody>
          </p:sp>
          <p:cxnSp>
            <p:nvCxnSpPr>
              <p:cNvPr id="314" name="Straight Connector 313"/>
              <p:cNvCxnSpPr/>
              <p:nvPr/>
            </p:nvCxnSpPr>
            <p:spPr>
              <a:xfrm>
                <a:off x="1905000" y="3505200"/>
                <a:ext cx="76200" cy="762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5" name="Straight Connector 314"/>
              <p:cNvCxnSpPr/>
              <p:nvPr/>
            </p:nvCxnSpPr>
            <p:spPr>
              <a:xfrm flipV="1">
                <a:off x="1676400" y="3505200"/>
                <a:ext cx="95528" cy="762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317" name="Group 316"/>
          <p:cNvGrpSpPr/>
          <p:nvPr/>
        </p:nvGrpSpPr>
        <p:grpSpPr>
          <a:xfrm>
            <a:off x="6705601" y="6146065"/>
            <a:ext cx="798194" cy="664601"/>
            <a:chOff x="1447800" y="3200400"/>
            <a:chExt cx="725631" cy="604183"/>
          </a:xfrm>
        </p:grpSpPr>
        <p:sp>
          <p:nvSpPr>
            <p:cNvPr id="318" name="TextBox 317"/>
            <p:cNvSpPr txBox="1"/>
            <p:nvPr/>
          </p:nvSpPr>
          <p:spPr>
            <a:xfrm>
              <a:off x="1676400" y="3200400"/>
              <a:ext cx="277175" cy="299383"/>
            </a:xfrm>
            <a:prstGeom prst="rect">
              <a:avLst/>
            </a:prstGeom>
            <a:noFill/>
          </p:spPr>
          <p:txBody>
            <a:bodyPr wrap="none" rtlCol="0">
              <a:spAutoFit/>
            </a:bodyPr>
            <a:lstStyle/>
            <a:p>
              <a:r>
                <a:rPr lang="en-US" sz="1540" b="1" dirty="0"/>
                <a:t>A</a:t>
              </a:r>
            </a:p>
          </p:txBody>
        </p:sp>
        <p:grpSp>
          <p:nvGrpSpPr>
            <p:cNvPr id="319" name="Group 200"/>
            <p:cNvGrpSpPr/>
            <p:nvPr/>
          </p:nvGrpSpPr>
          <p:grpSpPr>
            <a:xfrm>
              <a:off x="1447800" y="3505200"/>
              <a:ext cx="725631" cy="299383"/>
              <a:chOff x="1447800" y="3505200"/>
              <a:chExt cx="725631" cy="299383"/>
            </a:xfrm>
          </p:grpSpPr>
          <p:sp>
            <p:nvSpPr>
              <p:cNvPr id="320" name="TextBox 319"/>
              <p:cNvSpPr txBox="1"/>
              <p:nvPr/>
            </p:nvSpPr>
            <p:spPr>
              <a:xfrm>
                <a:off x="1905000" y="3505200"/>
                <a:ext cx="268431" cy="299383"/>
              </a:xfrm>
              <a:prstGeom prst="rect">
                <a:avLst/>
              </a:prstGeom>
              <a:noFill/>
            </p:spPr>
            <p:txBody>
              <a:bodyPr wrap="none" rtlCol="0">
                <a:spAutoFit/>
              </a:bodyPr>
              <a:lstStyle/>
              <a:p>
                <a:r>
                  <a:rPr lang="en-US" sz="1540" b="1" dirty="0"/>
                  <a:t>B</a:t>
                </a:r>
              </a:p>
            </p:txBody>
          </p:sp>
          <p:sp>
            <p:nvSpPr>
              <p:cNvPr id="321" name="TextBox 320"/>
              <p:cNvSpPr txBox="1"/>
              <p:nvPr/>
            </p:nvSpPr>
            <p:spPr>
              <a:xfrm>
                <a:off x="1447800" y="3505200"/>
                <a:ext cx="268431" cy="299383"/>
              </a:xfrm>
              <a:prstGeom prst="rect">
                <a:avLst/>
              </a:prstGeom>
              <a:noFill/>
            </p:spPr>
            <p:txBody>
              <a:bodyPr wrap="none" rtlCol="0">
                <a:spAutoFit/>
              </a:bodyPr>
              <a:lstStyle/>
              <a:p>
                <a:r>
                  <a:rPr lang="en-US" sz="1540" b="1" dirty="0"/>
                  <a:t>B</a:t>
                </a:r>
              </a:p>
            </p:txBody>
          </p:sp>
          <p:cxnSp>
            <p:nvCxnSpPr>
              <p:cNvPr id="322" name="Straight Connector 321"/>
              <p:cNvCxnSpPr/>
              <p:nvPr/>
            </p:nvCxnSpPr>
            <p:spPr>
              <a:xfrm>
                <a:off x="1905000" y="3505200"/>
                <a:ext cx="76200" cy="762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3" name="Straight Connector 322"/>
              <p:cNvCxnSpPr/>
              <p:nvPr/>
            </p:nvCxnSpPr>
            <p:spPr>
              <a:xfrm flipV="1">
                <a:off x="1676400" y="3505200"/>
                <a:ext cx="95528" cy="762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324" name="Group 323"/>
          <p:cNvGrpSpPr/>
          <p:nvPr/>
        </p:nvGrpSpPr>
        <p:grpSpPr>
          <a:xfrm>
            <a:off x="8231328" y="6146065"/>
            <a:ext cx="798194" cy="664601"/>
            <a:chOff x="1447800" y="3200400"/>
            <a:chExt cx="725631" cy="604183"/>
          </a:xfrm>
        </p:grpSpPr>
        <p:sp>
          <p:nvSpPr>
            <p:cNvPr id="325" name="TextBox 324"/>
            <p:cNvSpPr txBox="1"/>
            <p:nvPr/>
          </p:nvSpPr>
          <p:spPr>
            <a:xfrm>
              <a:off x="1676400" y="3200400"/>
              <a:ext cx="277175" cy="299383"/>
            </a:xfrm>
            <a:prstGeom prst="rect">
              <a:avLst/>
            </a:prstGeom>
            <a:noFill/>
          </p:spPr>
          <p:txBody>
            <a:bodyPr wrap="none" rtlCol="0">
              <a:spAutoFit/>
            </a:bodyPr>
            <a:lstStyle/>
            <a:p>
              <a:r>
                <a:rPr lang="en-US" sz="1540" b="1" dirty="0"/>
                <a:t>A</a:t>
              </a:r>
            </a:p>
          </p:txBody>
        </p:sp>
        <p:grpSp>
          <p:nvGrpSpPr>
            <p:cNvPr id="326" name="Group 200"/>
            <p:cNvGrpSpPr/>
            <p:nvPr/>
          </p:nvGrpSpPr>
          <p:grpSpPr>
            <a:xfrm>
              <a:off x="1447800" y="3505200"/>
              <a:ext cx="725631" cy="299383"/>
              <a:chOff x="1447800" y="3505200"/>
              <a:chExt cx="725631" cy="299383"/>
            </a:xfrm>
          </p:grpSpPr>
          <p:sp>
            <p:nvSpPr>
              <p:cNvPr id="327" name="TextBox 326"/>
              <p:cNvSpPr txBox="1"/>
              <p:nvPr/>
            </p:nvSpPr>
            <p:spPr>
              <a:xfrm>
                <a:off x="1905000" y="3505200"/>
                <a:ext cx="268431" cy="299383"/>
              </a:xfrm>
              <a:prstGeom prst="rect">
                <a:avLst/>
              </a:prstGeom>
              <a:noFill/>
            </p:spPr>
            <p:txBody>
              <a:bodyPr wrap="none" rtlCol="0">
                <a:spAutoFit/>
              </a:bodyPr>
              <a:lstStyle/>
              <a:p>
                <a:r>
                  <a:rPr lang="en-US" sz="1540" b="1" dirty="0"/>
                  <a:t>B</a:t>
                </a:r>
              </a:p>
            </p:txBody>
          </p:sp>
          <p:sp>
            <p:nvSpPr>
              <p:cNvPr id="328" name="TextBox 327"/>
              <p:cNvSpPr txBox="1"/>
              <p:nvPr/>
            </p:nvSpPr>
            <p:spPr>
              <a:xfrm>
                <a:off x="1447800" y="3505200"/>
                <a:ext cx="268431" cy="299383"/>
              </a:xfrm>
              <a:prstGeom prst="rect">
                <a:avLst/>
              </a:prstGeom>
              <a:noFill/>
            </p:spPr>
            <p:txBody>
              <a:bodyPr wrap="none" rtlCol="0">
                <a:spAutoFit/>
              </a:bodyPr>
              <a:lstStyle/>
              <a:p>
                <a:r>
                  <a:rPr lang="en-US" sz="1540" b="1" dirty="0"/>
                  <a:t>B</a:t>
                </a:r>
              </a:p>
            </p:txBody>
          </p:sp>
          <p:cxnSp>
            <p:nvCxnSpPr>
              <p:cNvPr id="329" name="Straight Connector 328"/>
              <p:cNvCxnSpPr/>
              <p:nvPr/>
            </p:nvCxnSpPr>
            <p:spPr>
              <a:xfrm>
                <a:off x="1905000" y="3505200"/>
                <a:ext cx="76200" cy="762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0" name="Straight Connector 329"/>
              <p:cNvCxnSpPr/>
              <p:nvPr/>
            </p:nvCxnSpPr>
            <p:spPr>
              <a:xfrm flipV="1">
                <a:off x="1676400" y="3505200"/>
                <a:ext cx="95528" cy="762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332" name="TextBox 331"/>
          <p:cNvSpPr txBox="1"/>
          <p:nvPr/>
        </p:nvSpPr>
        <p:spPr>
          <a:xfrm>
            <a:off x="7288349" y="6065521"/>
            <a:ext cx="995786" cy="769441"/>
          </a:xfrm>
          <a:prstGeom prst="rect">
            <a:avLst/>
          </a:prstGeom>
          <a:noFill/>
        </p:spPr>
        <p:txBody>
          <a:bodyPr wrap="none" rtlCol="0">
            <a:spAutoFit/>
          </a:bodyPr>
          <a:lstStyle/>
          <a:p>
            <a:pPr algn="ctr"/>
            <a:r>
              <a:rPr lang="en-US" sz="1540" b="1" i="1" dirty="0"/>
              <a:t>z</a:t>
            </a:r>
            <a:r>
              <a:rPr lang="en-US" sz="1540" b="1" i="1" baseline="-25000" dirty="0"/>
              <a:t>5</a:t>
            </a:r>
            <a:r>
              <a:rPr lang="en-US" sz="1540" dirty="0"/>
              <a:t> = 0.125</a:t>
            </a:r>
          </a:p>
          <a:p>
            <a:pPr algn="ctr"/>
            <a:r>
              <a:rPr lang="en-US" sz="1540" b="1" i="1" dirty="0"/>
              <a:t>Z</a:t>
            </a:r>
            <a:r>
              <a:rPr lang="en-US" sz="1540" b="1" i="1" baseline="-25000" dirty="0"/>
              <a:t>5, Vert</a:t>
            </a:r>
            <a:r>
              <a:rPr lang="en-US" sz="1540" dirty="0"/>
              <a:t> = 8</a:t>
            </a:r>
          </a:p>
          <a:p>
            <a:pPr algn="ctr"/>
            <a:r>
              <a:rPr lang="en-US" sz="1320" i="1" dirty="0"/>
              <a:t>variant</a:t>
            </a:r>
          </a:p>
        </p:txBody>
      </p:sp>
      <p:sp>
        <p:nvSpPr>
          <p:cNvPr id="333" name="TextBox 332"/>
          <p:cNvSpPr txBox="1"/>
          <p:nvPr/>
        </p:nvSpPr>
        <p:spPr>
          <a:xfrm>
            <a:off x="7135136" y="5220771"/>
            <a:ext cx="1143262" cy="769441"/>
          </a:xfrm>
          <a:prstGeom prst="rect">
            <a:avLst/>
          </a:prstGeom>
          <a:noFill/>
        </p:spPr>
        <p:txBody>
          <a:bodyPr wrap="none" rtlCol="0">
            <a:spAutoFit/>
          </a:bodyPr>
          <a:lstStyle/>
          <a:p>
            <a:pPr algn="ctr"/>
            <a:r>
              <a:rPr lang="en-US" sz="1540" b="1" i="1" dirty="0"/>
              <a:t>z</a:t>
            </a:r>
            <a:r>
              <a:rPr lang="en-US" sz="1540" b="1" i="1" baseline="-25000" dirty="0"/>
              <a:t>2var</a:t>
            </a:r>
            <a:r>
              <a:rPr lang="en-US" sz="1540" dirty="0"/>
              <a:t> = 0.125</a:t>
            </a:r>
          </a:p>
          <a:p>
            <a:pPr algn="ctr"/>
            <a:r>
              <a:rPr lang="en-US" sz="1540" b="1" i="1" dirty="0"/>
              <a:t>Z</a:t>
            </a:r>
            <a:r>
              <a:rPr lang="en-US" sz="1540" b="1" i="1" baseline="-25000" dirty="0"/>
              <a:t>2, Vert var</a:t>
            </a:r>
            <a:r>
              <a:rPr lang="en-US" sz="1540" b="1" i="1" dirty="0"/>
              <a:t> </a:t>
            </a:r>
            <a:r>
              <a:rPr lang="en-US" sz="1540" dirty="0"/>
              <a:t>= 8</a:t>
            </a:r>
          </a:p>
          <a:p>
            <a:pPr algn="ctr"/>
            <a:r>
              <a:rPr lang="en-US" sz="1320" i="1" dirty="0"/>
              <a:t>variant</a:t>
            </a:r>
          </a:p>
        </p:txBody>
      </p:sp>
      <p:sp>
        <p:nvSpPr>
          <p:cNvPr id="334" name="TextBox 333"/>
          <p:cNvSpPr txBox="1"/>
          <p:nvPr/>
        </p:nvSpPr>
        <p:spPr>
          <a:xfrm>
            <a:off x="5611949" y="5304591"/>
            <a:ext cx="995786" cy="566309"/>
          </a:xfrm>
          <a:prstGeom prst="rect">
            <a:avLst/>
          </a:prstGeom>
          <a:noFill/>
        </p:spPr>
        <p:txBody>
          <a:bodyPr wrap="none" rtlCol="0">
            <a:spAutoFit/>
          </a:bodyPr>
          <a:lstStyle/>
          <a:p>
            <a:pPr algn="ctr"/>
            <a:r>
              <a:rPr lang="en-US" sz="1540" b="1" i="1" dirty="0"/>
              <a:t>z</a:t>
            </a:r>
            <a:r>
              <a:rPr lang="en-US" sz="1540" b="1" i="1" baseline="-25000" dirty="0"/>
              <a:t>2</a:t>
            </a:r>
            <a:r>
              <a:rPr lang="en-US" sz="1540" dirty="0"/>
              <a:t> = 0.125</a:t>
            </a:r>
            <a:endParaRPr lang="en-US" sz="1540" b="1" i="1" dirty="0"/>
          </a:p>
          <a:p>
            <a:pPr algn="ctr"/>
            <a:r>
              <a:rPr lang="en-US" sz="1540" b="1" i="1" dirty="0"/>
              <a:t>Z</a:t>
            </a:r>
            <a:r>
              <a:rPr lang="en-US" sz="1540" b="1" i="1" baseline="-25000" dirty="0"/>
              <a:t>2, Vert</a:t>
            </a:r>
            <a:r>
              <a:rPr lang="en-US" sz="1540" b="1" i="1" dirty="0"/>
              <a:t> </a:t>
            </a:r>
            <a:r>
              <a:rPr lang="en-US" sz="1540" dirty="0"/>
              <a:t>= 8</a:t>
            </a:r>
          </a:p>
        </p:txBody>
      </p:sp>
      <p:sp>
        <p:nvSpPr>
          <p:cNvPr id="335" name="TextBox 334"/>
          <p:cNvSpPr txBox="1"/>
          <p:nvPr/>
        </p:nvSpPr>
        <p:spPr>
          <a:xfrm>
            <a:off x="3621681" y="6144394"/>
            <a:ext cx="965328" cy="566309"/>
          </a:xfrm>
          <a:prstGeom prst="rect">
            <a:avLst/>
          </a:prstGeom>
          <a:noFill/>
        </p:spPr>
        <p:txBody>
          <a:bodyPr wrap="none" rtlCol="0">
            <a:spAutoFit/>
          </a:bodyPr>
          <a:lstStyle/>
          <a:p>
            <a:pPr algn="ctr"/>
            <a:r>
              <a:rPr lang="en-US" sz="1540" b="1" i="1" dirty="0"/>
              <a:t>z</a:t>
            </a:r>
            <a:r>
              <a:rPr lang="en-US" sz="1540" b="1" i="1" baseline="-25000" dirty="0"/>
              <a:t>6</a:t>
            </a:r>
            <a:r>
              <a:rPr lang="en-US" sz="1540" dirty="0"/>
              <a:t> = 0.125</a:t>
            </a:r>
            <a:endParaRPr lang="en-US" sz="1540" b="1" i="1" dirty="0"/>
          </a:p>
          <a:p>
            <a:pPr algn="ctr"/>
            <a:r>
              <a:rPr lang="en-US" sz="1540" b="1" i="1" dirty="0"/>
              <a:t>Z</a:t>
            </a:r>
            <a:r>
              <a:rPr lang="en-US" sz="1540" b="1" i="1" baseline="-25000" dirty="0"/>
              <a:t>6, Vert</a:t>
            </a:r>
            <a:r>
              <a:rPr lang="en-US" sz="1540" dirty="0"/>
              <a:t>= 8</a:t>
            </a:r>
          </a:p>
        </p:txBody>
      </p:sp>
      <p:sp>
        <p:nvSpPr>
          <p:cNvPr id="336" name="TextBox 335"/>
          <p:cNvSpPr txBox="1"/>
          <p:nvPr/>
        </p:nvSpPr>
        <p:spPr>
          <a:xfrm>
            <a:off x="5611949" y="6160539"/>
            <a:ext cx="995786" cy="566309"/>
          </a:xfrm>
          <a:prstGeom prst="rect">
            <a:avLst/>
          </a:prstGeom>
          <a:noFill/>
        </p:spPr>
        <p:txBody>
          <a:bodyPr wrap="none" rtlCol="0">
            <a:spAutoFit/>
          </a:bodyPr>
          <a:lstStyle/>
          <a:p>
            <a:pPr algn="ctr"/>
            <a:r>
              <a:rPr lang="en-US" sz="1540" b="1" i="1" dirty="0"/>
              <a:t>z</a:t>
            </a:r>
            <a:r>
              <a:rPr lang="en-US" sz="1540" b="1" i="1" baseline="-25000" dirty="0"/>
              <a:t>5</a:t>
            </a:r>
            <a:r>
              <a:rPr lang="en-US" sz="1540" dirty="0"/>
              <a:t> = 0.125</a:t>
            </a:r>
          </a:p>
          <a:p>
            <a:pPr algn="ctr"/>
            <a:r>
              <a:rPr lang="en-US" sz="1540" b="1" i="1" dirty="0"/>
              <a:t>Z</a:t>
            </a:r>
            <a:r>
              <a:rPr lang="en-US" sz="1540" b="1" i="1" baseline="-25000" dirty="0"/>
              <a:t>5, Vert</a:t>
            </a:r>
            <a:r>
              <a:rPr lang="en-US" sz="1540" b="1" i="1" dirty="0"/>
              <a:t> </a:t>
            </a:r>
            <a:r>
              <a:rPr lang="en-US" sz="1540" dirty="0"/>
              <a:t>= 8</a:t>
            </a:r>
          </a:p>
        </p:txBody>
      </p:sp>
      <p:sp>
        <p:nvSpPr>
          <p:cNvPr id="337" name="TextBox 336"/>
          <p:cNvSpPr txBox="1"/>
          <p:nvPr/>
        </p:nvSpPr>
        <p:spPr>
          <a:xfrm>
            <a:off x="8815146" y="6160539"/>
            <a:ext cx="995786" cy="566309"/>
          </a:xfrm>
          <a:prstGeom prst="rect">
            <a:avLst/>
          </a:prstGeom>
          <a:noFill/>
        </p:spPr>
        <p:txBody>
          <a:bodyPr wrap="none" rtlCol="0">
            <a:spAutoFit/>
          </a:bodyPr>
          <a:lstStyle/>
          <a:p>
            <a:pPr algn="ctr"/>
            <a:r>
              <a:rPr lang="en-US" sz="1540" b="1" i="1" dirty="0"/>
              <a:t>z</a:t>
            </a:r>
            <a:r>
              <a:rPr lang="en-US" sz="1540" b="1" i="1" baseline="-25000" dirty="0"/>
              <a:t>4</a:t>
            </a:r>
            <a:r>
              <a:rPr lang="en-US" sz="1540" dirty="0"/>
              <a:t> = 0.125</a:t>
            </a:r>
          </a:p>
          <a:p>
            <a:pPr algn="ctr"/>
            <a:r>
              <a:rPr lang="en-US" sz="1540" b="1" i="1" dirty="0"/>
              <a:t>Z</a:t>
            </a:r>
            <a:r>
              <a:rPr lang="en-US" sz="1540" b="1" i="1" baseline="-25000" dirty="0"/>
              <a:t>4, Vert</a:t>
            </a:r>
            <a:r>
              <a:rPr lang="en-US" sz="1540" b="1" i="1" dirty="0"/>
              <a:t> </a:t>
            </a:r>
            <a:r>
              <a:rPr lang="en-US" sz="1540" dirty="0"/>
              <a:t>= 8</a:t>
            </a:r>
          </a:p>
        </p:txBody>
      </p:sp>
      <p:sp>
        <p:nvSpPr>
          <p:cNvPr id="338" name="TextBox 337"/>
          <p:cNvSpPr txBox="1"/>
          <p:nvPr/>
        </p:nvSpPr>
        <p:spPr>
          <a:xfrm>
            <a:off x="1882983" y="86205"/>
            <a:ext cx="6627712" cy="430887"/>
          </a:xfrm>
          <a:prstGeom prst="rect">
            <a:avLst/>
          </a:prstGeom>
          <a:noFill/>
        </p:spPr>
        <p:txBody>
          <a:bodyPr wrap="none" rtlCol="0">
            <a:spAutoFit/>
          </a:bodyPr>
          <a:lstStyle/>
          <a:p>
            <a:r>
              <a:rPr lang="en-US" sz="2200" b="1" dirty="0"/>
              <a:t>2-D VERTICAL Configuration Variable Values when </a:t>
            </a:r>
            <a:r>
              <a:rPr lang="en-US" sz="2200" b="1" i="1" dirty="0"/>
              <a:t>h = 1</a:t>
            </a:r>
          </a:p>
        </p:txBody>
      </p:sp>
      <p:sp>
        <p:nvSpPr>
          <p:cNvPr id="339" name="TextBox 338"/>
          <p:cNvSpPr txBox="1"/>
          <p:nvPr/>
        </p:nvSpPr>
        <p:spPr>
          <a:xfrm>
            <a:off x="8812338" y="5304591"/>
            <a:ext cx="965328" cy="566309"/>
          </a:xfrm>
          <a:prstGeom prst="rect">
            <a:avLst/>
          </a:prstGeom>
          <a:noFill/>
        </p:spPr>
        <p:txBody>
          <a:bodyPr wrap="none" rtlCol="0">
            <a:spAutoFit/>
          </a:bodyPr>
          <a:lstStyle/>
          <a:p>
            <a:pPr algn="ctr"/>
            <a:r>
              <a:rPr lang="en-US" sz="1540" b="1" i="1" dirty="0"/>
              <a:t>z</a:t>
            </a:r>
            <a:r>
              <a:rPr lang="en-US" sz="1540" b="1" i="1" baseline="-25000" dirty="0"/>
              <a:t>3</a:t>
            </a:r>
            <a:r>
              <a:rPr lang="en-US" sz="1540" dirty="0"/>
              <a:t> = 0.125</a:t>
            </a:r>
          </a:p>
          <a:p>
            <a:pPr algn="ctr"/>
            <a:r>
              <a:rPr lang="en-US" sz="1540" b="1" i="1" dirty="0"/>
              <a:t>Z</a:t>
            </a:r>
            <a:r>
              <a:rPr lang="en-US" sz="1540" b="1" i="1" baseline="-25000" dirty="0"/>
              <a:t>3, Vert</a:t>
            </a:r>
            <a:r>
              <a:rPr lang="en-US" sz="1540" dirty="0"/>
              <a:t>= 8</a:t>
            </a:r>
          </a:p>
        </p:txBody>
      </p:sp>
      <p:sp>
        <p:nvSpPr>
          <p:cNvPr id="341" name="TextBox 340"/>
          <p:cNvSpPr txBox="1"/>
          <p:nvPr/>
        </p:nvSpPr>
        <p:spPr>
          <a:xfrm>
            <a:off x="3520440" y="6816626"/>
            <a:ext cx="5867400" cy="329321"/>
          </a:xfrm>
          <a:prstGeom prst="rect">
            <a:avLst/>
          </a:prstGeom>
          <a:noFill/>
        </p:spPr>
        <p:txBody>
          <a:bodyPr wrap="square" rtlCol="0">
            <a:spAutoFit/>
          </a:bodyPr>
          <a:lstStyle/>
          <a:p>
            <a:pPr algn="ctr"/>
            <a:r>
              <a:rPr lang="en-US" sz="1540" b="1" i="1" dirty="0" err="1"/>
              <a:t>z</a:t>
            </a:r>
            <a:r>
              <a:rPr lang="en-US" sz="1540" b="1" i="1" baseline="-25000" dirty="0" err="1"/>
              <a:t>i</a:t>
            </a:r>
            <a:r>
              <a:rPr lang="en-US" sz="1540" dirty="0"/>
              <a:t> = fraction of triplets of type </a:t>
            </a:r>
            <a:r>
              <a:rPr lang="en-US" sz="1540" i="1" dirty="0" err="1"/>
              <a:t>i</a:t>
            </a:r>
            <a:r>
              <a:rPr lang="en-US" sz="1540" dirty="0"/>
              <a:t>; </a:t>
            </a:r>
            <a:r>
              <a:rPr lang="en-US" sz="1540" b="1" i="1" dirty="0" err="1"/>
              <a:t>Z</a:t>
            </a:r>
            <a:r>
              <a:rPr lang="en-US" sz="1540" b="1" i="1" baseline="-25000" dirty="0" err="1"/>
              <a:t>i</a:t>
            </a:r>
            <a:r>
              <a:rPr lang="en-US" sz="1540" b="1" i="1" dirty="0"/>
              <a:t> </a:t>
            </a:r>
            <a:r>
              <a:rPr lang="en-US" sz="1540" dirty="0"/>
              <a:t>= total number of triplets of type </a:t>
            </a:r>
            <a:r>
              <a:rPr lang="en-US" sz="1540" i="1" dirty="0" err="1"/>
              <a:t>i</a:t>
            </a:r>
            <a:r>
              <a:rPr lang="en-US" sz="1540" i="1" dirty="0"/>
              <a:t> </a:t>
            </a:r>
          </a:p>
        </p:txBody>
      </p:sp>
      <p:sp>
        <p:nvSpPr>
          <p:cNvPr id="342" name="TextBox 341"/>
          <p:cNvSpPr txBox="1"/>
          <p:nvPr/>
        </p:nvSpPr>
        <p:spPr>
          <a:xfrm>
            <a:off x="7556642" y="1990969"/>
            <a:ext cx="2209800" cy="1323439"/>
          </a:xfrm>
          <a:prstGeom prst="rect">
            <a:avLst/>
          </a:prstGeom>
          <a:solidFill>
            <a:schemeClr val="bg1">
              <a:lumMod val="95000"/>
            </a:schemeClr>
          </a:solidFill>
          <a:ln w="28575">
            <a:solidFill>
              <a:schemeClr val="tx1">
                <a:lumMod val="65000"/>
                <a:lumOff val="35000"/>
              </a:schemeClr>
            </a:solidFill>
          </a:ln>
        </p:spPr>
        <p:txBody>
          <a:bodyPr wrap="square" rtlCol="0">
            <a:spAutoFit/>
          </a:bodyPr>
          <a:lstStyle/>
          <a:p>
            <a:pPr algn="ctr"/>
            <a:r>
              <a:rPr lang="en-US" sz="1600" dirty="0"/>
              <a:t>Total number of vertical </a:t>
            </a:r>
            <a:r>
              <a:rPr lang="en-US" sz="1600" i="1" dirty="0"/>
              <a:t>Z</a:t>
            </a:r>
            <a:r>
              <a:rPr lang="en-US" sz="1600" i="1" baseline="-25000" dirty="0"/>
              <a:t>1</a:t>
            </a:r>
            <a:r>
              <a:rPr lang="en-US" sz="1600" dirty="0"/>
              <a:t> triplets = 8 for this 32-node base pattern (8 horizontal </a:t>
            </a:r>
            <a:r>
              <a:rPr lang="en-US" sz="1600" i="1" dirty="0"/>
              <a:t>Z</a:t>
            </a:r>
            <a:r>
              <a:rPr lang="en-US" sz="1600" i="1" baseline="-25000" dirty="0"/>
              <a:t>1</a:t>
            </a:r>
            <a:r>
              <a:rPr lang="en-US" sz="1600" dirty="0"/>
              <a:t> triplets shown in previous slide)</a:t>
            </a:r>
          </a:p>
        </p:txBody>
      </p:sp>
      <p:sp>
        <p:nvSpPr>
          <p:cNvPr id="343" name="TextBox 342"/>
          <p:cNvSpPr txBox="1"/>
          <p:nvPr/>
        </p:nvSpPr>
        <p:spPr>
          <a:xfrm>
            <a:off x="23041" y="2514214"/>
            <a:ext cx="1760220" cy="1323439"/>
          </a:xfrm>
          <a:prstGeom prst="rect">
            <a:avLst/>
          </a:prstGeom>
          <a:solidFill>
            <a:schemeClr val="bg1">
              <a:lumMod val="95000"/>
            </a:schemeClr>
          </a:solidFill>
          <a:ln w="28575">
            <a:solidFill>
              <a:schemeClr val="tx1">
                <a:lumMod val="65000"/>
                <a:lumOff val="35000"/>
              </a:schemeClr>
            </a:solidFill>
          </a:ln>
        </p:spPr>
        <p:txBody>
          <a:bodyPr wrap="square" rtlCol="0">
            <a:spAutoFit/>
          </a:bodyPr>
          <a:lstStyle/>
          <a:p>
            <a:pPr algn="ctr"/>
            <a:r>
              <a:rPr lang="en-US" sz="1600" dirty="0"/>
              <a:t>Envelope configuration: wraparounds vertically and horizontally</a:t>
            </a:r>
          </a:p>
        </p:txBody>
      </p:sp>
      <p:grpSp>
        <p:nvGrpSpPr>
          <p:cNvPr id="2" name="Group 1">
            <a:extLst>
              <a:ext uri="{FF2B5EF4-FFF2-40B4-BE49-F238E27FC236}">
                <a16:creationId xmlns:a16="http://schemas.microsoft.com/office/drawing/2014/main" id="{ABBD9190-1055-465F-8A4B-4DF46CB557F8}"/>
              </a:ext>
            </a:extLst>
          </p:cNvPr>
          <p:cNvGrpSpPr/>
          <p:nvPr/>
        </p:nvGrpSpPr>
        <p:grpSpPr>
          <a:xfrm>
            <a:off x="2042160" y="792480"/>
            <a:ext cx="5265420" cy="3017520"/>
            <a:chOff x="2042160" y="792480"/>
            <a:chExt cx="5265420" cy="3017520"/>
          </a:xfrm>
        </p:grpSpPr>
        <p:sp>
          <p:nvSpPr>
            <p:cNvPr id="180" name="Rectangle 179"/>
            <p:cNvSpPr/>
            <p:nvPr/>
          </p:nvSpPr>
          <p:spPr>
            <a:xfrm>
              <a:off x="6316980" y="3299460"/>
              <a:ext cx="502920" cy="502920"/>
            </a:xfrm>
            <a:prstGeom prst="rect">
              <a:avLst/>
            </a:prstGeom>
            <a:blipFill>
              <a:blip r:embed="rId2"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p>
          </p:txBody>
        </p:sp>
        <p:sp>
          <p:nvSpPr>
            <p:cNvPr id="212" name="Rectangle 211"/>
            <p:cNvSpPr/>
            <p:nvPr/>
          </p:nvSpPr>
          <p:spPr>
            <a:xfrm>
              <a:off x="3802380" y="3299460"/>
              <a:ext cx="502920" cy="50292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p>
          </p:txBody>
        </p:sp>
        <p:sp>
          <p:nvSpPr>
            <p:cNvPr id="221" name="Rectangle 220"/>
            <p:cNvSpPr/>
            <p:nvPr/>
          </p:nvSpPr>
          <p:spPr>
            <a:xfrm>
              <a:off x="3550920" y="2796540"/>
              <a:ext cx="502920" cy="50292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p>
          </p:txBody>
        </p:sp>
        <p:sp>
          <p:nvSpPr>
            <p:cNvPr id="242" name="Rectangle 241"/>
            <p:cNvSpPr/>
            <p:nvPr/>
          </p:nvSpPr>
          <p:spPr>
            <a:xfrm>
              <a:off x="6065520" y="2796540"/>
              <a:ext cx="502920" cy="502920"/>
            </a:xfrm>
            <a:prstGeom prst="rect">
              <a:avLst/>
            </a:prstGeom>
            <a:blipFill>
              <a:blip r:embed="rId2"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p>
          </p:txBody>
        </p:sp>
        <p:sp>
          <p:nvSpPr>
            <p:cNvPr id="173" name="Rectangle 172"/>
            <p:cNvSpPr/>
            <p:nvPr/>
          </p:nvSpPr>
          <p:spPr>
            <a:xfrm>
              <a:off x="5562600" y="2796540"/>
              <a:ext cx="502920" cy="50292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p>
          </p:txBody>
        </p:sp>
        <p:sp>
          <p:nvSpPr>
            <p:cNvPr id="174" name="Rectangle 173"/>
            <p:cNvSpPr/>
            <p:nvPr/>
          </p:nvSpPr>
          <p:spPr>
            <a:xfrm>
              <a:off x="5814060" y="3299460"/>
              <a:ext cx="502920" cy="50292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p>
          </p:txBody>
        </p:sp>
        <p:sp>
          <p:nvSpPr>
            <p:cNvPr id="197" name="Rectangle 196"/>
            <p:cNvSpPr/>
            <p:nvPr/>
          </p:nvSpPr>
          <p:spPr>
            <a:xfrm>
              <a:off x="2042160" y="2796540"/>
              <a:ext cx="502920" cy="50292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p>
          </p:txBody>
        </p:sp>
        <p:sp>
          <p:nvSpPr>
            <p:cNvPr id="200" name="Rectangle 199"/>
            <p:cNvSpPr/>
            <p:nvPr/>
          </p:nvSpPr>
          <p:spPr>
            <a:xfrm>
              <a:off x="2796540" y="3299460"/>
              <a:ext cx="502920" cy="50292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p>
          </p:txBody>
        </p:sp>
        <p:sp>
          <p:nvSpPr>
            <p:cNvPr id="205" name="Rectangle 204"/>
            <p:cNvSpPr/>
            <p:nvPr/>
          </p:nvSpPr>
          <p:spPr>
            <a:xfrm>
              <a:off x="3299460" y="3299460"/>
              <a:ext cx="502920" cy="50292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p>
          </p:txBody>
        </p:sp>
        <p:sp>
          <p:nvSpPr>
            <p:cNvPr id="209" name="Rectangle 208"/>
            <p:cNvSpPr/>
            <p:nvPr/>
          </p:nvSpPr>
          <p:spPr>
            <a:xfrm>
              <a:off x="4053840" y="2796540"/>
              <a:ext cx="502920" cy="50292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p>
          </p:txBody>
        </p:sp>
        <p:sp>
          <p:nvSpPr>
            <p:cNvPr id="239" name="Rectangle 238"/>
            <p:cNvSpPr/>
            <p:nvPr/>
          </p:nvSpPr>
          <p:spPr>
            <a:xfrm>
              <a:off x="5311140" y="3299460"/>
              <a:ext cx="502920" cy="50292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p>
          </p:txBody>
        </p:sp>
        <p:sp>
          <p:nvSpPr>
            <p:cNvPr id="233" name="Rectangle 232"/>
            <p:cNvSpPr/>
            <p:nvPr/>
          </p:nvSpPr>
          <p:spPr>
            <a:xfrm>
              <a:off x="4808220" y="3299460"/>
              <a:ext cx="502920" cy="50292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p>
          </p:txBody>
        </p:sp>
        <p:sp>
          <p:nvSpPr>
            <p:cNvPr id="175" name="Rectangle 174"/>
            <p:cNvSpPr/>
            <p:nvPr/>
          </p:nvSpPr>
          <p:spPr>
            <a:xfrm>
              <a:off x="6316980" y="2293620"/>
              <a:ext cx="502920" cy="502920"/>
            </a:xfrm>
            <a:prstGeom prst="rect">
              <a:avLst/>
            </a:prstGeom>
            <a:blipFill>
              <a:blip r:embed="rId2"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p>
          </p:txBody>
        </p:sp>
        <p:sp>
          <p:nvSpPr>
            <p:cNvPr id="179" name="Rectangle 178"/>
            <p:cNvSpPr/>
            <p:nvPr/>
          </p:nvSpPr>
          <p:spPr>
            <a:xfrm>
              <a:off x="3802380" y="2293620"/>
              <a:ext cx="502920" cy="50292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p>
          </p:txBody>
        </p:sp>
        <p:sp>
          <p:nvSpPr>
            <p:cNvPr id="183" name="Rectangle 182"/>
            <p:cNvSpPr/>
            <p:nvPr/>
          </p:nvSpPr>
          <p:spPr>
            <a:xfrm>
              <a:off x="3550920" y="1790700"/>
              <a:ext cx="502920" cy="50292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p>
          </p:txBody>
        </p:sp>
        <p:sp>
          <p:nvSpPr>
            <p:cNvPr id="186" name="Rectangle 185"/>
            <p:cNvSpPr/>
            <p:nvPr/>
          </p:nvSpPr>
          <p:spPr>
            <a:xfrm>
              <a:off x="6065520" y="1790700"/>
              <a:ext cx="502920" cy="502920"/>
            </a:xfrm>
            <a:prstGeom prst="rect">
              <a:avLst/>
            </a:prstGeom>
            <a:blipFill>
              <a:blip r:embed="rId2"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p>
          </p:txBody>
        </p:sp>
        <p:sp>
          <p:nvSpPr>
            <p:cNvPr id="189" name="Rectangle 188"/>
            <p:cNvSpPr/>
            <p:nvPr/>
          </p:nvSpPr>
          <p:spPr>
            <a:xfrm>
              <a:off x="5562600" y="1790700"/>
              <a:ext cx="502920" cy="50292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p>
          </p:txBody>
        </p:sp>
        <p:sp>
          <p:nvSpPr>
            <p:cNvPr id="194" name="Rectangle 193"/>
            <p:cNvSpPr/>
            <p:nvPr/>
          </p:nvSpPr>
          <p:spPr>
            <a:xfrm>
              <a:off x="5814060" y="2293620"/>
              <a:ext cx="502920" cy="50292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p>
          </p:txBody>
        </p:sp>
        <p:sp>
          <p:nvSpPr>
            <p:cNvPr id="211" name="Rectangle 210"/>
            <p:cNvSpPr/>
            <p:nvPr/>
          </p:nvSpPr>
          <p:spPr>
            <a:xfrm>
              <a:off x="2796540" y="2293620"/>
              <a:ext cx="502920" cy="50292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p>
          </p:txBody>
        </p:sp>
        <p:sp>
          <p:nvSpPr>
            <p:cNvPr id="213" name="Rectangle 212"/>
            <p:cNvSpPr/>
            <p:nvPr/>
          </p:nvSpPr>
          <p:spPr>
            <a:xfrm>
              <a:off x="3299460" y="2293620"/>
              <a:ext cx="502920" cy="50292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p>
          </p:txBody>
        </p:sp>
        <p:sp>
          <p:nvSpPr>
            <p:cNvPr id="216" name="Rectangle 215"/>
            <p:cNvSpPr/>
            <p:nvPr/>
          </p:nvSpPr>
          <p:spPr>
            <a:xfrm>
              <a:off x="5311140" y="2293620"/>
              <a:ext cx="502920" cy="50292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p>
          </p:txBody>
        </p:sp>
        <p:sp>
          <p:nvSpPr>
            <p:cNvPr id="217" name="Rectangle 216"/>
            <p:cNvSpPr/>
            <p:nvPr/>
          </p:nvSpPr>
          <p:spPr>
            <a:xfrm>
              <a:off x="4808220" y="2293620"/>
              <a:ext cx="502920" cy="50292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p>
          </p:txBody>
        </p:sp>
        <p:sp>
          <p:nvSpPr>
            <p:cNvPr id="218" name="Rectangle 217"/>
            <p:cNvSpPr/>
            <p:nvPr/>
          </p:nvSpPr>
          <p:spPr>
            <a:xfrm>
              <a:off x="6316980" y="1287780"/>
              <a:ext cx="502920" cy="502920"/>
            </a:xfrm>
            <a:prstGeom prst="rect">
              <a:avLst/>
            </a:prstGeom>
            <a:blipFill>
              <a:blip r:embed="rId2"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p>
          </p:txBody>
        </p:sp>
        <p:sp>
          <p:nvSpPr>
            <p:cNvPr id="219" name="Rectangle 218"/>
            <p:cNvSpPr/>
            <p:nvPr/>
          </p:nvSpPr>
          <p:spPr>
            <a:xfrm>
              <a:off x="2293620" y="1287780"/>
              <a:ext cx="502920" cy="502920"/>
            </a:xfrm>
            <a:prstGeom prst="rect">
              <a:avLst/>
            </a:prstGeom>
            <a:blipFill>
              <a:blip r:embed="rId2"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p>
          </p:txBody>
        </p:sp>
        <p:sp>
          <p:nvSpPr>
            <p:cNvPr id="220" name="Rectangle 219"/>
            <p:cNvSpPr/>
            <p:nvPr/>
          </p:nvSpPr>
          <p:spPr>
            <a:xfrm>
              <a:off x="3802380" y="1287780"/>
              <a:ext cx="502920" cy="502920"/>
            </a:xfrm>
            <a:prstGeom prst="rect">
              <a:avLst/>
            </a:prstGeom>
            <a:blipFill>
              <a:blip r:embed="rId3" cstate="print"/>
              <a:tile tx="0" ty="0" sx="100000" sy="100000" flip="none" algn="tl"/>
            </a:blip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p>
          </p:txBody>
        </p:sp>
        <p:sp>
          <p:nvSpPr>
            <p:cNvPr id="222" name="Rectangle 221"/>
            <p:cNvSpPr/>
            <p:nvPr/>
          </p:nvSpPr>
          <p:spPr>
            <a:xfrm>
              <a:off x="5814060" y="1287780"/>
              <a:ext cx="502920" cy="502920"/>
            </a:xfrm>
            <a:prstGeom prst="rect">
              <a:avLst/>
            </a:prstGeom>
            <a:blipFill>
              <a:blip r:embed="rId3" cstate="print"/>
              <a:tile tx="0" ty="0" sx="100000" sy="100000" flip="none" algn="tl"/>
            </a:blip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p>
          </p:txBody>
        </p:sp>
        <p:sp>
          <p:nvSpPr>
            <p:cNvPr id="223" name="Rectangle 222"/>
            <p:cNvSpPr/>
            <p:nvPr/>
          </p:nvSpPr>
          <p:spPr>
            <a:xfrm>
              <a:off x="2796540" y="1287780"/>
              <a:ext cx="502920" cy="502920"/>
            </a:xfrm>
            <a:prstGeom prst="rect">
              <a:avLst/>
            </a:prstGeom>
            <a:blipFill>
              <a:blip r:embed="rId3" cstate="print"/>
              <a:tile tx="0" ty="0" sx="100000" sy="100000" flip="none" algn="tl"/>
            </a:blip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p>
          </p:txBody>
        </p:sp>
        <p:sp>
          <p:nvSpPr>
            <p:cNvPr id="225" name="Rectangle 224"/>
            <p:cNvSpPr/>
            <p:nvPr/>
          </p:nvSpPr>
          <p:spPr>
            <a:xfrm>
              <a:off x="3299460" y="1287780"/>
              <a:ext cx="502920" cy="502920"/>
            </a:xfrm>
            <a:prstGeom prst="rect">
              <a:avLst/>
            </a:prstGeom>
            <a:blipFill>
              <a:blip r:embed="rId3" cstate="print"/>
              <a:tile tx="0" ty="0" sx="100000" sy="100000" flip="none" algn="tl"/>
            </a:blip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p>
          </p:txBody>
        </p:sp>
        <p:sp>
          <p:nvSpPr>
            <p:cNvPr id="226" name="Rectangle 225"/>
            <p:cNvSpPr/>
            <p:nvPr/>
          </p:nvSpPr>
          <p:spPr>
            <a:xfrm>
              <a:off x="4305300" y="1287780"/>
              <a:ext cx="502920" cy="502920"/>
            </a:xfrm>
            <a:prstGeom prst="rect">
              <a:avLst/>
            </a:prstGeom>
            <a:blipFill>
              <a:blip r:embed="rId2"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p>
          </p:txBody>
        </p:sp>
        <p:sp>
          <p:nvSpPr>
            <p:cNvPr id="227" name="Rectangle 226"/>
            <p:cNvSpPr/>
            <p:nvPr/>
          </p:nvSpPr>
          <p:spPr>
            <a:xfrm>
              <a:off x="5311140" y="1287780"/>
              <a:ext cx="502920" cy="502920"/>
            </a:xfrm>
            <a:prstGeom prst="rect">
              <a:avLst/>
            </a:prstGeom>
            <a:blipFill>
              <a:blip r:embed="rId3" cstate="print"/>
              <a:tile tx="0" ty="0" sx="100000" sy="100000" flip="none" algn="tl"/>
            </a:blip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p>
          </p:txBody>
        </p:sp>
        <p:sp>
          <p:nvSpPr>
            <p:cNvPr id="228" name="Rectangle 227"/>
            <p:cNvSpPr/>
            <p:nvPr/>
          </p:nvSpPr>
          <p:spPr>
            <a:xfrm>
              <a:off x="4808220" y="1287780"/>
              <a:ext cx="502920" cy="502920"/>
            </a:xfrm>
            <a:prstGeom prst="rect">
              <a:avLst/>
            </a:prstGeom>
            <a:blipFill>
              <a:blip r:embed="rId3" cstate="print"/>
              <a:tile tx="0" ty="0" sx="100000" sy="100000" flip="none" algn="tl"/>
            </a:blip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p>
          </p:txBody>
        </p:sp>
        <p:sp>
          <p:nvSpPr>
            <p:cNvPr id="177" name="Rectangle 176"/>
            <p:cNvSpPr/>
            <p:nvPr/>
          </p:nvSpPr>
          <p:spPr>
            <a:xfrm>
              <a:off x="2545080" y="1790700"/>
              <a:ext cx="502920" cy="50292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p>
          </p:txBody>
        </p:sp>
        <p:sp>
          <p:nvSpPr>
            <p:cNvPr id="178" name="Rectangle 177"/>
            <p:cNvSpPr/>
            <p:nvPr/>
          </p:nvSpPr>
          <p:spPr>
            <a:xfrm>
              <a:off x="3048000" y="1790700"/>
              <a:ext cx="502920" cy="50292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p>
          </p:txBody>
        </p:sp>
        <p:sp>
          <p:nvSpPr>
            <p:cNvPr id="215" name="Rectangle 214"/>
            <p:cNvSpPr/>
            <p:nvPr/>
          </p:nvSpPr>
          <p:spPr>
            <a:xfrm>
              <a:off x="4053840" y="1790700"/>
              <a:ext cx="502920" cy="50292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p>
          </p:txBody>
        </p:sp>
        <p:sp>
          <p:nvSpPr>
            <p:cNvPr id="176" name="Rectangle 175"/>
            <p:cNvSpPr/>
            <p:nvPr/>
          </p:nvSpPr>
          <p:spPr>
            <a:xfrm>
              <a:off x="2293620" y="2293620"/>
              <a:ext cx="502920" cy="50292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p>
          </p:txBody>
        </p:sp>
        <p:sp>
          <p:nvSpPr>
            <p:cNvPr id="201" name="Rectangle 200"/>
            <p:cNvSpPr/>
            <p:nvPr/>
          </p:nvSpPr>
          <p:spPr>
            <a:xfrm>
              <a:off x="2042160" y="1790700"/>
              <a:ext cx="502920" cy="50292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p>
          </p:txBody>
        </p:sp>
        <p:sp>
          <p:nvSpPr>
            <p:cNvPr id="202" name="Rectangle 201"/>
            <p:cNvSpPr/>
            <p:nvPr/>
          </p:nvSpPr>
          <p:spPr>
            <a:xfrm>
              <a:off x="2545080" y="2796540"/>
              <a:ext cx="502920" cy="50292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p>
          </p:txBody>
        </p:sp>
        <p:sp>
          <p:nvSpPr>
            <p:cNvPr id="206" name="Rectangle 205"/>
            <p:cNvSpPr/>
            <p:nvPr/>
          </p:nvSpPr>
          <p:spPr>
            <a:xfrm>
              <a:off x="3048000" y="2796540"/>
              <a:ext cx="502920" cy="50292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p>
          </p:txBody>
        </p:sp>
        <p:sp>
          <p:nvSpPr>
            <p:cNvPr id="196" name="Rectangle 195"/>
            <p:cNvSpPr/>
            <p:nvPr/>
          </p:nvSpPr>
          <p:spPr>
            <a:xfrm>
              <a:off x="2293620" y="3299460"/>
              <a:ext cx="502920" cy="50292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p>
          </p:txBody>
        </p:sp>
        <p:sp>
          <p:nvSpPr>
            <p:cNvPr id="184" name="Rectangle 183"/>
            <p:cNvSpPr/>
            <p:nvPr/>
          </p:nvSpPr>
          <p:spPr>
            <a:xfrm>
              <a:off x="4556760" y="1790700"/>
              <a:ext cx="502920" cy="50292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p>
          </p:txBody>
        </p:sp>
        <p:sp>
          <p:nvSpPr>
            <p:cNvPr id="187" name="Rectangle 186"/>
            <p:cNvSpPr/>
            <p:nvPr/>
          </p:nvSpPr>
          <p:spPr>
            <a:xfrm>
              <a:off x="5059680" y="1790700"/>
              <a:ext cx="502920" cy="50292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p>
          </p:txBody>
        </p:sp>
        <p:sp>
          <p:nvSpPr>
            <p:cNvPr id="214" name="Rectangle 213"/>
            <p:cNvSpPr/>
            <p:nvPr/>
          </p:nvSpPr>
          <p:spPr>
            <a:xfrm>
              <a:off x="4305300" y="2293620"/>
              <a:ext cx="502920" cy="50292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p>
          </p:txBody>
        </p:sp>
        <p:sp>
          <p:nvSpPr>
            <p:cNvPr id="235" name="Rectangle 234"/>
            <p:cNvSpPr/>
            <p:nvPr/>
          </p:nvSpPr>
          <p:spPr>
            <a:xfrm>
              <a:off x="4556760" y="2796540"/>
              <a:ext cx="502920" cy="50292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p>
          </p:txBody>
        </p:sp>
        <p:sp>
          <p:nvSpPr>
            <p:cNvPr id="236" name="Rectangle 235"/>
            <p:cNvSpPr/>
            <p:nvPr/>
          </p:nvSpPr>
          <p:spPr>
            <a:xfrm>
              <a:off x="5059680" y="2796540"/>
              <a:ext cx="502920" cy="50292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p>
          </p:txBody>
        </p:sp>
        <p:sp>
          <p:nvSpPr>
            <p:cNvPr id="210" name="Rectangle 209"/>
            <p:cNvSpPr/>
            <p:nvPr/>
          </p:nvSpPr>
          <p:spPr>
            <a:xfrm>
              <a:off x="4305300" y="3299460"/>
              <a:ext cx="502920" cy="50292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p>
          </p:txBody>
        </p:sp>
        <p:sp>
          <p:nvSpPr>
            <p:cNvPr id="139" name="Rectangle 138">
              <a:extLst>
                <a:ext uri="{FF2B5EF4-FFF2-40B4-BE49-F238E27FC236}">
                  <a16:creationId xmlns:a16="http://schemas.microsoft.com/office/drawing/2014/main" id="{BB39256C-0BA3-4574-95BC-D95B037209FF}"/>
                </a:ext>
              </a:extLst>
            </p:cNvPr>
            <p:cNvSpPr/>
            <p:nvPr/>
          </p:nvSpPr>
          <p:spPr>
            <a:xfrm>
              <a:off x="3550920" y="792480"/>
              <a:ext cx="502920" cy="502920"/>
            </a:xfrm>
            <a:prstGeom prst="rect">
              <a:avLst/>
            </a:prstGeom>
            <a:blipFill>
              <a:blip r:embed="rId3" cstate="print"/>
              <a:tile tx="0" ty="0" sx="100000" sy="100000" flip="none" algn="tl"/>
            </a:blip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p>
          </p:txBody>
        </p:sp>
        <p:sp>
          <p:nvSpPr>
            <p:cNvPr id="140" name="Rectangle 139">
              <a:extLst>
                <a:ext uri="{FF2B5EF4-FFF2-40B4-BE49-F238E27FC236}">
                  <a16:creationId xmlns:a16="http://schemas.microsoft.com/office/drawing/2014/main" id="{876B4890-4973-4A95-850F-CF244428B7A5}"/>
                </a:ext>
              </a:extLst>
            </p:cNvPr>
            <p:cNvSpPr/>
            <p:nvPr/>
          </p:nvSpPr>
          <p:spPr>
            <a:xfrm>
              <a:off x="6065520" y="792480"/>
              <a:ext cx="502920" cy="502920"/>
            </a:xfrm>
            <a:prstGeom prst="rect">
              <a:avLst/>
            </a:prstGeom>
            <a:blipFill>
              <a:blip r:embed="rId2"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p>
          </p:txBody>
        </p:sp>
        <p:sp>
          <p:nvSpPr>
            <p:cNvPr id="141" name="Rectangle 140">
              <a:extLst>
                <a:ext uri="{FF2B5EF4-FFF2-40B4-BE49-F238E27FC236}">
                  <a16:creationId xmlns:a16="http://schemas.microsoft.com/office/drawing/2014/main" id="{14B81D6C-1158-436E-8547-9F0703DA1A36}"/>
                </a:ext>
              </a:extLst>
            </p:cNvPr>
            <p:cNvSpPr/>
            <p:nvPr/>
          </p:nvSpPr>
          <p:spPr>
            <a:xfrm>
              <a:off x="5562600" y="792480"/>
              <a:ext cx="502920" cy="502920"/>
            </a:xfrm>
            <a:prstGeom prst="rect">
              <a:avLst/>
            </a:prstGeom>
            <a:blipFill>
              <a:blip r:embed="rId3" cstate="print"/>
              <a:tile tx="0" ty="0" sx="100000" sy="100000" flip="none" algn="tl"/>
            </a:blip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p>
          </p:txBody>
        </p:sp>
        <p:sp>
          <p:nvSpPr>
            <p:cNvPr id="142" name="Rectangle 141">
              <a:extLst>
                <a:ext uri="{FF2B5EF4-FFF2-40B4-BE49-F238E27FC236}">
                  <a16:creationId xmlns:a16="http://schemas.microsoft.com/office/drawing/2014/main" id="{261927EE-E177-45F8-B0E5-F386E2DEB264}"/>
                </a:ext>
              </a:extLst>
            </p:cNvPr>
            <p:cNvSpPr/>
            <p:nvPr/>
          </p:nvSpPr>
          <p:spPr>
            <a:xfrm>
              <a:off x="2042160" y="792480"/>
              <a:ext cx="502920" cy="502920"/>
            </a:xfrm>
            <a:prstGeom prst="rect">
              <a:avLst/>
            </a:prstGeom>
            <a:blipFill>
              <a:blip r:embed="rId2"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p>
          </p:txBody>
        </p:sp>
        <p:sp>
          <p:nvSpPr>
            <p:cNvPr id="143" name="Rectangle 142">
              <a:extLst>
                <a:ext uri="{FF2B5EF4-FFF2-40B4-BE49-F238E27FC236}">
                  <a16:creationId xmlns:a16="http://schemas.microsoft.com/office/drawing/2014/main" id="{A6A88A47-021E-4ED5-841A-7D31B4BEE349}"/>
                </a:ext>
              </a:extLst>
            </p:cNvPr>
            <p:cNvSpPr/>
            <p:nvPr/>
          </p:nvSpPr>
          <p:spPr>
            <a:xfrm>
              <a:off x="4053840" y="792480"/>
              <a:ext cx="502920" cy="502920"/>
            </a:xfrm>
            <a:prstGeom prst="rect">
              <a:avLst/>
            </a:prstGeom>
            <a:blipFill>
              <a:blip r:embed="rId2"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p>
          </p:txBody>
        </p:sp>
        <p:sp>
          <p:nvSpPr>
            <p:cNvPr id="144" name="Rectangle 143">
              <a:extLst>
                <a:ext uri="{FF2B5EF4-FFF2-40B4-BE49-F238E27FC236}">
                  <a16:creationId xmlns:a16="http://schemas.microsoft.com/office/drawing/2014/main" id="{8FCC1524-9C56-428D-81EB-757C7C3AD6AF}"/>
                </a:ext>
              </a:extLst>
            </p:cNvPr>
            <p:cNvSpPr/>
            <p:nvPr/>
          </p:nvSpPr>
          <p:spPr>
            <a:xfrm>
              <a:off x="2545080" y="792480"/>
              <a:ext cx="502920" cy="502920"/>
            </a:xfrm>
            <a:prstGeom prst="rect">
              <a:avLst/>
            </a:prstGeom>
            <a:blipFill>
              <a:blip r:embed="rId2"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p>
          </p:txBody>
        </p:sp>
        <p:sp>
          <p:nvSpPr>
            <p:cNvPr id="145" name="Rectangle 144">
              <a:extLst>
                <a:ext uri="{FF2B5EF4-FFF2-40B4-BE49-F238E27FC236}">
                  <a16:creationId xmlns:a16="http://schemas.microsoft.com/office/drawing/2014/main" id="{E6F4A5DE-FB3C-419A-9F7B-226931DCD6DA}"/>
                </a:ext>
              </a:extLst>
            </p:cNvPr>
            <p:cNvSpPr/>
            <p:nvPr/>
          </p:nvSpPr>
          <p:spPr>
            <a:xfrm>
              <a:off x="3048000" y="792480"/>
              <a:ext cx="502920" cy="502920"/>
            </a:xfrm>
            <a:prstGeom prst="rect">
              <a:avLst/>
            </a:prstGeom>
            <a:blipFill>
              <a:blip r:embed="rId2"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p>
          </p:txBody>
        </p:sp>
        <p:sp>
          <p:nvSpPr>
            <p:cNvPr id="146" name="Rectangle 145">
              <a:extLst>
                <a:ext uri="{FF2B5EF4-FFF2-40B4-BE49-F238E27FC236}">
                  <a16:creationId xmlns:a16="http://schemas.microsoft.com/office/drawing/2014/main" id="{C59809BA-3AFA-4617-9B8F-5095B3254991}"/>
                </a:ext>
              </a:extLst>
            </p:cNvPr>
            <p:cNvSpPr/>
            <p:nvPr/>
          </p:nvSpPr>
          <p:spPr>
            <a:xfrm>
              <a:off x="4556760" y="792480"/>
              <a:ext cx="502920" cy="502920"/>
            </a:xfrm>
            <a:prstGeom prst="rect">
              <a:avLst/>
            </a:prstGeom>
            <a:blipFill>
              <a:blip r:embed="rId2"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p>
          </p:txBody>
        </p:sp>
        <p:sp>
          <p:nvSpPr>
            <p:cNvPr id="147" name="Rectangle 146">
              <a:extLst>
                <a:ext uri="{FF2B5EF4-FFF2-40B4-BE49-F238E27FC236}">
                  <a16:creationId xmlns:a16="http://schemas.microsoft.com/office/drawing/2014/main" id="{543A198A-3795-4F83-BF2C-217103B32C57}"/>
                </a:ext>
              </a:extLst>
            </p:cNvPr>
            <p:cNvSpPr/>
            <p:nvPr/>
          </p:nvSpPr>
          <p:spPr>
            <a:xfrm>
              <a:off x="5059680" y="792480"/>
              <a:ext cx="502920" cy="502920"/>
            </a:xfrm>
            <a:prstGeom prst="rect">
              <a:avLst/>
            </a:prstGeom>
            <a:blipFill>
              <a:blip r:embed="rId2"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p>
          </p:txBody>
        </p:sp>
        <p:sp>
          <p:nvSpPr>
            <p:cNvPr id="148" name="Rectangle 147">
              <a:extLst>
                <a:ext uri="{FF2B5EF4-FFF2-40B4-BE49-F238E27FC236}">
                  <a16:creationId xmlns:a16="http://schemas.microsoft.com/office/drawing/2014/main" id="{DB6D9E7B-A0CD-40E7-80F9-DEBC92489B8D}"/>
                </a:ext>
              </a:extLst>
            </p:cNvPr>
            <p:cNvSpPr/>
            <p:nvPr/>
          </p:nvSpPr>
          <p:spPr>
            <a:xfrm>
              <a:off x="6804660" y="3307080"/>
              <a:ext cx="502920" cy="502920"/>
            </a:xfrm>
            <a:prstGeom prst="rect">
              <a:avLst/>
            </a:prstGeom>
            <a:blipFill>
              <a:blip r:embed="rId3" cstate="print"/>
              <a:tile tx="0" ty="0" sx="100000" sy="100000" flip="none" algn="tl"/>
            </a:blip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p>
          </p:txBody>
        </p:sp>
        <p:sp>
          <p:nvSpPr>
            <p:cNvPr id="149" name="Rectangle 148">
              <a:extLst>
                <a:ext uri="{FF2B5EF4-FFF2-40B4-BE49-F238E27FC236}">
                  <a16:creationId xmlns:a16="http://schemas.microsoft.com/office/drawing/2014/main" id="{D58887CA-AF71-4181-82EF-7444FCAFA7B1}"/>
                </a:ext>
              </a:extLst>
            </p:cNvPr>
            <p:cNvSpPr/>
            <p:nvPr/>
          </p:nvSpPr>
          <p:spPr>
            <a:xfrm>
              <a:off x="6553200" y="2804160"/>
              <a:ext cx="502920" cy="502920"/>
            </a:xfrm>
            <a:prstGeom prst="rect">
              <a:avLst/>
            </a:prstGeom>
            <a:blipFill>
              <a:blip r:embed="rId2"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p>
          </p:txBody>
        </p:sp>
        <p:sp>
          <p:nvSpPr>
            <p:cNvPr id="150" name="Rectangle 149">
              <a:extLst>
                <a:ext uri="{FF2B5EF4-FFF2-40B4-BE49-F238E27FC236}">
                  <a16:creationId xmlns:a16="http://schemas.microsoft.com/office/drawing/2014/main" id="{279ED9AC-AE83-4CDE-A842-EAD569C6124F}"/>
                </a:ext>
              </a:extLst>
            </p:cNvPr>
            <p:cNvSpPr/>
            <p:nvPr/>
          </p:nvSpPr>
          <p:spPr>
            <a:xfrm>
              <a:off x="6804660" y="2301240"/>
              <a:ext cx="502920" cy="502920"/>
            </a:xfrm>
            <a:prstGeom prst="rect">
              <a:avLst/>
            </a:prstGeom>
            <a:blipFill>
              <a:blip r:embed="rId3" cstate="print"/>
              <a:tile tx="0" ty="0" sx="100000" sy="100000" flip="none" algn="tl"/>
            </a:blip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p>
          </p:txBody>
        </p:sp>
        <p:sp>
          <p:nvSpPr>
            <p:cNvPr id="151" name="Rectangle 150">
              <a:extLst>
                <a:ext uri="{FF2B5EF4-FFF2-40B4-BE49-F238E27FC236}">
                  <a16:creationId xmlns:a16="http://schemas.microsoft.com/office/drawing/2014/main" id="{DB6FE3D1-27F2-4309-9D6B-DF35294465FC}"/>
                </a:ext>
              </a:extLst>
            </p:cNvPr>
            <p:cNvSpPr/>
            <p:nvPr/>
          </p:nvSpPr>
          <p:spPr>
            <a:xfrm>
              <a:off x="6553200" y="1798320"/>
              <a:ext cx="502920" cy="502920"/>
            </a:xfrm>
            <a:prstGeom prst="rect">
              <a:avLst/>
            </a:prstGeom>
            <a:blipFill>
              <a:blip r:embed="rId2"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p>
          </p:txBody>
        </p:sp>
        <p:sp>
          <p:nvSpPr>
            <p:cNvPr id="152" name="Rectangle 151">
              <a:extLst>
                <a:ext uri="{FF2B5EF4-FFF2-40B4-BE49-F238E27FC236}">
                  <a16:creationId xmlns:a16="http://schemas.microsoft.com/office/drawing/2014/main" id="{62D59599-BB03-49DA-8703-066F847E809D}"/>
                </a:ext>
              </a:extLst>
            </p:cNvPr>
            <p:cNvSpPr/>
            <p:nvPr/>
          </p:nvSpPr>
          <p:spPr>
            <a:xfrm>
              <a:off x="6804660" y="1295400"/>
              <a:ext cx="502920" cy="502920"/>
            </a:xfrm>
            <a:prstGeom prst="rect">
              <a:avLst/>
            </a:prstGeom>
            <a:blipFill>
              <a:blip r:embed="rId3" cstate="print"/>
              <a:tile tx="0" ty="0" sx="100000" sy="100000" flip="none" algn="tl"/>
            </a:blip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p>
          </p:txBody>
        </p:sp>
        <p:sp>
          <p:nvSpPr>
            <p:cNvPr id="153" name="Rectangle 152">
              <a:extLst>
                <a:ext uri="{FF2B5EF4-FFF2-40B4-BE49-F238E27FC236}">
                  <a16:creationId xmlns:a16="http://schemas.microsoft.com/office/drawing/2014/main" id="{D5CB2038-4642-4717-B8A6-6FD182390959}"/>
                </a:ext>
              </a:extLst>
            </p:cNvPr>
            <p:cNvSpPr/>
            <p:nvPr/>
          </p:nvSpPr>
          <p:spPr>
            <a:xfrm>
              <a:off x="6553200" y="800100"/>
              <a:ext cx="502920" cy="502920"/>
            </a:xfrm>
            <a:prstGeom prst="rect">
              <a:avLst/>
            </a:prstGeom>
            <a:blipFill>
              <a:blip r:embed="rId2"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p>
          </p:txBody>
        </p:sp>
      </p:grpSp>
      <p:sp>
        <p:nvSpPr>
          <p:cNvPr id="161" name="TextBox 160">
            <a:extLst>
              <a:ext uri="{FF2B5EF4-FFF2-40B4-BE49-F238E27FC236}">
                <a16:creationId xmlns:a16="http://schemas.microsoft.com/office/drawing/2014/main" id="{FA9C4D2F-06C9-4B13-AC60-DD6A40900833}"/>
              </a:ext>
            </a:extLst>
          </p:cNvPr>
          <p:cNvSpPr txBox="1"/>
          <p:nvPr/>
        </p:nvSpPr>
        <p:spPr>
          <a:xfrm>
            <a:off x="3232316" y="5423973"/>
            <a:ext cx="304892" cy="329321"/>
          </a:xfrm>
          <a:prstGeom prst="rect">
            <a:avLst/>
          </a:prstGeom>
          <a:noFill/>
        </p:spPr>
        <p:txBody>
          <a:bodyPr wrap="none" rtlCol="0">
            <a:spAutoFit/>
          </a:bodyPr>
          <a:lstStyle/>
          <a:p>
            <a:r>
              <a:rPr lang="en-US" sz="1540" b="1" dirty="0"/>
              <a:t>A</a:t>
            </a:r>
          </a:p>
        </p:txBody>
      </p:sp>
      <p:sp>
        <p:nvSpPr>
          <p:cNvPr id="162" name="TextBox 161">
            <a:extLst>
              <a:ext uri="{FF2B5EF4-FFF2-40B4-BE49-F238E27FC236}">
                <a16:creationId xmlns:a16="http://schemas.microsoft.com/office/drawing/2014/main" id="{AF007D20-1D33-415E-BA30-704D3FCF8080}"/>
              </a:ext>
            </a:extLst>
          </p:cNvPr>
          <p:cNvSpPr txBox="1"/>
          <p:nvPr/>
        </p:nvSpPr>
        <p:spPr>
          <a:xfrm>
            <a:off x="2989583" y="5205048"/>
            <a:ext cx="304892" cy="329321"/>
          </a:xfrm>
          <a:prstGeom prst="rect">
            <a:avLst/>
          </a:prstGeom>
          <a:noFill/>
        </p:spPr>
        <p:txBody>
          <a:bodyPr wrap="none" rtlCol="0">
            <a:spAutoFit/>
          </a:bodyPr>
          <a:lstStyle/>
          <a:p>
            <a:r>
              <a:rPr lang="en-US" sz="1540" b="1" dirty="0"/>
              <a:t>A</a:t>
            </a:r>
          </a:p>
        </p:txBody>
      </p:sp>
      <p:sp>
        <p:nvSpPr>
          <p:cNvPr id="163" name="TextBox 162">
            <a:extLst>
              <a:ext uri="{FF2B5EF4-FFF2-40B4-BE49-F238E27FC236}">
                <a16:creationId xmlns:a16="http://schemas.microsoft.com/office/drawing/2014/main" id="{0270B8C0-A476-43F7-9589-03BF185F5EA6}"/>
              </a:ext>
            </a:extLst>
          </p:cNvPr>
          <p:cNvSpPr txBox="1"/>
          <p:nvPr/>
        </p:nvSpPr>
        <p:spPr>
          <a:xfrm>
            <a:off x="2980857" y="5682213"/>
            <a:ext cx="304892" cy="329321"/>
          </a:xfrm>
          <a:prstGeom prst="rect">
            <a:avLst/>
          </a:prstGeom>
          <a:noFill/>
        </p:spPr>
        <p:txBody>
          <a:bodyPr wrap="none" rtlCol="0">
            <a:spAutoFit/>
          </a:bodyPr>
          <a:lstStyle/>
          <a:p>
            <a:r>
              <a:rPr lang="en-US" sz="1540" b="1" dirty="0"/>
              <a:t>A</a:t>
            </a:r>
          </a:p>
        </p:txBody>
      </p:sp>
      <p:cxnSp>
        <p:nvCxnSpPr>
          <p:cNvPr id="164" name="Straight Connector 163">
            <a:extLst>
              <a:ext uri="{FF2B5EF4-FFF2-40B4-BE49-F238E27FC236}">
                <a16:creationId xmlns:a16="http://schemas.microsoft.com/office/drawing/2014/main" id="{E3A6089D-4588-406A-AD4A-9F771D3DF5A3}"/>
              </a:ext>
            </a:extLst>
          </p:cNvPr>
          <p:cNvCxnSpPr>
            <a:cxnSpLocks/>
          </p:cNvCxnSpPr>
          <p:nvPr/>
        </p:nvCxnSpPr>
        <p:spPr>
          <a:xfrm flipH="1" flipV="1">
            <a:off x="3205307" y="5437771"/>
            <a:ext cx="80349" cy="8692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87A0E75C-7690-4A79-93AB-1D4A908C53EB}"/>
              </a:ext>
            </a:extLst>
          </p:cNvPr>
          <p:cNvCxnSpPr/>
          <p:nvPr/>
        </p:nvCxnSpPr>
        <p:spPr>
          <a:xfrm flipV="1">
            <a:off x="3232317" y="5682213"/>
            <a:ext cx="105081" cy="838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id="{4080605D-09E1-4D2A-BF20-2BC9CE6F3BC8}"/>
              </a:ext>
            </a:extLst>
          </p:cNvPr>
          <p:cNvGrpSpPr/>
          <p:nvPr/>
        </p:nvGrpSpPr>
        <p:grpSpPr>
          <a:xfrm flipH="1">
            <a:off x="179731" y="167595"/>
            <a:ext cx="436757" cy="837859"/>
            <a:chOff x="1000111" y="610668"/>
            <a:chExt cx="436757" cy="837859"/>
          </a:xfrm>
        </p:grpSpPr>
        <p:sp>
          <p:nvSpPr>
            <p:cNvPr id="347" name="Oval 346">
              <a:extLst>
                <a:ext uri="{FF2B5EF4-FFF2-40B4-BE49-F238E27FC236}">
                  <a16:creationId xmlns:a16="http://schemas.microsoft.com/office/drawing/2014/main" id="{7E6088C1-86B3-4551-BC85-B07BF415F01B}"/>
                </a:ext>
              </a:extLst>
            </p:cNvPr>
            <p:cNvSpPr/>
            <p:nvPr/>
          </p:nvSpPr>
          <p:spPr>
            <a:xfrm flipH="1">
              <a:off x="1333499" y="610668"/>
              <a:ext cx="103364" cy="113232"/>
            </a:xfrm>
            <a:prstGeom prst="ellipse">
              <a:avLst/>
            </a:prstGeom>
            <a:solidFill>
              <a:schemeClr val="accent2">
                <a:lumMod val="20000"/>
                <a:lumOff val="8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8" name="Oval 347">
              <a:extLst>
                <a:ext uri="{FF2B5EF4-FFF2-40B4-BE49-F238E27FC236}">
                  <a16:creationId xmlns:a16="http://schemas.microsoft.com/office/drawing/2014/main" id="{1A081A3A-3EB6-4A4E-8494-8E327909AE08}"/>
                </a:ext>
              </a:extLst>
            </p:cNvPr>
            <p:cNvSpPr/>
            <p:nvPr/>
          </p:nvSpPr>
          <p:spPr>
            <a:xfrm flipH="1">
              <a:off x="1000111" y="925065"/>
              <a:ext cx="160555" cy="161030"/>
            </a:xfrm>
            <a:prstGeom prst="ellipse">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9" name="Oval 348">
              <a:extLst>
                <a:ext uri="{FF2B5EF4-FFF2-40B4-BE49-F238E27FC236}">
                  <a16:creationId xmlns:a16="http://schemas.microsoft.com/office/drawing/2014/main" id="{C402AB3E-B724-4A86-8FD3-412AF9BD1372}"/>
                </a:ext>
              </a:extLst>
            </p:cNvPr>
            <p:cNvSpPr/>
            <p:nvPr/>
          </p:nvSpPr>
          <p:spPr>
            <a:xfrm flipH="1">
              <a:off x="1313066" y="1333838"/>
              <a:ext cx="123802" cy="114689"/>
            </a:xfrm>
            <a:prstGeom prst="ellipse">
              <a:avLst/>
            </a:prstGeom>
            <a:solidFill>
              <a:schemeClr val="accent2">
                <a:lumMod val="20000"/>
                <a:lumOff val="8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350" name="Straight Connector 349">
              <a:extLst>
                <a:ext uri="{FF2B5EF4-FFF2-40B4-BE49-F238E27FC236}">
                  <a16:creationId xmlns:a16="http://schemas.microsoft.com/office/drawing/2014/main" id="{880D1AC6-EA5A-45AD-B8A4-B58582320E1D}"/>
                </a:ext>
              </a:extLst>
            </p:cNvPr>
            <p:cNvCxnSpPr>
              <a:cxnSpLocks/>
              <a:stCxn id="347" idx="5"/>
              <a:endCxn id="348" idx="1"/>
            </p:cNvCxnSpPr>
            <p:nvPr/>
          </p:nvCxnSpPr>
          <p:spPr>
            <a:xfrm flipH="1">
              <a:off x="1137153" y="707318"/>
              <a:ext cx="211483" cy="241329"/>
            </a:xfrm>
            <a:prstGeom prst="line">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51" name="Straight Connector 350">
              <a:extLst>
                <a:ext uri="{FF2B5EF4-FFF2-40B4-BE49-F238E27FC236}">
                  <a16:creationId xmlns:a16="http://schemas.microsoft.com/office/drawing/2014/main" id="{90437BB6-EF43-4AD4-8D7F-794AB971F90A}"/>
                </a:ext>
              </a:extLst>
            </p:cNvPr>
            <p:cNvCxnSpPr>
              <a:cxnSpLocks/>
              <a:stCxn id="349" idx="7"/>
              <a:endCxn id="348" idx="3"/>
            </p:cNvCxnSpPr>
            <p:nvPr/>
          </p:nvCxnSpPr>
          <p:spPr>
            <a:xfrm flipH="1" flipV="1">
              <a:off x="1137153" y="1062513"/>
              <a:ext cx="194043" cy="288121"/>
            </a:xfrm>
            <a:prstGeom prst="line">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382" name="Group 381">
            <a:extLst>
              <a:ext uri="{FF2B5EF4-FFF2-40B4-BE49-F238E27FC236}">
                <a16:creationId xmlns:a16="http://schemas.microsoft.com/office/drawing/2014/main" id="{61DB8D44-F755-48F6-A614-9A93D68EFFCA}"/>
              </a:ext>
            </a:extLst>
          </p:cNvPr>
          <p:cNvGrpSpPr/>
          <p:nvPr/>
        </p:nvGrpSpPr>
        <p:grpSpPr>
          <a:xfrm>
            <a:off x="4516243" y="1115726"/>
            <a:ext cx="436757" cy="837859"/>
            <a:chOff x="1000111" y="610668"/>
            <a:chExt cx="436757" cy="837859"/>
          </a:xfrm>
        </p:grpSpPr>
        <p:sp>
          <p:nvSpPr>
            <p:cNvPr id="383" name="Oval 382">
              <a:extLst>
                <a:ext uri="{FF2B5EF4-FFF2-40B4-BE49-F238E27FC236}">
                  <a16:creationId xmlns:a16="http://schemas.microsoft.com/office/drawing/2014/main" id="{782E3625-0966-42F3-B027-7C3AFA926F7D}"/>
                </a:ext>
              </a:extLst>
            </p:cNvPr>
            <p:cNvSpPr/>
            <p:nvPr/>
          </p:nvSpPr>
          <p:spPr>
            <a:xfrm flipH="1">
              <a:off x="1333499" y="610668"/>
              <a:ext cx="103364" cy="113232"/>
            </a:xfrm>
            <a:prstGeom prst="ellipse">
              <a:avLst/>
            </a:prstGeom>
            <a:solidFill>
              <a:schemeClr val="accent2">
                <a:lumMod val="20000"/>
                <a:lumOff val="8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4" name="Oval 383">
              <a:extLst>
                <a:ext uri="{FF2B5EF4-FFF2-40B4-BE49-F238E27FC236}">
                  <a16:creationId xmlns:a16="http://schemas.microsoft.com/office/drawing/2014/main" id="{2D4AD57D-4221-415E-A35E-865200AAB336}"/>
                </a:ext>
              </a:extLst>
            </p:cNvPr>
            <p:cNvSpPr/>
            <p:nvPr/>
          </p:nvSpPr>
          <p:spPr>
            <a:xfrm flipH="1">
              <a:off x="1000111" y="925065"/>
              <a:ext cx="160555" cy="161030"/>
            </a:xfrm>
            <a:prstGeom prst="ellipse">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5" name="Oval 384">
              <a:extLst>
                <a:ext uri="{FF2B5EF4-FFF2-40B4-BE49-F238E27FC236}">
                  <a16:creationId xmlns:a16="http://schemas.microsoft.com/office/drawing/2014/main" id="{3459A660-893C-4790-B391-45091F201053}"/>
                </a:ext>
              </a:extLst>
            </p:cNvPr>
            <p:cNvSpPr/>
            <p:nvPr/>
          </p:nvSpPr>
          <p:spPr>
            <a:xfrm flipH="1">
              <a:off x="1313066" y="1333838"/>
              <a:ext cx="123802" cy="114689"/>
            </a:xfrm>
            <a:prstGeom prst="ellipse">
              <a:avLst/>
            </a:prstGeom>
            <a:solidFill>
              <a:schemeClr val="accent2">
                <a:lumMod val="20000"/>
                <a:lumOff val="8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386" name="Straight Connector 385">
              <a:extLst>
                <a:ext uri="{FF2B5EF4-FFF2-40B4-BE49-F238E27FC236}">
                  <a16:creationId xmlns:a16="http://schemas.microsoft.com/office/drawing/2014/main" id="{09C616EE-38A0-4CE7-9AA8-16F7AE42D54E}"/>
                </a:ext>
              </a:extLst>
            </p:cNvPr>
            <p:cNvCxnSpPr>
              <a:cxnSpLocks/>
              <a:stCxn id="383" idx="5"/>
              <a:endCxn id="384" idx="1"/>
            </p:cNvCxnSpPr>
            <p:nvPr/>
          </p:nvCxnSpPr>
          <p:spPr>
            <a:xfrm flipH="1">
              <a:off x="1137153" y="707318"/>
              <a:ext cx="211483" cy="241329"/>
            </a:xfrm>
            <a:prstGeom prst="line">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7" name="Straight Connector 386">
              <a:extLst>
                <a:ext uri="{FF2B5EF4-FFF2-40B4-BE49-F238E27FC236}">
                  <a16:creationId xmlns:a16="http://schemas.microsoft.com/office/drawing/2014/main" id="{417EB910-9EEC-40DD-AAE0-8E3672A6CB41}"/>
                </a:ext>
              </a:extLst>
            </p:cNvPr>
            <p:cNvCxnSpPr>
              <a:cxnSpLocks/>
              <a:stCxn id="385" idx="7"/>
              <a:endCxn id="384" idx="3"/>
            </p:cNvCxnSpPr>
            <p:nvPr/>
          </p:nvCxnSpPr>
          <p:spPr>
            <a:xfrm flipH="1" flipV="1">
              <a:off x="1137153" y="1062513"/>
              <a:ext cx="194043" cy="288121"/>
            </a:xfrm>
            <a:prstGeom prst="line">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388" name="Group 387">
            <a:extLst>
              <a:ext uri="{FF2B5EF4-FFF2-40B4-BE49-F238E27FC236}">
                <a16:creationId xmlns:a16="http://schemas.microsoft.com/office/drawing/2014/main" id="{C2ED445E-F7B2-496F-B81D-52A95AD387D7}"/>
              </a:ext>
            </a:extLst>
          </p:cNvPr>
          <p:cNvGrpSpPr/>
          <p:nvPr/>
        </p:nvGrpSpPr>
        <p:grpSpPr>
          <a:xfrm>
            <a:off x="4516243" y="2133941"/>
            <a:ext cx="436757" cy="837859"/>
            <a:chOff x="1000111" y="610668"/>
            <a:chExt cx="436757" cy="837859"/>
          </a:xfrm>
        </p:grpSpPr>
        <p:sp>
          <p:nvSpPr>
            <p:cNvPr id="389" name="Oval 388">
              <a:extLst>
                <a:ext uri="{FF2B5EF4-FFF2-40B4-BE49-F238E27FC236}">
                  <a16:creationId xmlns:a16="http://schemas.microsoft.com/office/drawing/2014/main" id="{3194EF2F-EA59-4A73-903E-7586DCAEDAA3}"/>
                </a:ext>
              </a:extLst>
            </p:cNvPr>
            <p:cNvSpPr/>
            <p:nvPr/>
          </p:nvSpPr>
          <p:spPr>
            <a:xfrm flipH="1">
              <a:off x="1333499" y="610668"/>
              <a:ext cx="103364" cy="113232"/>
            </a:xfrm>
            <a:prstGeom prst="ellipse">
              <a:avLst/>
            </a:prstGeom>
            <a:solidFill>
              <a:schemeClr val="accent2">
                <a:lumMod val="20000"/>
                <a:lumOff val="8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0" name="Oval 389">
              <a:extLst>
                <a:ext uri="{FF2B5EF4-FFF2-40B4-BE49-F238E27FC236}">
                  <a16:creationId xmlns:a16="http://schemas.microsoft.com/office/drawing/2014/main" id="{4F3B7EEE-2341-454A-8770-ABCE9192565F}"/>
                </a:ext>
              </a:extLst>
            </p:cNvPr>
            <p:cNvSpPr/>
            <p:nvPr/>
          </p:nvSpPr>
          <p:spPr>
            <a:xfrm flipH="1">
              <a:off x="1000111" y="925065"/>
              <a:ext cx="160555" cy="161030"/>
            </a:xfrm>
            <a:prstGeom prst="ellipse">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1" name="Oval 390">
              <a:extLst>
                <a:ext uri="{FF2B5EF4-FFF2-40B4-BE49-F238E27FC236}">
                  <a16:creationId xmlns:a16="http://schemas.microsoft.com/office/drawing/2014/main" id="{448706C5-CD48-4AFB-9D87-6CDCA8EF3527}"/>
                </a:ext>
              </a:extLst>
            </p:cNvPr>
            <p:cNvSpPr/>
            <p:nvPr/>
          </p:nvSpPr>
          <p:spPr>
            <a:xfrm flipH="1">
              <a:off x="1313066" y="1333838"/>
              <a:ext cx="123802" cy="114689"/>
            </a:xfrm>
            <a:prstGeom prst="ellipse">
              <a:avLst/>
            </a:prstGeom>
            <a:solidFill>
              <a:schemeClr val="accent2">
                <a:lumMod val="20000"/>
                <a:lumOff val="8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392" name="Straight Connector 391">
              <a:extLst>
                <a:ext uri="{FF2B5EF4-FFF2-40B4-BE49-F238E27FC236}">
                  <a16:creationId xmlns:a16="http://schemas.microsoft.com/office/drawing/2014/main" id="{DBB6F216-A902-4E15-8B16-3CC9F79800F2}"/>
                </a:ext>
              </a:extLst>
            </p:cNvPr>
            <p:cNvCxnSpPr>
              <a:cxnSpLocks/>
              <a:stCxn id="389" idx="5"/>
              <a:endCxn id="390" idx="1"/>
            </p:cNvCxnSpPr>
            <p:nvPr/>
          </p:nvCxnSpPr>
          <p:spPr>
            <a:xfrm flipH="1">
              <a:off x="1137153" y="707318"/>
              <a:ext cx="211483" cy="241329"/>
            </a:xfrm>
            <a:prstGeom prst="line">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93" name="Straight Connector 392">
              <a:extLst>
                <a:ext uri="{FF2B5EF4-FFF2-40B4-BE49-F238E27FC236}">
                  <a16:creationId xmlns:a16="http://schemas.microsoft.com/office/drawing/2014/main" id="{680CE8DD-AA8D-4EC1-9B14-20E175AD8E2A}"/>
                </a:ext>
              </a:extLst>
            </p:cNvPr>
            <p:cNvCxnSpPr>
              <a:cxnSpLocks/>
              <a:stCxn id="391" idx="7"/>
              <a:endCxn id="390" idx="3"/>
            </p:cNvCxnSpPr>
            <p:nvPr/>
          </p:nvCxnSpPr>
          <p:spPr>
            <a:xfrm flipH="1" flipV="1">
              <a:off x="1137153" y="1062513"/>
              <a:ext cx="194043" cy="288121"/>
            </a:xfrm>
            <a:prstGeom prst="line">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394" name="Group 393">
            <a:extLst>
              <a:ext uri="{FF2B5EF4-FFF2-40B4-BE49-F238E27FC236}">
                <a16:creationId xmlns:a16="http://schemas.microsoft.com/office/drawing/2014/main" id="{603FCB63-C85A-46CC-8A2C-C2E1BCA69560}"/>
              </a:ext>
            </a:extLst>
          </p:cNvPr>
          <p:cNvGrpSpPr/>
          <p:nvPr/>
        </p:nvGrpSpPr>
        <p:grpSpPr>
          <a:xfrm>
            <a:off x="4124429" y="2696432"/>
            <a:ext cx="436757" cy="837859"/>
            <a:chOff x="1000111" y="610668"/>
            <a:chExt cx="436757" cy="837859"/>
          </a:xfrm>
        </p:grpSpPr>
        <p:sp>
          <p:nvSpPr>
            <p:cNvPr id="395" name="Oval 394">
              <a:extLst>
                <a:ext uri="{FF2B5EF4-FFF2-40B4-BE49-F238E27FC236}">
                  <a16:creationId xmlns:a16="http://schemas.microsoft.com/office/drawing/2014/main" id="{C3EBA6AF-C537-41E8-BF23-CB7702BCD0FD}"/>
                </a:ext>
              </a:extLst>
            </p:cNvPr>
            <p:cNvSpPr/>
            <p:nvPr/>
          </p:nvSpPr>
          <p:spPr>
            <a:xfrm flipH="1">
              <a:off x="1333499" y="610668"/>
              <a:ext cx="103364" cy="113232"/>
            </a:xfrm>
            <a:prstGeom prst="ellipse">
              <a:avLst/>
            </a:prstGeom>
            <a:solidFill>
              <a:schemeClr val="accent2">
                <a:lumMod val="20000"/>
                <a:lumOff val="8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6" name="Oval 395">
              <a:extLst>
                <a:ext uri="{FF2B5EF4-FFF2-40B4-BE49-F238E27FC236}">
                  <a16:creationId xmlns:a16="http://schemas.microsoft.com/office/drawing/2014/main" id="{C686B5AD-DAA5-4597-B9F9-2AEFF9D3B42F}"/>
                </a:ext>
              </a:extLst>
            </p:cNvPr>
            <p:cNvSpPr/>
            <p:nvPr/>
          </p:nvSpPr>
          <p:spPr>
            <a:xfrm flipH="1">
              <a:off x="1000111" y="925065"/>
              <a:ext cx="160555" cy="161030"/>
            </a:xfrm>
            <a:prstGeom prst="ellipse">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7" name="Oval 396">
              <a:extLst>
                <a:ext uri="{FF2B5EF4-FFF2-40B4-BE49-F238E27FC236}">
                  <a16:creationId xmlns:a16="http://schemas.microsoft.com/office/drawing/2014/main" id="{354FBBD0-4F25-48F0-AD28-84D32EB898B3}"/>
                </a:ext>
              </a:extLst>
            </p:cNvPr>
            <p:cNvSpPr/>
            <p:nvPr/>
          </p:nvSpPr>
          <p:spPr>
            <a:xfrm flipH="1">
              <a:off x="1313066" y="1333838"/>
              <a:ext cx="123802" cy="114689"/>
            </a:xfrm>
            <a:prstGeom prst="ellipse">
              <a:avLst/>
            </a:prstGeom>
            <a:solidFill>
              <a:schemeClr val="accent2">
                <a:lumMod val="20000"/>
                <a:lumOff val="8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398" name="Straight Connector 397">
              <a:extLst>
                <a:ext uri="{FF2B5EF4-FFF2-40B4-BE49-F238E27FC236}">
                  <a16:creationId xmlns:a16="http://schemas.microsoft.com/office/drawing/2014/main" id="{E2DAE8E0-DECB-4699-81D3-7FF7FAB15A29}"/>
                </a:ext>
              </a:extLst>
            </p:cNvPr>
            <p:cNvCxnSpPr>
              <a:cxnSpLocks/>
              <a:stCxn id="395" idx="5"/>
              <a:endCxn id="396" idx="1"/>
            </p:cNvCxnSpPr>
            <p:nvPr/>
          </p:nvCxnSpPr>
          <p:spPr>
            <a:xfrm flipH="1">
              <a:off x="1137153" y="707318"/>
              <a:ext cx="211483" cy="241329"/>
            </a:xfrm>
            <a:prstGeom prst="line">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99" name="Straight Connector 398">
              <a:extLst>
                <a:ext uri="{FF2B5EF4-FFF2-40B4-BE49-F238E27FC236}">
                  <a16:creationId xmlns:a16="http://schemas.microsoft.com/office/drawing/2014/main" id="{7663E5AC-794C-4E93-B4A4-F7513353C8F5}"/>
                </a:ext>
              </a:extLst>
            </p:cNvPr>
            <p:cNvCxnSpPr>
              <a:cxnSpLocks/>
              <a:stCxn id="397" idx="7"/>
              <a:endCxn id="396" idx="3"/>
            </p:cNvCxnSpPr>
            <p:nvPr/>
          </p:nvCxnSpPr>
          <p:spPr>
            <a:xfrm flipH="1" flipV="1">
              <a:off x="1137153" y="1062513"/>
              <a:ext cx="194043" cy="288121"/>
            </a:xfrm>
            <a:prstGeom prst="line">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400" name="Group 399">
            <a:extLst>
              <a:ext uri="{FF2B5EF4-FFF2-40B4-BE49-F238E27FC236}">
                <a16:creationId xmlns:a16="http://schemas.microsoft.com/office/drawing/2014/main" id="{BE00A0C3-FAD6-4D15-B1D9-31C04125D0AB}"/>
              </a:ext>
            </a:extLst>
          </p:cNvPr>
          <p:cNvGrpSpPr/>
          <p:nvPr/>
        </p:nvGrpSpPr>
        <p:grpSpPr>
          <a:xfrm flipH="1">
            <a:off x="2133600" y="1124121"/>
            <a:ext cx="436757" cy="837859"/>
            <a:chOff x="1000111" y="610668"/>
            <a:chExt cx="436757" cy="837859"/>
          </a:xfrm>
        </p:grpSpPr>
        <p:sp>
          <p:nvSpPr>
            <p:cNvPr id="401" name="Oval 400">
              <a:extLst>
                <a:ext uri="{FF2B5EF4-FFF2-40B4-BE49-F238E27FC236}">
                  <a16:creationId xmlns:a16="http://schemas.microsoft.com/office/drawing/2014/main" id="{3E7B9614-6A72-4F40-866D-8BEA61A50D81}"/>
                </a:ext>
              </a:extLst>
            </p:cNvPr>
            <p:cNvSpPr/>
            <p:nvPr/>
          </p:nvSpPr>
          <p:spPr>
            <a:xfrm flipH="1">
              <a:off x="1333499" y="610668"/>
              <a:ext cx="103364" cy="113232"/>
            </a:xfrm>
            <a:prstGeom prst="ellipse">
              <a:avLst/>
            </a:prstGeom>
            <a:solidFill>
              <a:schemeClr val="accent2">
                <a:lumMod val="20000"/>
                <a:lumOff val="8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2" name="Oval 401">
              <a:extLst>
                <a:ext uri="{FF2B5EF4-FFF2-40B4-BE49-F238E27FC236}">
                  <a16:creationId xmlns:a16="http://schemas.microsoft.com/office/drawing/2014/main" id="{1CFF2A51-E3AB-4FB3-A0F0-FF6193423FEB}"/>
                </a:ext>
              </a:extLst>
            </p:cNvPr>
            <p:cNvSpPr/>
            <p:nvPr/>
          </p:nvSpPr>
          <p:spPr>
            <a:xfrm flipH="1">
              <a:off x="1000111" y="925065"/>
              <a:ext cx="160555" cy="161030"/>
            </a:xfrm>
            <a:prstGeom prst="ellipse">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3" name="Oval 402">
              <a:extLst>
                <a:ext uri="{FF2B5EF4-FFF2-40B4-BE49-F238E27FC236}">
                  <a16:creationId xmlns:a16="http://schemas.microsoft.com/office/drawing/2014/main" id="{AD145F72-2C66-4D47-B468-17D927D33A2B}"/>
                </a:ext>
              </a:extLst>
            </p:cNvPr>
            <p:cNvSpPr/>
            <p:nvPr/>
          </p:nvSpPr>
          <p:spPr>
            <a:xfrm flipH="1">
              <a:off x="1313066" y="1333838"/>
              <a:ext cx="123802" cy="114689"/>
            </a:xfrm>
            <a:prstGeom prst="ellipse">
              <a:avLst/>
            </a:prstGeom>
            <a:solidFill>
              <a:schemeClr val="accent2">
                <a:lumMod val="20000"/>
                <a:lumOff val="8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404" name="Straight Connector 403">
              <a:extLst>
                <a:ext uri="{FF2B5EF4-FFF2-40B4-BE49-F238E27FC236}">
                  <a16:creationId xmlns:a16="http://schemas.microsoft.com/office/drawing/2014/main" id="{EB5E3CB5-B3CD-489B-93B3-E02D4BD601A5}"/>
                </a:ext>
              </a:extLst>
            </p:cNvPr>
            <p:cNvCxnSpPr>
              <a:cxnSpLocks/>
              <a:stCxn id="401" idx="5"/>
              <a:endCxn id="402" idx="1"/>
            </p:cNvCxnSpPr>
            <p:nvPr/>
          </p:nvCxnSpPr>
          <p:spPr>
            <a:xfrm flipH="1">
              <a:off x="1137153" y="707318"/>
              <a:ext cx="211483" cy="241329"/>
            </a:xfrm>
            <a:prstGeom prst="line">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05" name="Straight Connector 404">
              <a:extLst>
                <a:ext uri="{FF2B5EF4-FFF2-40B4-BE49-F238E27FC236}">
                  <a16:creationId xmlns:a16="http://schemas.microsoft.com/office/drawing/2014/main" id="{9AC37028-C415-4458-864B-DCCA116206A0}"/>
                </a:ext>
              </a:extLst>
            </p:cNvPr>
            <p:cNvCxnSpPr>
              <a:cxnSpLocks/>
              <a:stCxn id="403" idx="7"/>
              <a:endCxn id="402" idx="3"/>
            </p:cNvCxnSpPr>
            <p:nvPr/>
          </p:nvCxnSpPr>
          <p:spPr>
            <a:xfrm flipH="1" flipV="1">
              <a:off x="1137153" y="1062513"/>
              <a:ext cx="194043" cy="288121"/>
            </a:xfrm>
            <a:prstGeom prst="line">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406" name="Group 405">
            <a:extLst>
              <a:ext uri="{FF2B5EF4-FFF2-40B4-BE49-F238E27FC236}">
                <a16:creationId xmlns:a16="http://schemas.microsoft.com/office/drawing/2014/main" id="{6D28A8D1-0C3A-4F0E-951A-ACCB9672D821}"/>
              </a:ext>
            </a:extLst>
          </p:cNvPr>
          <p:cNvGrpSpPr/>
          <p:nvPr/>
        </p:nvGrpSpPr>
        <p:grpSpPr>
          <a:xfrm flipH="1">
            <a:off x="2133600" y="2152249"/>
            <a:ext cx="436757" cy="837859"/>
            <a:chOff x="1000111" y="610668"/>
            <a:chExt cx="436757" cy="837859"/>
          </a:xfrm>
        </p:grpSpPr>
        <p:sp>
          <p:nvSpPr>
            <p:cNvPr id="407" name="Oval 406">
              <a:extLst>
                <a:ext uri="{FF2B5EF4-FFF2-40B4-BE49-F238E27FC236}">
                  <a16:creationId xmlns:a16="http://schemas.microsoft.com/office/drawing/2014/main" id="{0D3104A2-7C03-4C5E-A525-C961964494BD}"/>
                </a:ext>
              </a:extLst>
            </p:cNvPr>
            <p:cNvSpPr/>
            <p:nvPr/>
          </p:nvSpPr>
          <p:spPr>
            <a:xfrm flipH="1">
              <a:off x="1333499" y="610668"/>
              <a:ext cx="103364" cy="113232"/>
            </a:xfrm>
            <a:prstGeom prst="ellipse">
              <a:avLst/>
            </a:prstGeom>
            <a:solidFill>
              <a:schemeClr val="accent2">
                <a:lumMod val="20000"/>
                <a:lumOff val="8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8" name="Oval 407">
              <a:extLst>
                <a:ext uri="{FF2B5EF4-FFF2-40B4-BE49-F238E27FC236}">
                  <a16:creationId xmlns:a16="http://schemas.microsoft.com/office/drawing/2014/main" id="{7D1C4363-F07F-4E4F-9878-16EE2EA3FB0B}"/>
                </a:ext>
              </a:extLst>
            </p:cNvPr>
            <p:cNvSpPr/>
            <p:nvPr/>
          </p:nvSpPr>
          <p:spPr>
            <a:xfrm flipH="1">
              <a:off x="1000111" y="925065"/>
              <a:ext cx="160555" cy="161030"/>
            </a:xfrm>
            <a:prstGeom prst="ellipse">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9" name="Oval 408">
              <a:extLst>
                <a:ext uri="{FF2B5EF4-FFF2-40B4-BE49-F238E27FC236}">
                  <a16:creationId xmlns:a16="http://schemas.microsoft.com/office/drawing/2014/main" id="{3A37FFD2-6A1C-43E9-8A1E-8C181B9D8858}"/>
                </a:ext>
              </a:extLst>
            </p:cNvPr>
            <p:cNvSpPr/>
            <p:nvPr/>
          </p:nvSpPr>
          <p:spPr>
            <a:xfrm flipH="1">
              <a:off x="1313066" y="1333838"/>
              <a:ext cx="123802" cy="114689"/>
            </a:xfrm>
            <a:prstGeom prst="ellipse">
              <a:avLst/>
            </a:prstGeom>
            <a:solidFill>
              <a:schemeClr val="accent2">
                <a:lumMod val="20000"/>
                <a:lumOff val="8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410" name="Straight Connector 409">
              <a:extLst>
                <a:ext uri="{FF2B5EF4-FFF2-40B4-BE49-F238E27FC236}">
                  <a16:creationId xmlns:a16="http://schemas.microsoft.com/office/drawing/2014/main" id="{43420964-0BFF-40BA-8F75-20BB22285A5D}"/>
                </a:ext>
              </a:extLst>
            </p:cNvPr>
            <p:cNvCxnSpPr>
              <a:cxnSpLocks/>
              <a:stCxn id="407" idx="5"/>
              <a:endCxn id="408" idx="1"/>
            </p:cNvCxnSpPr>
            <p:nvPr/>
          </p:nvCxnSpPr>
          <p:spPr>
            <a:xfrm flipH="1">
              <a:off x="1137153" y="707318"/>
              <a:ext cx="211483" cy="241329"/>
            </a:xfrm>
            <a:prstGeom prst="line">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11" name="Straight Connector 410">
              <a:extLst>
                <a:ext uri="{FF2B5EF4-FFF2-40B4-BE49-F238E27FC236}">
                  <a16:creationId xmlns:a16="http://schemas.microsoft.com/office/drawing/2014/main" id="{2230ED9D-43E9-4132-ABC6-FDB23FD87500}"/>
                </a:ext>
              </a:extLst>
            </p:cNvPr>
            <p:cNvCxnSpPr>
              <a:cxnSpLocks/>
              <a:stCxn id="409" idx="7"/>
              <a:endCxn id="408" idx="3"/>
            </p:cNvCxnSpPr>
            <p:nvPr/>
          </p:nvCxnSpPr>
          <p:spPr>
            <a:xfrm flipH="1" flipV="1">
              <a:off x="1137153" y="1062513"/>
              <a:ext cx="194043" cy="288121"/>
            </a:xfrm>
            <a:prstGeom prst="line">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412" name="Group 411">
            <a:extLst>
              <a:ext uri="{FF2B5EF4-FFF2-40B4-BE49-F238E27FC236}">
                <a16:creationId xmlns:a16="http://schemas.microsoft.com/office/drawing/2014/main" id="{A3A793EC-32D7-453F-8BBE-BD305A5DF0E4}"/>
              </a:ext>
            </a:extLst>
          </p:cNvPr>
          <p:cNvGrpSpPr/>
          <p:nvPr/>
        </p:nvGrpSpPr>
        <p:grpSpPr>
          <a:xfrm flipH="1">
            <a:off x="2608551" y="1629998"/>
            <a:ext cx="436757" cy="837859"/>
            <a:chOff x="1000111" y="610668"/>
            <a:chExt cx="436757" cy="837859"/>
          </a:xfrm>
        </p:grpSpPr>
        <p:sp>
          <p:nvSpPr>
            <p:cNvPr id="413" name="Oval 412">
              <a:extLst>
                <a:ext uri="{FF2B5EF4-FFF2-40B4-BE49-F238E27FC236}">
                  <a16:creationId xmlns:a16="http://schemas.microsoft.com/office/drawing/2014/main" id="{D69845C1-6EAB-47E4-A0F0-800067E757C2}"/>
                </a:ext>
              </a:extLst>
            </p:cNvPr>
            <p:cNvSpPr/>
            <p:nvPr/>
          </p:nvSpPr>
          <p:spPr>
            <a:xfrm flipH="1">
              <a:off x="1333499" y="610668"/>
              <a:ext cx="103364" cy="113232"/>
            </a:xfrm>
            <a:prstGeom prst="ellipse">
              <a:avLst/>
            </a:prstGeom>
            <a:solidFill>
              <a:schemeClr val="accent2">
                <a:lumMod val="20000"/>
                <a:lumOff val="8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4" name="Oval 413">
              <a:extLst>
                <a:ext uri="{FF2B5EF4-FFF2-40B4-BE49-F238E27FC236}">
                  <a16:creationId xmlns:a16="http://schemas.microsoft.com/office/drawing/2014/main" id="{B8AD0688-C560-43E5-9A51-CE2ED03F0ACB}"/>
                </a:ext>
              </a:extLst>
            </p:cNvPr>
            <p:cNvSpPr/>
            <p:nvPr/>
          </p:nvSpPr>
          <p:spPr>
            <a:xfrm flipH="1">
              <a:off x="1000111" y="925065"/>
              <a:ext cx="160555" cy="161030"/>
            </a:xfrm>
            <a:prstGeom prst="ellipse">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5" name="Oval 414">
              <a:extLst>
                <a:ext uri="{FF2B5EF4-FFF2-40B4-BE49-F238E27FC236}">
                  <a16:creationId xmlns:a16="http://schemas.microsoft.com/office/drawing/2014/main" id="{62D11A24-728C-4F5A-ABB1-0FBAA6430B8B}"/>
                </a:ext>
              </a:extLst>
            </p:cNvPr>
            <p:cNvSpPr/>
            <p:nvPr/>
          </p:nvSpPr>
          <p:spPr>
            <a:xfrm flipH="1">
              <a:off x="1313066" y="1333838"/>
              <a:ext cx="123802" cy="114689"/>
            </a:xfrm>
            <a:prstGeom prst="ellipse">
              <a:avLst/>
            </a:prstGeom>
            <a:solidFill>
              <a:schemeClr val="accent2">
                <a:lumMod val="20000"/>
                <a:lumOff val="8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416" name="Straight Connector 415">
              <a:extLst>
                <a:ext uri="{FF2B5EF4-FFF2-40B4-BE49-F238E27FC236}">
                  <a16:creationId xmlns:a16="http://schemas.microsoft.com/office/drawing/2014/main" id="{CF9DBD5F-3D40-4A0E-A943-8C7ABC5C4668}"/>
                </a:ext>
              </a:extLst>
            </p:cNvPr>
            <p:cNvCxnSpPr>
              <a:cxnSpLocks/>
              <a:stCxn id="413" idx="5"/>
              <a:endCxn id="414" idx="1"/>
            </p:cNvCxnSpPr>
            <p:nvPr/>
          </p:nvCxnSpPr>
          <p:spPr>
            <a:xfrm flipH="1">
              <a:off x="1137153" y="707318"/>
              <a:ext cx="211483" cy="241329"/>
            </a:xfrm>
            <a:prstGeom prst="line">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17" name="Straight Connector 416">
              <a:extLst>
                <a:ext uri="{FF2B5EF4-FFF2-40B4-BE49-F238E27FC236}">
                  <a16:creationId xmlns:a16="http://schemas.microsoft.com/office/drawing/2014/main" id="{952D338B-1BDD-46B7-997B-FAFD24832B35}"/>
                </a:ext>
              </a:extLst>
            </p:cNvPr>
            <p:cNvCxnSpPr>
              <a:cxnSpLocks/>
              <a:stCxn id="415" idx="7"/>
              <a:endCxn id="414" idx="3"/>
            </p:cNvCxnSpPr>
            <p:nvPr/>
          </p:nvCxnSpPr>
          <p:spPr>
            <a:xfrm flipH="1" flipV="1">
              <a:off x="1137153" y="1062513"/>
              <a:ext cx="194043" cy="288121"/>
            </a:xfrm>
            <a:prstGeom prst="line">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418" name="Group 417">
            <a:extLst>
              <a:ext uri="{FF2B5EF4-FFF2-40B4-BE49-F238E27FC236}">
                <a16:creationId xmlns:a16="http://schemas.microsoft.com/office/drawing/2014/main" id="{77D06542-9F73-4280-BBC0-B6F25C62BD6B}"/>
              </a:ext>
            </a:extLst>
          </p:cNvPr>
          <p:cNvGrpSpPr/>
          <p:nvPr/>
        </p:nvGrpSpPr>
        <p:grpSpPr>
          <a:xfrm flipH="1">
            <a:off x="2513622" y="2686173"/>
            <a:ext cx="436757" cy="837859"/>
            <a:chOff x="1000111" y="610668"/>
            <a:chExt cx="436757" cy="837859"/>
          </a:xfrm>
        </p:grpSpPr>
        <p:sp>
          <p:nvSpPr>
            <p:cNvPr id="419" name="Oval 418">
              <a:extLst>
                <a:ext uri="{FF2B5EF4-FFF2-40B4-BE49-F238E27FC236}">
                  <a16:creationId xmlns:a16="http://schemas.microsoft.com/office/drawing/2014/main" id="{A51EB517-3D4E-44AA-BFA8-7B065B1E0B7F}"/>
                </a:ext>
              </a:extLst>
            </p:cNvPr>
            <p:cNvSpPr/>
            <p:nvPr/>
          </p:nvSpPr>
          <p:spPr>
            <a:xfrm flipH="1">
              <a:off x="1333499" y="610668"/>
              <a:ext cx="103364" cy="113232"/>
            </a:xfrm>
            <a:prstGeom prst="ellipse">
              <a:avLst/>
            </a:prstGeom>
            <a:solidFill>
              <a:schemeClr val="accent2">
                <a:lumMod val="20000"/>
                <a:lumOff val="8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0" name="Oval 419">
              <a:extLst>
                <a:ext uri="{FF2B5EF4-FFF2-40B4-BE49-F238E27FC236}">
                  <a16:creationId xmlns:a16="http://schemas.microsoft.com/office/drawing/2014/main" id="{A39358DD-2CD3-464A-82E3-03E640763D02}"/>
                </a:ext>
              </a:extLst>
            </p:cNvPr>
            <p:cNvSpPr/>
            <p:nvPr/>
          </p:nvSpPr>
          <p:spPr>
            <a:xfrm flipH="1">
              <a:off x="1000111" y="925065"/>
              <a:ext cx="160555" cy="161030"/>
            </a:xfrm>
            <a:prstGeom prst="ellipse">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1" name="Oval 420">
              <a:extLst>
                <a:ext uri="{FF2B5EF4-FFF2-40B4-BE49-F238E27FC236}">
                  <a16:creationId xmlns:a16="http://schemas.microsoft.com/office/drawing/2014/main" id="{C3C46F42-79D5-45C1-9A06-E7B756C5B7A0}"/>
                </a:ext>
              </a:extLst>
            </p:cNvPr>
            <p:cNvSpPr/>
            <p:nvPr/>
          </p:nvSpPr>
          <p:spPr>
            <a:xfrm flipH="1">
              <a:off x="1313066" y="1333838"/>
              <a:ext cx="123802" cy="114689"/>
            </a:xfrm>
            <a:prstGeom prst="ellipse">
              <a:avLst/>
            </a:prstGeom>
            <a:solidFill>
              <a:schemeClr val="accent2">
                <a:lumMod val="20000"/>
                <a:lumOff val="8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422" name="Straight Connector 421">
              <a:extLst>
                <a:ext uri="{FF2B5EF4-FFF2-40B4-BE49-F238E27FC236}">
                  <a16:creationId xmlns:a16="http://schemas.microsoft.com/office/drawing/2014/main" id="{6DF43957-6145-4397-87C6-B2F066B82F4E}"/>
                </a:ext>
              </a:extLst>
            </p:cNvPr>
            <p:cNvCxnSpPr>
              <a:cxnSpLocks/>
              <a:stCxn id="419" idx="5"/>
              <a:endCxn id="420" idx="1"/>
            </p:cNvCxnSpPr>
            <p:nvPr/>
          </p:nvCxnSpPr>
          <p:spPr>
            <a:xfrm flipH="1">
              <a:off x="1137153" y="707318"/>
              <a:ext cx="211483" cy="241329"/>
            </a:xfrm>
            <a:prstGeom prst="line">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23" name="Straight Connector 422">
              <a:extLst>
                <a:ext uri="{FF2B5EF4-FFF2-40B4-BE49-F238E27FC236}">
                  <a16:creationId xmlns:a16="http://schemas.microsoft.com/office/drawing/2014/main" id="{CB124B00-8E48-4502-9DA8-0F29DBF2E947}"/>
                </a:ext>
              </a:extLst>
            </p:cNvPr>
            <p:cNvCxnSpPr>
              <a:cxnSpLocks/>
              <a:stCxn id="421" idx="7"/>
              <a:endCxn id="420" idx="3"/>
            </p:cNvCxnSpPr>
            <p:nvPr/>
          </p:nvCxnSpPr>
          <p:spPr>
            <a:xfrm flipH="1" flipV="1">
              <a:off x="1137153" y="1062513"/>
              <a:ext cx="194043" cy="288121"/>
            </a:xfrm>
            <a:prstGeom prst="line">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424" name="Group 423">
            <a:extLst>
              <a:ext uri="{FF2B5EF4-FFF2-40B4-BE49-F238E27FC236}">
                <a16:creationId xmlns:a16="http://schemas.microsoft.com/office/drawing/2014/main" id="{5FCDA34B-07CE-4E4E-9470-F25AEF3FFED4}"/>
              </a:ext>
            </a:extLst>
          </p:cNvPr>
          <p:cNvGrpSpPr/>
          <p:nvPr/>
        </p:nvGrpSpPr>
        <p:grpSpPr>
          <a:xfrm>
            <a:off x="4045825" y="1591153"/>
            <a:ext cx="436757" cy="837859"/>
            <a:chOff x="1000111" y="610668"/>
            <a:chExt cx="436757" cy="837859"/>
          </a:xfrm>
        </p:grpSpPr>
        <p:sp>
          <p:nvSpPr>
            <p:cNvPr id="425" name="Oval 424">
              <a:extLst>
                <a:ext uri="{FF2B5EF4-FFF2-40B4-BE49-F238E27FC236}">
                  <a16:creationId xmlns:a16="http://schemas.microsoft.com/office/drawing/2014/main" id="{E455FAC1-C91B-467E-8C60-06C539079050}"/>
                </a:ext>
              </a:extLst>
            </p:cNvPr>
            <p:cNvSpPr/>
            <p:nvPr/>
          </p:nvSpPr>
          <p:spPr>
            <a:xfrm flipH="1">
              <a:off x="1333499" y="610668"/>
              <a:ext cx="103364" cy="113232"/>
            </a:xfrm>
            <a:prstGeom prst="ellipse">
              <a:avLst/>
            </a:prstGeom>
            <a:solidFill>
              <a:schemeClr val="accent2">
                <a:lumMod val="20000"/>
                <a:lumOff val="8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6" name="Oval 425">
              <a:extLst>
                <a:ext uri="{FF2B5EF4-FFF2-40B4-BE49-F238E27FC236}">
                  <a16:creationId xmlns:a16="http://schemas.microsoft.com/office/drawing/2014/main" id="{A2CC2CD8-A6F9-4C88-9D08-1BBCE6AD84F4}"/>
                </a:ext>
              </a:extLst>
            </p:cNvPr>
            <p:cNvSpPr/>
            <p:nvPr/>
          </p:nvSpPr>
          <p:spPr>
            <a:xfrm flipH="1">
              <a:off x="1000111" y="925065"/>
              <a:ext cx="160555" cy="161030"/>
            </a:xfrm>
            <a:prstGeom prst="ellipse">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7" name="Oval 426">
              <a:extLst>
                <a:ext uri="{FF2B5EF4-FFF2-40B4-BE49-F238E27FC236}">
                  <a16:creationId xmlns:a16="http://schemas.microsoft.com/office/drawing/2014/main" id="{64EAFE0A-B79E-4044-B331-BF7442FCF961}"/>
                </a:ext>
              </a:extLst>
            </p:cNvPr>
            <p:cNvSpPr/>
            <p:nvPr/>
          </p:nvSpPr>
          <p:spPr>
            <a:xfrm flipH="1">
              <a:off x="1313066" y="1333838"/>
              <a:ext cx="123802" cy="114689"/>
            </a:xfrm>
            <a:prstGeom prst="ellipse">
              <a:avLst/>
            </a:prstGeom>
            <a:solidFill>
              <a:schemeClr val="accent2">
                <a:lumMod val="20000"/>
                <a:lumOff val="8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428" name="Straight Connector 427">
              <a:extLst>
                <a:ext uri="{FF2B5EF4-FFF2-40B4-BE49-F238E27FC236}">
                  <a16:creationId xmlns:a16="http://schemas.microsoft.com/office/drawing/2014/main" id="{4E4AFECC-499A-4E0D-967D-37B391ABDC06}"/>
                </a:ext>
              </a:extLst>
            </p:cNvPr>
            <p:cNvCxnSpPr>
              <a:cxnSpLocks/>
              <a:stCxn id="425" idx="5"/>
              <a:endCxn id="426" idx="1"/>
            </p:cNvCxnSpPr>
            <p:nvPr/>
          </p:nvCxnSpPr>
          <p:spPr>
            <a:xfrm flipH="1">
              <a:off x="1137153" y="707318"/>
              <a:ext cx="211483" cy="241329"/>
            </a:xfrm>
            <a:prstGeom prst="line">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29" name="Straight Connector 428">
              <a:extLst>
                <a:ext uri="{FF2B5EF4-FFF2-40B4-BE49-F238E27FC236}">
                  <a16:creationId xmlns:a16="http://schemas.microsoft.com/office/drawing/2014/main" id="{34044492-B377-4835-8BA1-96136C8125F2}"/>
                </a:ext>
              </a:extLst>
            </p:cNvPr>
            <p:cNvCxnSpPr>
              <a:cxnSpLocks/>
              <a:stCxn id="427" idx="7"/>
              <a:endCxn id="426" idx="3"/>
            </p:cNvCxnSpPr>
            <p:nvPr/>
          </p:nvCxnSpPr>
          <p:spPr>
            <a:xfrm flipH="1" flipV="1">
              <a:off x="1137153" y="1062513"/>
              <a:ext cx="194043" cy="288121"/>
            </a:xfrm>
            <a:prstGeom prst="line">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grpSp>
      <p:sp>
        <p:nvSpPr>
          <p:cNvPr id="430" name="TextBox 429">
            <a:extLst>
              <a:ext uri="{FF2B5EF4-FFF2-40B4-BE49-F238E27FC236}">
                <a16:creationId xmlns:a16="http://schemas.microsoft.com/office/drawing/2014/main" id="{A156F5E3-E3C4-46B7-B2E7-445E480C3AB2}"/>
              </a:ext>
            </a:extLst>
          </p:cNvPr>
          <p:cNvSpPr txBox="1"/>
          <p:nvPr/>
        </p:nvSpPr>
        <p:spPr>
          <a:xfrm>
            <a:off x="494802" y="209153"/>
            <a:ext cx="1509868" cy="830997"/>
          </a:xfrm>
          <a:prstGeom prst="rect">
            <a:avLst/>
          </a:prstGeom>
          <a:noFill/>
        </p:spPr>
        <p:txBody>
          <a:bodyPr wrap="square" rtlCol="0">
            <a:spAutoFit/>
          </a:bodyPr>
          <a:lstStyle/>
          <a:p>
            <a:pPr algn="ctr"/>
            <a:r>
              <a:rPr lang="en-US" sz="1600" dirty="0"/>
              <a:t>Left-facing vertical </a:t>
            </a:r>
            <a:r>
              <a:rPr lang="en-US" sz="1600" i="1" dirty="0"/>
              <a:t>Z</a:t>
            </a:r>
            <a:r>
              <a:rPr lang="en-US" sz="1600" i="1" baseline="-25000" dirty="0"/>
              <a:t>1</a:t>
            </a:r>
            <a:r>
              <a:rPr lang="en-US" sz="1600" dirty="0"/>
              <a:t> triplet</a:t>
            </a:r>
          </a:p>
        </p:txBody>
      </p:sp>
      <p:grpSp>
        <p:nvGrpSpPr>
          <p:cNvPr id="431" name="Group 430">
            <a:extLst>
              <a:ext uri="{FF2B5EF4-FFF2-40B4-BE49-F238E27FC236}">
                <a16:creationId xmlns:a16="http://schemas.microsoft.com/office/drawing/2014/main" id="{C993A8BD-3E45-4400-B301-AFB5B3593FC3}"/>
              </a:ext>
            </a:extLst>
          </p:cNvPr>
          <p:cNvGrpSpPr/>
          <p:nvPr/>
        </p:nvGrpSpPr>
        <p:grpSpPr>
          <a:xfrm>
            <a:off x="152400" y="1419966"/>
            <a:ext cx="436757" cy="837859"/>
            <a:chOff x="1000111" y="610668"/>
            <a:chExt cx="436757" cy="837859"/>
          </a:xfrm>
        </p:grpSpPr>
        <p:sp>
          <p:nvSpPr>
            <p:cNvPr id="432" name="Oval 431">
              <a:extLst>
                <a:ext uri="{FF2B5EF4-FFF2-40B4-BE49-F238E27FC236}">
                  <a16:creationId xmlns:a16="http://schemas.microsoft.com/office/drawing/2014/main" id="{03735FDC-64B7-4BAB-AA5F-ABA1F816504E}"/>
                </a:ext>
              </a:extLst>
            </p:cNvPr>
            <p:cNvSpPr/>
            <p:nvPr/>
          </p:nvSpPr>
          <p:spPr>
            <a:xfrm flipH="1">
              <a:off x="1333499" y="610668"/>
              <a:ext cx="103364" cy="113232"/>
            </a:xfrm>
            <a:prstGeom prst="ellipse">
              <a:avLst/>
            </a:prstGeom>
            <a:solidFill>
              <a:schemeClr val="accent2">
                <a:lumMod val="20000"/>
                <a:lumOff val="8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3" name="Oval 432">
              <a:extLst>
                <a:ext uri="{FF2B5EF4-FFF2-40B4-BE49-F238E27FC236}">
                  <a16:creationId xmlns:a16="http://schemas.microsoft.com/office/drawing/2014/main" id="{B8C84D03-9EFB-4CF4-9BBD-ED7B50B6388B}"/>
                </a:ext>
              </a:extLst>
            </p:cNvPr>
            <p:cNvSpPr/>
            <p:nvPr/>
          </p:nvSpPr>
          <p:spPr>
            <a:xfrm flipH="1">
              <a:off x="1000111" y="925065"/>
              <a:ext cx="160555" cy="161030"/>
            </a:xfrm>
            <a:prstGeom prst="ellipse">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4" name="Oval 433">
              <a:extLst>
                <a:ext uri="{FF2B5EF4-FFF2-40B4-BE49-F238E27FC236}">
                  <a16:creationId xmlns:a16="http://schemas.microsoft.com/office/drawing/2014/main" id="{BDC5311B-31E6-407F-B18E-7A0D0E14A367}"/>
                </a:ext>
              </a:extLst>
            </p:cNvPr>
            <p:cNvSpPr/>
            <p:nvPr/>
          </p:nvSpPr>
          <p:spPr>
            <a:xfrm flipH="1">
              <a:off x="1313066" y="1333838"/>
              <a:ext cx="123802" cy="114689"/>
            </a:xfrm>
            <a:prstGeom prst="ellipse">
              <a:avLst/>
            </a:prstGeom>
            <a:solidFill>
              <a:schemeClr val="accent2">
                <a:lumMod val="20000"/>
                <a:lumOff val="8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435" name="Straight Connector 434">
              <a:extLst>
                <a:ext uri="{FF2B5EF4-FFF2-40B4-BE49-F238E27FC236}">
                  <a16:creationId xmlns:a16="http://schemas.microsoft.com/office/drawing/2014/main" id="{2FA44F99-CA75-4CBB-8070-C50E9662CC33}"/>
                </a:ext>
              </a:extLst>
            </p:cNvPr>
            <p:cNvCxnSpPr>
              <a:cxnSpLocks/>
              <a:stCxn id="432" idx="5"/>
              <a:endCxn id="433" idx="1"/>
            </p:cNvCxnSpPr>
            <p:nvPr/>
          </p:nvCxnSpPr>
          <p:spPr>
            <a:xfrm flipH="1">
              <a:off x="1137153" y="707318"/>
              <a:ext cx="211483" cy="241329"/>
            </a:xfrm>
            <a:prstGeom prst="line">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6" name="Straight Connector 435">
              <a:extLst>
                <a:ext uri="{FF2B5EF4-FFF2-40B4-BE49-F238E27FC236}">
                  <a16:creationId xmlns:a16="http://schemas.microsoft.com/office/drawing/2014/main" id="{5C3DE0D0-9147-478B-A789-BF9B68C935F9}"/>
                </a:ext>
              </a:extLst>
            </p:cNvPr>
            <p:cNvCxnSpPr>
              <a:cxnSpLocks/>
              <a:stCxn id="434" idx="7"/>
              <a:endCxn id="433" idx="3"/>
            </p:cNvCxnSpPr>
            <p:nvPr/>
          </p:nvCxnSpPr>
          <p:spPr>
            <a:xfrm flipH="1" flipV="1">
              <a:off x="1137153" y="1062513"/>
              <a:ext cx="194043" cy="288121"/>
            </a:xfrm>
            <a:prstGeom prst="line">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grpSp>
      <p:sp>
        <p:nvSpPr>
          <p:cNvPr id="437" name="TextBox 436">
            <a:extLst>
              <a:ext uri="{FF2B5EF4-FFF2-40B4-BE49-F238E27FC236}">
                <a16:creationId xmlns:a16="http://schemas.microsoft.com/office/drawing/2014/main" id="{F0FE1A84-1680-4915-925B-4B5C3BCDBCFF}"/>
              </a:ext>
            </a:extLst>
          </p:cNvPr>
          <p:cNvSpPr txBox="1"/>
          <p:nvPr/>
        </p:nvSpPr>
        <p:spPr>
          <a:xfrm>
            <a:off x="456441" y="1466696"/>
            <a:ext cx="1509868" cy="830997"/>
          </a:xfrm>
          <a:prstGeom prst="rect">
            <a:avLst/>
          </a:prstGeom>
          <a:noFill/>
        </p:spPr>
        <p:txBody>
          <a:bodyPr wrap="square" rtlCol="0">
            <a:spAutoFit/>
          </a:bodyPr>
          <a:lstStyle/>
          <a:p>
            <a:pPr algn="ctr"/>
            <a:r>
              <a:rPr lang="en-US" sz="1600" dirty="0"/>
              <a:t>Right-facing vertical </a:t>
            </a:r>
            <a:r>
              <a:rPr lang="en-US" sz="1600" i="1" dirty="0"/>
              <a:t>Z</a:t>
            </a:r>
            <a:r>
              <a:rPr lang="en-US" sz="1600" i="1" baseline="-25000" dirty="0"/>
              <a:t>1</a:t>
            </a:r>
            <a:r>
              <a:rPr lang="en-US" sz="1600" dirty="0"/>
              <a:t> triplet</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A J Maren\Pictures\AJM-website-textile-bckgrnds\italian-renaissance-gold-brocade_pinterest..jpg"/>
          <p:cNvPicPr>
            <a:picLocks noChangeAspect="1" noChangeArrowheads="1"/>
          </p:cNvPicPr>
          <p:nvPr/>
        </p:nvPicPr>
        <p:blipFill>
          <a:blip r:embed="rId2" cstate="print"/>
          <a:srcRect/>
          <a:stretch>
            <a:fillRect/>
          </a:stretch>
        </p:blipFill>
        <p:spPr bwMode="auto">
          <a:xfrm>
            <a:off x="0" y="0"/>
            <a:ext cx="10058400" cy="7772400"/>
          </a:xfrm>
          <a:prstGeom prst="rect">
            <a:avLst/>
          </a:prstGeom>
          <a:noFill/>
          <a:effectLst>
            <a:glow rad="101600">
              <a:schemeClr val="accent2">
                <a:satMod val="175000"/>
                <a:alpha val="40000"/>
              </a:schemeClr>
            </a:glow>
          </a:effectLst>
        </p:spPr>
      </p:pic>
      <p:sp>
        <p:nvSpPr>
          <p:cNvPr id="3" name="Rectangle 2"/>
          <p:cNvSpPr/>
          <p:nvPr/>
        </p:nvSpPr>
        <p:spPr>
          <a:xfrm>
            <a:off x="685800" y="685804"/>
            <a:ext cx="8610600" cy="6324600"/>
          </a:xfrm>
          <a:prstGeom prst="rect">
            <a:avLst/>
          </a:prstGeom>
          <a:solidFill>
            <a:srgbClr val="FAE6CD"/>
          </a:solidFill>
          <a:ln w="28575">
            <a:solidFill>
              <a:schemeClr val="accent2">
                <a:lumMod val="75000"/>
              </a:schemeClr>
            </a:solidFill>
          </a:ln>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101787" tIns="50894" rIns="101787" bIns="50894" rtlCol="0" anchor="ctr"/>
          <a:lstStyle/>
          <a:p>
            <a:pPr algn="ctr"/>
            <a:endParaRPr lang="en-US" dirty="0"/>
          </a:p>
        </p:txBody>
      </p:sp>
      <p:grpSp>
        <p:nvGrpSpPr>
          <p:cNvPr id="2" name="Group 11"/>
          <p:cNvGrpSpPr/>
          <p:nvPr/>
        </p:nvGrpSpPr>
        <p:grpSpPr>
          <a:xfrm>
            <a:off x="1371600" y="1248251"/>
            <a:ext cx="7315200" cy="1723549"/>
            <a:chOff x="1409699" y="4199319"/>
            <a:chExt cx="7315200" cy="1723549"/>
          </a:xfrm>
        </p:grpSpPr>
        <p:sp>
          <p:nvSpPr>
            <p:cNvPr id="9" name="TextBox 8"/>
            <p:cNvSpPr txBox="1"/>
            <p:nvPr/>
          </p:nvSpPr>
          <p:spPr>
            <a:xfrm>
              <a:off x="1409699" y="4199319"/>
              <a:ext cx="7315200" cy="1723549"/>
            </a:xfrm>
            <a:prstGeom prst="rect">
              <a:avLst/>
            </a:prstGeom>
            <a:solidFill>
              <a:srgbClr val="F5D2A5"/>
            </a:solidFill>
            <a:ln w="28575">
              <a:solidFill>
                <a:schemeClr val="accent2">
                  <a:lumMod val="75000"/>
                </a:schemeClr>
              </a:solidFill>
            </a:ln>
          </p:spPr>
          <p:txBody>
            <a:bodyPr wrap="square" rtlCol="0" anchor="ctr">
              <a:spAutoFit/>
            </a:bodyPr>
            <a:lstStyle/>
            <a:p>
              <a:pPr algn="ctr"/>
              <a:endParaRPr lang="en-US" sz="800" dirty="0">
                <a:latin typeface="Britannic Bold" pitchFamily="34" charset="0"/>
              </a:endParaRPr>
            </a:p>
            <a:p>
              <a:pPr algn="ctr"/>
              <a:r>
                <a:rPr lang="en-US" sz="2400" dirty="0">
                  <a:latin typeface="Britannic Bold" pitchFamily="34" charset="0"/>
                </a:rPr>
                <a:t>Illustration of Two Different Grid Patterns </a:t>
              </a:r>
            </a:p>
            <a:p>
              <a:pPr algn="ctr"/>
              <a:r>
                <a:rPr lang="en-US" sz="2400" dirty="0">
                  <a:latin typeface="Britannic Bold" pitchFamily="34" charset="0"/>
                </a:rPr>
                <a:t>in the 2-D CVM</a:t>
              </a:r>
            </a:p>
            <a:p>
              <a:pPr algn="ctr"/>
              <a:endParaRPr lang="en-US" sz="800" dirty="0">
                <a:latin typeface="Britannic Bold" pitchFamily="34" charset="0"/>
              </a:endParaRPr>
            </a:p>
            <a:p>
              <a:pPr algn="ctr"/>
              <a:r>
                <a:rPr lang="en-US" sz="2400" i="1" dirty="0">
                  <a:latin typeface="Britannic Bold" pitchFamily="34" charset="0"/>
                </a:rPr>
                <a:t>Note: Approximate; Counts only Horizontal Triplets</a:t>
              </a:r>
              <a:endParaRPr lang="en-US" sz="2400" i="1" dirty="0"/>
            </a:p>
            <a:p>
              <a:pPr algn="ctr"/>
              <a:endParaRPr lang="en-US" sz="1000" dirty="0">
                <a:latin typeface="Britannic Bold" pitchFamily="34" charset="0"/>
              </a:endParaRPr>
            </a:p>
            <a:p>
              <a:pPr algn="ctr"/>
              <a:endParaRPr lang="en-US" sz="800" dirty="0">
                <a:latin typeface="Britannic Bold" pitchFamily="34" charset="0"/>
              </a:endParaRPr>
            </a:p>
          </p:txBody>
        </p:sp>
        <p:pic>
          <p:nvPicPr>
            <p:cNvPr id="2054" name="Picture 6" descr="C:\Users\A J Maren\Pictures\AJM-website-textile-bckgrnds\Italian-renaissance-border-2-thin.jpg"/>
            <p:cNvPicPr>
              <a:picLocks noChangeAspect="1" noChangeArrowheads="1"/>
            </p:cNvPicPr>
            <p:nvPr/>
          </p:nvPicPr>
          <p:blipFill>
            <a:blip r:embed="rId3" cstate="print"/>
            <a:srcRect/>
            <a:stretch>
              <a:fillRect/>
            </a:stretch>
          </p:blipFill>
          <p:spPr bwMode="auto">
            <a:xfrm>
              <a:off x="1409703" y="5757579"/>
              <a:ext cx="7315195" cy="160434"/>
            </a:xfrm>
            <a:prstGeom prst="rect">
              <a:avLst/>
            </a:prstGeom>
            <a:noFill/>
            <a:effectLst>
              <a:glow rad="63500">
                <a:schemeClr val="accent2">
                  <a:satMod val="175000"/>
                  <a:alpha val="40000"/>
                </a:schemeClr>
              </a:glow>
            </a:effectLst>
          </p:spPr>
        </p:pic>
        <p:pic>
          <p:nvPicPr>
            <p:cNvPr id="11" name="Picture 6" descr="C:\Users\A J Maren\Pictures\AJM-website-textile-bckgrnds\Italian-renaissance-border-2-thin.jpg"/>
            <p:cNvPicPr>
              <a:picLocks noChangeAspect="1" noChangeArrowheads="1"/>
            </p:cNvPicPr>
            <p:nvPr/>
          </p:nvPicPr>
          <p:blipFill>
            <a:blip r:embed="rId3" cstate="print"/>
            <a:srcRect/>
            <a:stretch>
              <a:fillRect/>
            </a:stretch>
          </p:blipFill>
          <p:spPr bwMode="auto">
            <a:xfrm>
              <a:off x="1409699" y="4208529"/>
              <a:ext cx="7315199" cy="160434"/>
            </a:xfrm>
            <a:prstGeom prst="rect">
              <a:avLst/>
            </a:prstGeom>
            <a:noFill/>
            <a:effectLst>
              <a:glow rad="63500">
                <a:schemeClr val="accent2">
                  <a:satMod val="175000"/>
                  <a:alpha val="40000"/>
                </a:schemeClr>
              </a:glow>
            </a:effectLst>
          </p:spPr>
        </p:pic>
      </p:grpSp>
      <p:sp>
        <p:nvSpPr>
          <p:cNvPr id="8" name="TextBox 7">
            <a:extLst>
              <a:ext uri="{FF2B5EF4-FFF2-40B4-BE49-F238E27FC236}">
                <a16:creationId xmlns:a16="http://schemas.microsoft.com/office/drawing/2014/main" id="{33557A5D-F222-47F7-8C9D-119524EA2300}"/>
              </a:ext>
            </a:extLst>
          </p:cNvPr>
          <p:cNvSpPr txBox="1"/>
          <p:nvPr/>
        </p:nvSpPr>
        <p:spPr>
          <a:xfrm>
            <a:off x="1468365" y="3344840"/>
            <a:ext cx="7121667" cy="2862322"/>
          </a:xfrm>
          <a:prstGeom prst="rect">
            <a:avLst/>
          </a:prstGeom>
          <a:noFill/>
        </p:spPr>
        <p:txBody>
          <a:bodyPr wrap="square" rtlCol="0">
            <a:spAutoFit/>
          </a:bodyPr>
          <a:lstStyle/>
          <a:p>
            <a:pPr marL="342900" indent="-342900">
              <a:buFont typeface="Arial" panose="020B0604020202020204" pitchFamily="34" charset="0"/>
              <a:buChar char="•"/>
            </a:pPr>
            <a:r>
              <a:rPr lang="en-US" dirty="0"/>
              <a:t>Illustrates two different grid patterns, both for the case where </a:t>
            </a:r>
            <a:r>
              <a:rPr lang="en-US" i="1" dirty="0"/>
              <a:t>epsilon0 = 0</a:t>
            </a:r>
            <a:r>
              <a:rPr lang="en-US" dirty="0"/>
              <a:t>; meaning </a:t>
            </a:r>
            <a:r>
              <a:rPr lang="en-US" i="1" dirty="0"/>
              <a:t>x</a:t>
            </a:r>
            <a:r>
              <a:rPr lang="en-US" i="1" baseline="-25000" dirty="0"/>
              <a:t>1</a:t>
            </a:r>
            <a:r>
              <a:rPr lang="en-US" i="1" dirty="0"/>
              <a:t> = x</a:t>
            </a:r>
            <a:r>
              <a:rPr lang="en-US" i="1" baseline="-25000" dirty="0"/>
              <a:t>2</a:t>
            </a:r>
            <a:r>
              <a:rPr lang="en-US" i="1" dirty="0"/>
              <a:t> = 0.5</a:t>
            </a:r>
            <a:r>
              <a:rPr lang="en-US" dirty="0"/>
              <a:t>, or equiprobable distribution among the two states; the two patterns have different </a:t>
            </a:r>
            <a:r>
              <a:rPr lang="en-US" i="1" dirty="0"/>
              <a:t>h-values</a:t>
            </a:r>
            <a:r>
              <a:rPr lang="en-US" dirty="0"/>
              <a:t>: </a:t>
            </a:r>
          </a:p>
          <a:p>
            <a:pPr marL="851838" lvl="1" indent="-342900">
              <a:buFont typeface="Arial" panose="020B0604020202020204" pitchFamily="34" charset="0"/>
              <a:buChar char="•"/>
            </a:pPr>
            <a:r>
              <a:rPr lang="en-US" dirty="0"/>
              <a:t>Scale-free-like pattern, and</a:t>
            </a:r>
          </a:p>
          <a:p>
            <a:pPr marL="851838" lvl="1" indent="-342900">
              <a:buFont typeface="Arial" panose="020B0604020202020204" pitchFamily="34" charset="0"/>
              <a:buChar char="•"/>
            </a:pPr>
            <a:r>
              <a:rPr lang="en-US" dirty="0"/>
              <a:t>Rich club-like pattern</a:t>
            </a:r>
          </a:p>
          <a:p>
            <a:pPr marL="342900" indent="-342900">
              <a:buFont typeface="Arial" panose="020B0604020202020204" pitchFamily="34" charset="0"/>
              <a:buChar char="•"/>
            </a:pPr>
            <a:r>
              <a:rPr lang="en-US" dirty="0"/>
              <a:t>Counts </a:t>
            </a:r>
            <a:r>
              <a:rPr lang="en-US" i="1" dirty="0"/>
              <a:t>z</a:t>
            </a:r>
            <a:r>
              <a:rPr lang="en-US" i="1" baseline="-25000" dirty="0"/>
              <a:t>1</a:t>
            </a:r>
            <a:r>
              <a:rPr lang="en-US" dirty="0"/>
              <a:t> and </a:t>
            </a:r>
            <a:r>
              <a:rPr lang="en-US" i="1" dirty="0"/>
              <a:t>z</a:t>
            </a:r>
            <a:r>
              <a:rPr lang="en-US" i="1" baseline="-25000" dirty="0"/>
              <a:t>3</a:t>
            </a:r>
            <a:r>
              <a:rPr lang="en-US" dirty="0"/>
              <a:t> (triplet) configuration variables in each</a:t>
            </a:r>
          </a:p>
          <a:p>
            <a:pPr marL="342900" indent="-342900">
              <a:buFont typeface="Arial" panose="020B0604020202020204" pitchFamily="34" charset="0"/>
              <a:buChar char="•"/>
            </a:pPr>
            <a:r>
              <a:rPr lang="en-US" dirty="0"/>
              <a:t>Validates that the computer code produces the same results as manual</a:t>
            </a:r>
          </a:p>
          <a:p>
            <a:pPr marL="342900" indent="-342900">
              <a:buFont typeface="Arial" panose="020B0604020202020204" pitchFamily="34" charset="0"/>
              <a:buChar char="•"/>
            </a:pPr>
            <a:r>
              <a:rPr lang="en-US" dirty="0"/>
              <a:t>Counts the </a:t>
            </a:r>
            <a:r>
              <a:rPr lang="en-US" b="1" i="1" dirty="0"/>
              <a:t>horizontal triplets only </a:t>
            </a:r>
            <a:r>
              <a:rPr lang="en-US" dirty="0"/>
              <a:t>– </a:t>
            </a:r>
            <a:r>
              <a:rPr lang="en-US" i="1" u="sng" dirty="0"/>
              <a:t>approximation</a:t>
            </a:r>
            <a:r>
              <a:rPr lang="en-US" dirty="0"/>
              <a:t> of total </a:t>
            </a:r>
          </a:p>
        </p:txBody>
      </p:sp>
    </p:spTree>
    <p:extLst>
      <p:ext uri="{BB962C8B-B14F-4D97-AF65-F5344CB8AC3E}">
        <p14:creationId xmlns:p14="http://schemas.microsoft.com/office/powerpoint/2010/main" val="2688813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strVal val="#ppt_w*0.70"/>
                                          </p:val>
                                        </p:tav>
                                        <p:tav tm="100000">
                                          <p:val>
                                            <p:strVal val="#ppt_w"/>
                                          </p:val>
                                        </p:tav>
                                      </p:tavLst>
                                    </p:anim>
                                    <p:anim calcmode="lin" valueType="num">
                                      <p:cBhvr>
                                        <p:cTn id="8" dur="1000" fill="hold"/>
                                        <p:tgtEl>
                                          <p:spTgt spid="2"/>
                                        </p:tgtEl>
                                        <p:attrNameLst>
                                          <p:attrName>ppt_h</p:attrName>
                                        </p:attrNameLst>
                                      </p:cBhvr>
                                      <p:tavLst>
                                        <p:tav tm="0">
                                          <p:val>
                                            <p:strVal val="#ppt_h"/>
                                          </p:val>
                                        </p:tav>
                                        <p:tav tm="100000">
                                          <p:val>
                                            <p:strVal val="#ppt_h"/>
                                          </p:val>
                                        </p:tav>
                                      </p:tavLst>
                                    </p:anim>
                                    <p:animEffect transition="in" filter="fade">
                                      <p:cBhvr>
                                        <p:cTn id="9"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VM-2D_rich-club_cleaned-up_2017-12-12.jpg"/>
          <p:cNvPicPr>
            <a:picLocks noChangeAspect="1"/>
          </p:cNvPicPr>
          <p:nvPr/>
        </p:nvPicPr>
        <p:blipFill>
          <a:blip r:embed="rId2" cstate="print"/>
          <a:srcRect r="33333" b="18889"/>
          <a:stretch>
            <a:fillRect/>
          </a:stretch>
        </p:blipFill>
        <p:spPr>
          <a:xfrm>
            <a:off x="3" y="1752600"/>
            <a:ext cx="5052165" cy="4749800"/>
          </a:xfrm>
          <a:prstGeom prst="rect">
            <a:avLst/>
          </a:prstGeom>
        </p:spPr>
      </p:pic>
      <p:pic>
        <p:nvPicPr>
          <p:cNvPr id="3" name="Picture 2" descr="CVM-2D_rich-club_claened-up_v2_2017-12-12.jpg"/>
          <p:cNvPicPr>
            <a:picLocks noChangeAspect="1"/>
          </p:cNvPicPr>
          <p:nvPr/>
        </p:nvPicPr>
        <p:blipFill>
          <a:blip r:embed="rId3" cstate="print"/>
          <a:srcRect r="34167" b="17778"/>
          <a:stretch>
            <a:fillRect/>
          </a:stretch>
        </p:blipFill>
        <p:spPr>
          <a:xfrm>
            <a:off x="5029201" y="1752602"/>
            <a:ext cx="4956707" cy="4783688"/>
          </a:xfrm>
          <a:prstGeom prst="rect">
            <a:avLst/>
          </a:prstGeom>
        </p:spPr>
      </p:pic>
      <p:sp>
        <p:nvSpPr>
          <p:cNvPr id="4" name="TextBox 3"/>
          <p:cNvSpPr txBox="1"/>
          <p:nvPr/>
        </p:nvSpPr>
        <p:spPr>
          <a:xfrm>
            <a:off x="1158786" y="6502403"/>
            <a:ext cx="2916127" cy="718406"/>
          </a:xfrm>
          <a:prstGeom prst="rect">
            <a:avLst/>
          </a:prstGeom>
          <a:noFill/>
        </p:spPr>
        <p:txBody>
          <a:bodyPr wrap="none" lIns="101858" tIns="50929" rIns="101858" bIns="50929" rtlCol="0">
            <a:spAutoFit/>
          </a:bodyPr>
          <a:lstStyle/>
          <a:p>
            <a:pPr algn="ctr"/>
            <a:r>
              <a:rPr lang="en-US" i="1" dirty="0"/>
              <a:t>(a)</a:t>
            </a:r>
          </a:p>
          <a:p>
            <a:pPr algn="ctr"/>
            <a:r>
              <a:rPr lang="en-US" i="1" dirty="0"/>
              <a:t>Scale-free-like topography</a:t>
            </a:r>
          </a:p>
        </p:txBody>
      </p:sp>
      <p:sp>
        <p:nvSpPr>
          <p:cNvPr id="5" name="TextBox 4"/>
          <p:cNvSpPr txBox="1"/>
          <p:nvPr/>
        </p:nvSpPr>
        <p:spPr>
          <a:xfrm>
            <a:off x="5873564" y="6502401"/>
            <a:ext cx="3781369" cy="732508"/>
          </a:xfrm>
          <a:prstGeom prst="rect">
            <a:avLst/>
          </a:prstGeom>
          <a:noFill/>
        </p:spPr>
        <p:txBody>
          <a:bodyPr wrap="none" lIns="101858" tIns="50929" rIns="101858" bIns="50929" rtlCol="0">
            <a:spAutoFit/>
          </a:bodyPr>
          <a:lstStyle/>
          <a:p>
            <a:pPr algn="ctr"/>
            <a:r>
              <a:rPr lang="en-US" i="1" dirty="0"/>
              <a:t>(b)</a:t>
            </a:r>
          </a:p>
          <a:p>
            <a:pPr algn="ctr"/>
            <a:r>
              <a:rPr lang="en-US" i="1" dirty="0"/>
              <a:t>Extreme rich club-like topography</a:t>
            </a:r>
          </a:p>
        </p:txBody>
      </p:sp>
      <p:sp>
        <p:nvSpPr>
          <p:cNvPr id="6" name="TextBox 5"/>
          <p:cNvSpPr txBox="1"/>
          <p:nvPr/>
        </p:nvSpPr>
        <p:spPr>
          <a:xfrm>
            <a:off x="1828800" y="152401"/>
            <a:ext cx="6589474" cy="477044"/>
          </a:xfrm>
          <a:prstGeom prst="rect">
            <a:avLst/>
          </a:prstGeom>
          <a:noFill/>
        </p:spPr>
        <p:txBody>
          <a:bodyPr wrap="none" lIns="91418" tIns="45710" rIns="91418" bIns="45710" rtlCol="0">
            <a:spAutoFit/>
          </a:bodyPr>
          <a:lstStyle/>
          <a:p>
            <a:r>
              <a:rPr lang="en-US" sz="2500" b="1" dirty="0"/>
              <a:t>Two Different Configurations for a 2-D CVM Grid</a:t>
            </a:r>
          </a:p>
        </p:txBody>
      </p:sp>
      <p:sp>
        <p:nvSpPr>
          <p:cNvPr id="7" name="TextBox 6"/>
          <p:cNvSpPr txBox="1"/>
          <p:nvPr/>
        </p:nvSpPr>
        <p:spPr>
          <a:xfrm>
            <a:off x="2648205" y="685800"/>
            <a:ext cx="4692751" cy="407839"/>
          </a:xfrm>
          <a:prstGeom prst="rect">
            <a:avLst/>
          </a:prstGeom>
          <a:noFill/>
        </p:spPr>
        <p:txBody>
          <a:bodyPr wrap="none" lIns="91418" tIns="45710" rIns="91418" bIns="45710" rtlCol="0">
            <a:spAutoFit/>
          </a:bodyPr>
          <a:lstStyle/>
          <a:p>
            <a:r>
              <a:rPr lang="en-US" dirty="0" err="1"/>
              <a:t>Equiprobable</a:t>
            </a:r>
            <a:r>
              <a:rPr lang="en-US" dirty="0"/>
              <a:t> unit distribution (</a:t>
            </a:r>
            <a:r>
              <a:rPr lang="en-US" i="1" dirty="0"/>
              <a:t>x</a:t>
            </a:r>
            <a:r>
              <a:rPr lang="en-US" i="1" baseline="-25000" dirty="0"/>
              <a:t>1</a:t>
            </a:r>
            <a:r>
              <a:rPr lang="en-US" i="1" dirty="0"/>
              <a:t> = x</a:t>
            </a:r>
            <a:r>
              <a:rPr lang="en-US" i="1" baseline="-25000" dirty="0"/>
              <a:t>2</a:t>
            </a:r>
            <a:r>
              <a:rPr lang="en-US" i="1" dirty="0"/>
              <a:t> = 0.5</a:t>
            </a:r>
            <a:r>
              <a:rPr lang="en-US" dirty="0"/>
              <a:t>)</a:t>
            </a:r>
          </a:p>
        </p:txBody>
      </p:sp>
      <p:sp>
        <p:nvSpPr>
          <p:cNvPr id="8" name="TextBox 7"/>
          <p:cNvSpPr txBox="1"/>
          <p:nvPr/>
        </p:nvSpPr>
        <p:spPr>
          <a:xfrm>
            <a:off x="3236856" y="1143002"/>
            <a:ext cx="4048821" cy="400089"/>
          </a:xfrm>
          <a:prstGeom prst="rect">
            <a:avLst/>
          </a:prstGeom>
          <a:noFill/>
        </p:spPr>
        <p:txBody>
          <a:bodyPr wrap="none" lIns="91418" tIns="45710" rIns="91418" bIns="45710" rtlCol="0">
            <a:spAutoFit/>
          </a:bodyPr>
          <a:lstStyle/>
          <a:p>
            <a:r>
              <a:rPr lang="en-US" dirty="0"/>
              <a:t>Each grid contains 256 units (</a:t>
            </a:r>
            <a:r>
              <a:rPr lang="en-US" i="1" dirty="0"/>
              <a:t>16 x 16</a:t>
            </a:r>
            <a:r>
              <a:rPr lang="en-US" dirty="0"/>
              <a:t>)</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8" name="TextBox 447"/>
          <p:cNvSpPr txBox="1"/>
          <p:nvPr/>
        </p:nvSpPr>
        <p:spPr>
          <a:xfrm>
            <a:off x="6600741" y="48556"/>
            <a:ext cx="3394872" cy="841529"/>
          </a:xfrm>
          <a:prstGeom prst="rect">
            <a:avLst/>
          </a:prstGeom>
          <a:noFill/>
        </p:spPr>
        <p:txBody>
          <a:bodyPr wrap="none" lIns="101870" tIns="50935" rIns="101870" bIns="50935" rtlCol="0">
            <a:spAutoFit/>
          </a:bodyPr>
          <a:lstStyle/>
          <a:p>
            <a:r>
              <a:rPr lang="en-US" b="1" i="1" dirty="0"/>
              <a:t>A Rich Club-Like Composition: </a:t>
            </a:r>
          </a:p>
          <a:p>
            <a:pPr algn="ctr"/>
            <a:r>
              <a:rPr lang="en-US" sz="1400" dirty="0"/>
              <a:t>= 128 “A” (all connected)</a:t>
            </a:r>
          </a:p>
          <a:p>
            <a:pPr algn="ctr"/>
            <a:r>
              <a:rPr lang="en-US" sz="1400" dirty="0"/>
              <a:t>and 128 “B” (connected)</a:t>
            </a:r>
          </a:p>
        </p:txBody>
      </p:sp>
      <p:sp>
        <p:nvSpPr>
          <p:cNvPr id="402" name="TextBox 401"/>
          <p:cNvSpPr txBox="1"/>
          <p:nvPr/>
        </p:nvSpPr>
        <p:spPr>
          <a:xfrm>
            <a:off x="7040881" y="762000"/>
            <a:ext cx="2689423" cy="410641"/>
          </a:xfrm>
          <a:prstGeom prst="rect">
            <a:avLst/>
          </a:prstGeom>
          <a:noFill/>
        </p:spPr>
        <p:txBody>
          <a:bodyPr wrap="none" lIns="101870" tIns="50935" rIns="101870" bIns="50935" rtlCol="0">
            <a:spAutoFit/>
          </a:bodyPr>
          <a:lstStyle/>
          <a:p>
            <a:r>
              <a:rPr lang="en-US" dirty="0"/>
              <a:t>Configuration Variables </a:t>
            </a:r>
          </a:p>
        </p:txBody>
      </p:sp>
      <p:grpSp>
        <p:nvGrpSpPr>
          <p:cNvPr id="6" name="Group 421"/>
          <p:cNvGrpSpPr/>
          <p:nvPr/>
        </p:nvGrpSpPr>
        <p:grpSpPr>
          <a:xfrm>
            <a:off x="586742" y="345440"/>
            <a:ext cx="5867401" cy="5872480"/>
            <a:chOff x="685799" y="533400"/>
            <a:chExt cx="5334001" cy="5181600"/>
          </a:xfrm>
        </p:grpSpPr>
        <p:sp>
          <p:nvSpPr>
            <p:cNvPr id="35" name="Rectangle 34"/>
            <p:cNvSpPr/>
            <p:nvPr/>
          </p:nvSpPr>
          <p:spPr>
            <a:xfrm>
              <a:off x="838200" y="533400"/>
              <a:ext cx="304800" cy="304800"/>
            </a:xfrm>
            <a:prstGeom prst="rect">
              <a:avLst/>
            </a:prstGeom>
            <a:blipFill>
              <a:blip r:embed="rId2"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1143000" y="533400"/>
              <a:ext cx="304800" cy="304800"/>
            </a:xfrm>
            <a:prstGeom prst="rect">
              <a:avLst/>
            </a:prstGeom>
            <a:blipFill>
              <a:blip r:embed="rId2"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p:nvSpPr>
          <p:spPr>
            <a:xfrm>
              <a:off x="1447800" y="533400"/>
              <a:ext cx="304800" cy="304800"/>
            </a:xfrm>
            <a:prstGeom prst="rect">
              <a:avLst/>
            </a:prstGeom>
            <a:blipFill>
              <a:blip r:embed="rId2"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p:nvSpPr>
          <p:spPr>
            <a:xfrm>
              <a:off x="1752600" y="533400"/>
              <a:ext cx="304800" cy="304800"/>
            </a:xfrm>
            <a:prstGeom prst="rect">
              <a:avLst/>
            </a:prstGeom>
            <a:blipFill>
              <a:blip r:embed="rId2"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p:nvSpPr>
          <p:spPr>
            <a:xfrm>
              <a:off x="2362200" y="533400"/>
              <a:ext cx="304800" cy="304800"/>
            </a:xfrm>
            <a:prstGeom prst="rect">
              <a:avLst/>
            </a:prstGeom>
            <a:blipFill>
              <a:blip r:embed="rId3"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p:nvSpPr>
          <p:spPr>
            <a:xfrm>
              <a:off x="2667000" y="533400"/>
              <a:ext cx="304800" cy="304800"/>
            </a:xfrm>
            <a:prstGeom prst="rect">
              <a:avLst/>
            </a:prstGeom>
            <a:blipFill>
              <a:blip r:embed="rId3"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p:nvSpPr>
          <p:spPr>
            <a:xfrm>
              <a:off x="2057400" y="533400"/>
              <a:ext cx="304800" cy="304800"/>
            </a:xfrm>
            <a:prstGeom prst="rect">
              <a:avLst/>
            </a:prstGeom>
            <a:blipFill>
              <a:blip r:embed="rId2"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p:nvSpPr>
          <p:spPr>
            <a:xfrm>
              <a:off x="2971800" y="533400"/>
              <a:ext cx="304800" cy="304800"/>
            </a:xfrm>
            <a:prstGeom prst="rect">
              <a:avLst/>
            </a:prstGeom>
            <a:blipFill>
              <a:blip r:embed="rId3"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Rectangle 123"/>
            <p:cNvSpPr/>
            <p:nvPr/>
          </p:nvSpPr>
          <p:spPr>
            <a:xfrm>
              <a:off x="3276600" y="533400"/>
              <a:ext cx="304800" cy="304800"/>
            </a:xfrm>
            <a:prstGeom prst="rect">
              <a:avLst/>
            </a:prstGeom>
            <a:blipFill>
              <a:blip r:embed="rId3"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Rectangle 124"/>
            <p:cNvSpPr/>
            <p:nvPr/>
          </p:nvSpPr>
          <p:spPr>
            <a:xfrm>
              <a:off x="3581400" y="533400"/>
              <a:ext cx="304800" cy="304800"/>
            </a:xfrm>
            <a:prstGeom prst="rect">
              <a:avLst/>
            </a:prstGeom>
            <a:blipFill>
              <a:blip r:embed="rId3"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Rectangle 125"/>
            <p:cNvSpPr/>
            <p:nvPr/>
          </p:nvSpPr>
          <p:spPr>
            <a:xfrm>
              <a:off x="3886200" y="533400"/>
              <a:ext cx="304800" cy="304800"/>
            </a:xfrm>
            <a:prstGeom prst="rect">
              <a:avLst/>
            </a:prstGeom>
            <a:blipFill>
              <a:blip r:embed="rId3"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Rectangle 126"/>
            <p:cNvSpPr/>
            <p:nvPr/>
          </p:nvSpPr>
          <p:spPr>
            <a:xfrm>
              <a:off x="4191000" y="533400"/>
              <a:ext cx="304800" cy="304800"/>
            </a:xfrm>
            <a:prstGeom prst="rect">
              <a:avLst/>
            </a:prstGeom>
            <a:blipFill>
              <a:blip r:embed="rId3"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Rectangle 127"/>
            <p:cNvSpPr/>
            <p:nvPr/>
          </p:nvSpPr>
          <p:spPr>
            <a:xfrm>
              <a:off x="4800600" y="533400"/>
              <a:ext cx="304800" cy="304800"/>
            </a:xfrm>
            <a:prstGeom prst="rect">
              <a:avLst/>
            </a:prstGeom>
            <a:blipFill>
              <a:blip r:embed="rId2"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Rectangle 128"/>
            <p:cNvSpPr/>
            <p:nvPr/>
          </p:nvSpPr>
          <p:spPr>
            <a:xfrm>
              <a:off x="5410200" y="533400"/>
              <a:ext cx="304800" cy="304800"/>
            </a:xfrm>
            <a:prstGeom prst="rect">
              <a:avLst/>
            </a:prstGeom>
            <a:blipFill>
              <a:blip r:embed="rId2"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Rectangle 129"/>
            <p:cNvSpPr/>
            <p:nvPr/>
          </p:nvSpPr>
          <p:spPr>
            <a:xfrm>
              <a:off x="4495800" y="533400"/>
              <a:ext cx="304800" cy="304800"/>
            </a:xfrm>
            <a:prstGeom prst="rect">
              <a:avLst/>
            </a:prstGeom>
            <a:blipFill>
              <a:blip r:embed="rId2"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Rectangle 147"/>
            <p:cNvSpPr/>
            <p:nvPr/>
          </p:nvSpPr>
          <p:spPr>
            <a:xfrm>
              <a:off x="2514600" y="838200"/>
              <a:ext cx="304800"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Rectangle 152"/>
            <p:cNvSpPr/>
            <p:nvPr/>
          </p:nvSpPr>
          <p:spPr>
            <a:xfrm>
              <a:off x="3124200" y="838200"/>
              <a:ext cx="304800"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Rectangle 153"/>
            <p:cNvSpPr/>
            <p:nvPr/>
          </p:nvSpPr>
          <p:spPr>
            <a:xfrm>
              <a:off x="3429000" y="838200"/>
              <a:ext cx="304800"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Rectangle 155"/>
            <p:cNvSpPr/>
            <p:nvPr/>
          </p:nvSpPr>
          <p:spPr>
            <a:xfrm>
              <a:off x="3733800" y="838200"/>
              <a:ext cx="304800"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Rectangle 161"/>
            <p:cNvSpPr/>
            <p:nvPr/>
          </p:nvSpPr>
          <p:spPr>
            <a:xfrm>
              <a:off x="4648200" y="838200"/>
              <a:ext cx="304800"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p:cNvSpPr/>
            <p:nvPr/>
          </p:nvSpPr>
          <p:spPr>
            <a:xfrm>
              <a:off x="685800" y="838200"/>
              <a:ext cx="304800"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Rectangle 164"/>
            <p:cNvSpPr/>
            <p:nvPr/>
          </p:nvSpPr>
          <p:spPr>
            <a:xfrm>
              <a:off x="5562600" y="838200"/>
              <a:ext cx="304800" cy="304800"/>
            </a:xfrm>
            <a:prstGeom prst="rect">
              <a:avLst/>
            </a:prstGeom>
            <a:blipFill>
              <a:blip r:embed="rId2"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rot="10800000">
              <a:off x="4343399" y="5105400"/>
              <a:ext cx="304800"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Rectangle 140"/>
            <p:cNvSpPr/>
            <p:nvPr/>
          </p:nvSpPr>
          <p:spPr>
            <a:xfrm rot="10800000">
              <a:off x="4038599" y="5105400"/>
              <a:ext cx="304800"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Rectangle 141"/>
            <p:cNvSpPr/>
            <p:nvPr/>
          </p:nvSpPr>
          <p:spPr>
            <a:xfrm rot="10800000">
              <a:off x="3733799" y="5105400"/>
              <a:ext cx="304800"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Rectangle 142"/>
            <p:cNvSpPr/>
            <p:nvPr/>
          </p:nvSpPr>
          <p:spPr>
            <a:xfrm rot="10800000">
              <a:off x="3124199" y="5105400"/>
              <a:ext cx="304800"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Rectangle 148"/>
            <p:cNvSpPr/>
            <p:nvPr/>
          </p:nvSpPr>
          <p:spPr>
            <a:xfrm rot="10800000">
              <a:off x="2819399" y="5105400"/>
              <a:ext cx="304800"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Rectangle 156"/>
            <p:cNvSpPr/>
            <p:nvPr/>
          </p:nvSpPr>
          <p:spPr>
            <a:xfrm rot="10800000">
              <a:off x="1600199" y="5105400"/>
              <a:ext cx="304800"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Rectangle 157"/>
            <p:cNvSpPr/>
            <p:nvPr/>
          </p:nvSpPr>
          <p:spPr>
            <a:xfrm rot="10800000">
              <a:off x="1295399" y="5105400"/>
              <a:ext cx="304800"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Rectangle 158"/>
            <p:cNvSpPr/>
            <p:nvPr/>
          </p:nvSpPr>
          <p:spPr>
            <a:xfrm rot="10800000">
              <a:off x="685799" y="5105400"/>
              <a:ext cx="304800"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Rectangle 165"/>
            <p:cNvSpPr/>
            <p:nvPr/>
          </p:nvSpPr>
          <p:spPr>
            <a:xfrm rot="10800000">
              <a:off x="5562599" y="5105400"/>
              <a:ext cx="304800" cy="304800"/>
            </a:xfrm>
            <a:prstGeom prst="rect">
              <a:avLst/>
            </a:prstGeom>
            <a:blipFill>
              <a:blip r:embed="rId2"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Rectangle 167"/>
            <p:cNvSpPr/>
            <p:nvPr/>
          </p:nvSpPr>
          <p:spPr>
            <a:xfrm>
              <a:off x="1752600" y="1752600"/>
              <a:ext cx="304800"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Rectangle 168"/>
            <p:cNvSpPr/>
            <p:nvPr/>
          </p:nvSpPr>
          <p:spPr>
            <a:xfrm>
              <a:off x="1447800" y="1752600"/>
              <a:ext cx="304800"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Rectangle 169"/>
            <p:cNvSpPr/>
            <p:nvPr/>
          </p:nvSpPr>
          <p:spPr>
            <a:xfrm>
              <a:off x="990600" y="1447800"/>
              <a:ext cx="304800"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Rectangle 170"/>
            <p:cNvSpPr/>
            <p:nvPr/>
          </p:nvSpPr>
          <p:spPr>
            <a:xfrm>
              <a:off x="1600200" y="1447800"/>
              <a:ext cx="304800"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Rectangle 172"/>
            <p:cNvSpPr/>
            <p:nvPr/>
          </p:nvSpPr>
          <p:spPr>
            <a:xfrm>
              <a:off x="2057400" y="1752600"/>
              <a:ext cx="304800"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 name="Rectangle 173"/>
            <p:cNvSpPr/>
            <p:nvPr/>
          </p:nvSpPr>
          <p:spPr>
            <a:xfrm>
              <a:off x="2362200" y="1752600"/>
              <a:ext cx="304800"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Rectangle 174"/>
            <p:cNvSpPr/>
            <p:nvPr/>
          </p:nvSpPr>
          <p:spPr>
            <a:xfrm>
              <a:off x="2971800" y="1752600"/>
              <a:ext cx="304800"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Rectangle 175"/>
            <p:cNvSpPr/>
            <p:nvPr/>
          </p:nvSpPr>
          <p:spPr>
            <a:xfrm>
              <a:off x="2667000" y="1752600"/>
              <a:ext cx="304800"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Rectangle 176"/>
            <p:cNvSpPr/>
            <p:nvPr/>
          </p:nvSpPr>
          <p:spPr>
            <a:xfrm>
              <a:off x="1905000" y="1447800"/>
              <a:ext cx="304800"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 name="Rectangle 177"/>
            <p:cNvSpPr/>
            <p:nvPr/>
          </p:nvSpPr>
          <p:spPr>
            <a:xfrm>
              <a:off x="2209800" y="1447800"/>
              <a:ext cx="304800"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Rectangle 179"/>
            <p:cNvSpPr/>
            <p:nvPr/>
          </p:nvSpPr>
          <p:spPr>
            <a:xfrm>
              <a:off x="2514600" y="1447800"/>
              <a:ext cx="304800"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Rectangle 182"/>
            <p:cNvSpPr/>
            <p:nvPr/>
          </p:nvSpPr>
          <p:spPr>
            <a:xfrm>
              <a:off x="4191000" y="1752600"/>
              <a:ext cx="304800"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Rectangle 186"/>
            <p:cNvSpPr/>
            <p:nvPr/>
          </p:nvSpPr>
          <p:spPr>
            <a:xfrm>
              <a:off x="4038600" y="1447800"/>
              <a:ext cx="304800"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Rectangle 187"/>
            <p:cNvSpPr/>
            <p:nvPr/>
          </p:nvSpPr>
          <p:spPr>
            <a:xfrm>
              <a:off x="3733800" y="1447800"/>
              <a:ext cx="304800"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Rectangle 189"/>
            <p:cNvSpPr/>
            <p:nvPr/>
          </p:nvSpPr>
          <p:spPr>
            <a:xfrm>
              <a:off x="4800600" y="1752600"/>
              <a:ext cx="304800"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Rectangle 192"/>
            <p:cNvSpPr/>
            <p:nvPr/>
          </p:nvSpPr>
          <p:spPr>
            <a:xfrm>
              <a:off x="4343400" y="1447800"/>
              <a:ext cx="304800"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Rectangle 196"/>
            <p:cNvSpPr/>
            <p:nvPr/>
          </p:nvSpPr>
          <p:spPr>
            <a:xfrm>
              <a:off x="685800" y="1447800"/>
              <a:ext cx="304800"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 name="Rectangle 197"/>
            <p:cNvSpPr/>
            <p:nvPr/>
          </p:nvSpPr>
          <p:spPr>
            <a:xfrm>
              <a:off x="5562600" y="1447800"/>
              <a:ext cx="304800" cy="304800"/>
            </a:xfrm>
            <a:prstGeom prst="rect">
              <a:avLst/>
            </a:prstGeom>
            <a:blipFill>
              <a:blip r:embed="rId2"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 name="Rectangle 198"/>
            <p:cNvSpPr/>
            <p:nvPr/>
          </p:nvSpPr>
          <p:spPr>
            <a:xfrm>
              <a:off x="5715000" y="1752600"/>
              <a:ext cx="304800" cy="304800"/>
            </a:xfrm>
            <a:prstGeom prst="rect">
              <a:avLst/>
            </a:prstGeom>
            <a:blipFill>
              <a:blip r:embed="rId2"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 name="Rectangle 199"/>
            <p:cNvSpPr/>
            <p:nvPr/>
          </p:nvSpPr>
          <p:spPr>
            <a:xfrm>
              <a:off x="838200" y="1752600"/>
              <a:ext cx="304800"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 name="Rectangle 201"/>
            <p:cNvSpPr/>
            <p:nvPr/>
          </p:nvSpPr>
          <p:spPr>
            <a:xfrm>
              <a:off x="1752600" y="2362200"/>
              <a:ext cx="304800"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Rectangle 202"/>
            <p:cNvSpPr/>
            <p:nvPr/>
          </p:nvSpPr>
          <p:spPr>
            <a:xfrm>
              <a:off x="1447800" y="2362200"/>
              <a:ext cx="304800"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 name="Rectangle 204"/>
            <p:cNvSpPr/>
            <p:nvPr/>
          </p:nvSpPr>
          <p:spPr>
            <a:xfrm>
              <a:off x="1600200" y="2057400"/>
              <a:ext cx="304800"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 name="Rectangle 205"/>
            <p:cNvSpPr/>
            <p:nvPr/>
          </p:nvSpPr>
          <p:spPr>
            <a:xfrm>
              <a:off x="1295400" y="2057400"/>
              <a:ext cx="304800"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 name="Rectangle 206"/>
            <p:cNvSpPr/>
            <p:nvPr/>
          </p:nvSpPr>
          <p:spPr>
            <a:xfrm>
              <a:off x="2057400" y="2362200"/>
              <a:ext cx="304800"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 name="Rectangle 207"/>
            <p:cNvSpPr/>
            <p:nvPr/>
          </p:nvSpPr>
          <p:spPr>
            <a:xfrm>
              <a:off x="2362200" y="2362200"/>
              <a:ext cx="304800"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 name="Rectangle 208"/>
            <p:cNvSpPr/>
            <p:nvPr/>
          </p:nvSpPr>
          <p:spPr>
            <a:xfrm>
              <a:off x="2971800" y="2362200"/>
              <a:ext cx="304800"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 name="Rectangle 209"/>
            <p:cNvSpPr/>
            <p:nvPr/>
          </p:nvSpPr>
          <p:spPr>
            <a:xfrm>
              <a:off x="2667000" y="2362200"/>
              <a:ext cx="304800"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 name="Rectangle 210"/>
            <p:cNvSpPr/>
            <p:nvPr/>
          </p:nvSpPr>
          <p:spPr>
            <a:xfrm>
              <a:off x="1905000" y="2057400"/>
              <a:ext cx="304800"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 name="Rectangle 211"/>
            <p:cNvSpPr/>
            <p:nvPr/>
          </p:nvSpPr>
          <p:spPr>
            <a:xfrm>
              <a:off x="2209800" y="2057400"/>
              <a:ext cx="304800"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 name="Rectangle 212"/>
            <p:cNvSpPr/>
            <p:nvPr/>
          </p:nvSpPr>
          <p:spPr>
            <a:xfrm>
              <a:off x="2819400" y="2057400"/>
              <a:ext cx="304800"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 name="Rectangle 213"/>
            <p:cNvSpPr/>
            <p:nvPr/>
          </p:nvSpPr>
          <p:spPr>
            <a:xfrm>
              <a:off x="2514600" y="2057400"/>
              <a:ext cx="304800"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 name="Rectangle 214"/>
            <p:cNvSpPr/>
            <p:nvPr/>
          </p:nvSpPr>
          <p:spPr>
            <a:xfrm>
              <a:off x="3276600" y="2362200"/>
              <a:ext cx="304800"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6" name="Rectangle 215"/>
            <p:cNvSpPr/>
            <p:nvPr/>
          </p:nvSpPr>
          <p:spPr>
            <a:xfrm>
              <a:off x="3581400" y="2362200"/>
              <a:ext cx="304800"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8" name="Rectangle 217"/>
            <p:cNvSpPr/>
            <p:nvPr/>
          </p:nvSpPr>
          <p:spPr>
            <a:xfrm>
              <a:off x="3886200" y="2362200"/>
              <a:ext cx="304800"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9" name="Rectangle 218"/>
            <p:cNvSpPr/>
            <p:nvPr/>
          </p:nvSpPr>
          <p:spPr>
            <a:xfrm>
              <a:off x="3124200" y="2057400"/>
              <a:ext cx="304800"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0" name="Rectangle 219"/>
            <p:cNvSpPr/>
            <p:nvPr/>
          </p:nvSpPr>
          <p:spPr>
            <a:xfrm>
              <a:off x="3429000" y="2057400"/>
              <a:ext cx="304800"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2" name="Rectangle 221"/>
            <p:cNvSpPr/>
            <p:nvPr/>
          </p:nvSpPr>
          <p:spPr>
            <a:xfrm>
              <a:off x="3733800" y="2057400"/>
              <a:ext cx="304800"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 name="Rectangle 222"/>
            <p:cNvSpPr/>
            <p:nvPr/>
          </p:nvSpPr>
          <p:spPr>
            <a:xfrm>
              <a:off x="4495800" y="2362200"/>
              <a:ext cx="304800"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 name="Rectangle 225"/>
            <p:cNvSpPr/>
            <p:nvPr/>
          </p:nvSpPr>
          <p:spPr>
            <a:xfrm>
              <a:off x="5105400" y="2362200"/>
              <a:ext cx="304800"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 name="Rectangle 226"/>
            <p:cNvSpPr/>
            <p:nvPr/>
          </p:nvSpPr>
          <p:spPr>
            <a:xfrm>
              <a:off x="4343400" y="2057400"/>
              <a:ext cx="304800"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8" name="Rectangle 227"/>
            <p:cNvSpPr/>
            <p:nvPr/>
          </p:nvSpPr>
          <p:spPr>
            <a:xfrm>
              <a:off x="4648200" y="2057400"/>
              <a:ext cx="304800"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0" name="Rectangle 229"/>
            <p:cNvSpPr/>
            <p:nvPr/>
          </p:nvSpPr>
          <p:spPr>
            <a:xfrm>
              <a:off x="4953000" y="2057400"/>
              <a:ext cx="304800"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1" name="Rectangle 230"/>
            <p:cNvSpPr/>
            <p:nvPr/>
          </p:nvSpPr>
          <p:spPr>
            <a:xfrm>
              <a:off x="685800" y="2057400"/>
              <a:ext cx="304800"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2" name="Rectangle 231"/>
            <p:cNvSpPr/>
            <p:nvPr/>
          </p:nvSpPr>
          <p:spPr>
            <a:xfrm>
              <a:off x="5562600" y="2057400"/>
              <a:ext cx="304800" cy="304800"/>
            </a:xfrm>
            <a:prstGeom prst="rect">
              <a:avLst/>
            </a:prstGeom>
            <a:blipFill>
              <a:blip r:embed="rId2"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 name="Rectangle 232"/>
            <p:cNvSpPr/>
            <p:nvPr/>
          </p:nvSpPr>
          <p:spPr>
            <a:xfrm>
              <a:off x="5715000" y="2362200"/>
              <a:ext cx="304800" cy="304800"/>
            </a:xfrm>
            <a:prstGeom prst="rect">
              <a:avLst/>
            </a:prstGeom>
            <a:blipFill>
              <a:blip r:embed="rId2"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4" name="Rectangle 233"/>
            <p:cNvSpPr/>
            <p:nvPr/>
          </p:nvSpPr>
          <p:spPr>
            <a:xfrm>
              <a:off x="838200" y="2362200"/>
              <a:ext cx="304800"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 name="Rectangle 234"/>
            <p:cNvSpPr/>
            <p:nvPr/>
          </p:nvSpPr>
          <p:spPr>
            <a:xfrm rot="10800000">
              <a:off x="5105399" y="5410200"/>
              <a:ext cx="304800"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9" name="Rectangle 238"/>
            <p:cNvSpPr/>
            <p:nvPr/>
          </p:nvSpPr>
          <p:spPr>
            <a:xfrm rot="10800000">
              <a:off x="3886199" y="5410200"/>
              <a:ext cx="304800"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0" name="Rectangle 239"/>
            <p:cNvSpPr/>
            <p:nvPr/>
          </p:nvSpPr>
          <p:spPr>
            <a:xfrm rot="10800000">
              <a:off x="3276599" y="5410200"/>
              <a:ext cx="304800"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1" name="Rectangle 240"/>
            <p:cNvSpPr/>
            <p:nvPr/>
          </p:nvSpPr>
          <p:spPr>
            <a:xfrm rot="10800000">
              <a:off x="3581399" y="5410200"/>
              <a:ext cx="304800"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2" name="Rectangle 241"/>
            <p:cNvSpPr/>
            <p:nvPr/>
          </p:nvSpPr>
          <p:spPr>
            <a:xfrm rot="10800000">
              <a:off x="2971799" y="5410200"/>
              <a:ext cx="304800"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3" name="Rectangle 242"/>
            <p:cNvSpPr/>
            <p:nvPr/>
          </p:nvSpPr>
          <p:spPr>
            <a:xfrm rot="10800000">
              <a:off x="2666999" y="5410200"/>
              <a:ext cx="304800"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5" name="Rectangle 244"/>
            <p:cNvSpPr/>
            <p:nvPr/>
          </p:nvSpPr>
          <p:spPr>
            <a:xfrm rot="10800000">
              <a:off x="2362199" y="5410200"/>
              <a:ext cx="304800"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8" name="Rectangle 247"/>
            <p:cNvSpPr/>
            <p:nvPr/>
          </p:nvSpPr>
          <p:spPr>
            <a:xfrm rot="10800000">
              <a:off x="838199" y="5410200"/>
              <a:ext cx="304800"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9" name="Rectangle 248"/>
            <p:cNvSpPr/>
            <p:nvPr/>
          </p:nvSpPr>
          <p:spPr>
            <a:xfrm rot="10800000">
              <a:off x="1142999" y="5410200"/>
              <a:ext cx="304800"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1" name="Rectangle 250"/>
            <p:cNvSpPr/>
            <p:nvPr/>
          </p:nvSpPr>
          <p:spPr>
            <a:xfrm rot="10800000">
              <a:off x="5714999" y="5410200"/>
              <a:ext cx="304800" cy="304800"/>
            </a:xfrm>
            <a:prstGeom prst="rect">
              <a:avLst/>
            </a:prstGeom>
            <a:blipFill>
              <a:blip r:embed="rId2"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6" name="Rectangle 255"/>
            <p:cNvSpPr/>
            <p:nvPr/>
          </p:nvSpPr>
          <p:spPr>
            <a:xfrm>
              <a:off x="1752600" y="1143000"/>
              <a:ext cx="304800"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7" name="Rectangle 256"/>
            <p:cNvSpPr/>
            <p:nvPr/>
          </p:nvSpPr>
          <p:spPr>
            <a:xfrm>
              <a:off x="1447800" y="1143000"/>
              <a:ext cx="304800"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8" name="Rectangle 257"/>
            <p:cNvSpPr/>
            <p:nvPr/>
          </p:nvSpPr>
          <p:spPr>
            <a:xfrm>
              <a:off x="2057400" y="1143000"/>
              <a:ext cx="304800"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9" name="Rectangle 258"/>
            <p:cNvSpPr/>
            <p:nvPr/>
          </p:nvSpPr>
          <p:spPr>
            <a:xfrm>
              <a:off x="2362200" y="1143000"/>
              <a:ext cx="304800"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0" name="Rectangle 259"/>
            <p:cNvSpPr/>
            <p:nvPr/>
          </p:nvSpPr>
          <p:spPr>
            <a:xfrm>
              <a:off x="2971800" y="1143000"/>
              <a:ext cx="304800"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1" name="Rectangle 260"/>
            <p:cNvSpPr/>
            <p:nvPr/>
          </p:nvSpPr>
          <p:spPr>
            <a:xfrm>
              <a:off x="2667000" y="1143000"/>
              <a:ext cx="304800"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2" name="Rectangle 261"/>
            <p:cNvSpPr/>
            <p:nvPr/>
          </p:nvSpPr>
          <p:spPr>
            <a:xfrm>
              <a:off x="3276600" y="1143000"/>
              <a:ext cx="304800"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3" name="Rectangle 262"/>
            <p:cNvSpPr/>
            <p:nvPr/>
          </p:nvSpPr>
          <p:spPr>
            <a:xfrm>
              <a:off x="3581400" y="1143000"/>
              <a:ext cx="304800"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5" name="Rectangle 264"/>
            <p:cNvSpPr/>
            <p:nvPr/>
          </p:nvSpPr>
          <p:spPr>
            <a:xfrm>
              <a:off x="3886200" y="1143000"/>
              <a:ext cx="304800"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6" name="Rectangle 265"/>
            <p:cNvSpPr/>
            <p:nvPr/>
          </p:nvSpPr>
          <p:spPr>
            <a:xfrm>
              <a:off x="4495800" y="1143000"/>
              <a:ext cx="304800"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7" name="Rectangle 266"/>
            <p:cNvSpPr/>
            <p:nvPr/>
          </p:nvSpPr>
          <p:spPr>
            <a:xfrm>
              <a:off x="4800600" y="1143000"/>
              <a:ext cx="304800"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9" name="Rectangle 268"/>
            <p:cNvSpPr/>
            <p:nvPr/>
          </p:nvSpPr>
          <p:spPr>
            <a:xfrm>
              <a:off x="5105400" y="1143000"/>
              <a:ext cx="304800"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0" name="Rectangle 269"/>
            <p:cNvSpPr/>
            <p:nvPr/>
          </p:nvSpPr>
          <p:spPr>
            <a:xfrm>
              <a:off x="5715000" y="1143000"/>
              <a:ext cx="304800" cy="304800"/>
            </a:xfrm>
            <a:prstGeom prst="rect">
              <a:avLst/>
            </a:prstGeom>
            <a:blipFill>
              <a:blip r:embed="rId2"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1" name="Rectangle 270"/>
            <p:cNvSpPr/>
            <p:nvPr/>
          </p:nvSpPr>
          <p:spPr>
            <a:xfrm>
              <a:off x="838200" y="1143000"/>
              <a:ext cx="304800"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5" name="Rectangle 274"/>
            <p:cNvSpPr/>
            <p:nvPr/>
          </p:nvSpPr>
          <p:spPr>
            <a:xfrm rot="10800000">
              <a:off x="4190999" y="4800600"/>
              <a:ext cx="304800"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8" name="Rectangle 277"/>
            <p:cNvSpPr/>
            <p:nvPr/>
          </p:nvSpPr>
          <p:spPr>
            <a:xfrm rot="10800000">
              <a:off x="3581399" y="4800600"/>
              <a:ext cx="304800"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9" name="Rectangle 278"/>
            <p:cNvSpPr/>
            <p:nvPr/>
          </p:nvSpPr>
          <p:spPr>
            <a:xfrm rot="10800000">
              <a:off x="2971799" y="4800600"/>
              <a:ext cx="304800"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1" name="Rectangle 280"/>
            <p:cNvSpPr/>
            <p:nvPr/>
          </p:nvSpPr>
          <p:spPr>
            <a:xfrm rot="10800000">
              <a:off x="2057399" y="4800600"/>
              <a:ext cx="304800"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3" name="Rectangle 282"/>
            <p:cNvSpPr/>
            <p:nvPr/>
          </p:nvSpPr>
          <p:spPr>
            <a:xfrm rot="10800000">
              <a:off x="1752599" y="4800600"/>
              <a:ext cx="304800"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4" name="Rectangle 283"/>
            <p:cNvSpPr/>
            <p:nvPr/>
          </p:nvSpPr>
          <p:spPr>
            <a:xfrm rot="10800000">
              <a:off x="1447799" y="4800600"/>
              <a:ext cx="304800"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6" name="Rectangle 285"/>
            <p:cNvSpPr/>
            <p:nvPr/>
          </p:nvSpPr>
          <p:spPr>
            <a:xfrm rot="10800000">
              <a:off x="1142999" y="4800600"/>
              <a:ext cx="304800"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8" name="Rectangle 287"/>
            <p:cNvSpPr/>
            <p:nvPr/>
          </p:nvSpPr>
          <p:spPr>
            <a:xfrm rot="10800000">
              <a:off x="5714999" y="4800600"/>
              <a:ext cx="304800" cy="304800"/>
            </a:xfrm>
            <a:prstGeom prst="rect">
              <a:avLst/>
            </a:prstGeom>
            <a:blipFill>
              <a:blip r:embed="rId2"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1" name="Rectangle 290"/>
            <p:cNvSpPr/>
            <p:nvPr/>
          </p:nvSpPr>
          <p:spPr>
            <a:xfrm rot="10800000">
              <a:off x="4343400" y="4495800"/>
              <a:ext cx="304800"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5" name="Rectangle 294"/>
            <p:cNvSpPr/>
            <p:nvPr/>
          </p:nvSpPr>
          <p:spPr>
            <a:xfrm rot="10800000">
              <a:off x="3124200" y="4495800"/>
              <a:ext cx="304800"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6" name="Rectangle 295"/>
            <p:cNvSpPr/>
            <p:nvPr/>
          </p:nvSpPr>
          <p:spPr>
            <a:xfrm rot="10800000">
              <a:off x="3429000" y="4495800"/>
              <a:ext cx="304800"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9" name="Rectangle 298"/>
            <p:cNvSpPr/>
            <p:nvPr/>
          </p:nvSpPr>
          <p:spPr>
            <a:xfrm rot="10800000">
              <a:off x="1905000" y="4495800"/>
              <a:ext cx="304800"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1" name="Rectangle 300"/>
            <p:cNvSpPr/>
            <p:nvPr/>
          </p:nvSpPr>
          <p:spPr>
            <a:xfrm rot="10800000">
              <a:off x="1600200" y="4495800"/>
              <a:ext cx="304800"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2" name="Rectangle 301"/>
            <p:cNvSpPr/>
            <p:nvPr/>
          </p:nvSpPr>
          <p:spPr>
            <a:xfrm rot="10800000">
              <a:off x="1295400" y="4495800"/>
              <a:ext cx="304800"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3" name="Rectangle 302"/>
            <p:cNvSpPr/>
            <p:nvPr/>
          </p:nvSpPr>
          <p:spPr>
            <a:xfrm rot="10800000">
              <a:off x="685800" y="4495800"/>
              <a:ext cx="304800"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5" name="Rectangle 304"/>
            <p:cNvSpPr/>
            <p:nvPr/>
          </p:nvSpPr>
          <p:spPr>
            <a:xfrm rot="10800000">
              <a:off x="5562599" y="4495800"/>
              <a:ext cx="304800" cy="304800"/>
            </a:xfrm>
            <a:prstGeom prst="rect">
              <a:avLst/>
            </a:prstGeom>
            <a:blipFill>
              <a:blip r:embed="rId2"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6" name="Rectangle 305"/>
            <p:cNvSpPr/>
            <p:nvPr/>
          </p:nvSpPr>
          <p:spPr>
            <a:xfrm rot="10800000">
              <a:off x="5257800" y="4495800"/>
              <a:ext cx="304800"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9" name="Rectangle 308"/>
            <p:cNvSpPr/>
            <p:nvPr/>
          </p:nvSpPr>
          <p:spPr>
            <a:xfrm rot="10800000">
              <a:off x="4495799" y="4191000"/>
              <a:ext cx="304800"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0" name="Rectangle 309"/>
            <p:cNvSpPr/>
            <p:nvPr/>
          </p:nvSpPr>
          <p:spPr>
            <a:xfrm rot="10800000">
              <a:off x="4800599" y="4191000"/>
              <a:ext cx="304800"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1" name="Rectangle 310"/>
            <p:cNvSpPr/>
            <p:nvPr/>
          </p:nvSpPr>
          <p:spPr>
            <a:xfrm rot="10800000">
              <a:off x="4190999" y="4191000"/>
              <a:ext cx="304800"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3" name="Rectangle 312"/>
            <p:cNvSpPr/>
            <p:nvPr/>
          </p:nvSpPr>
          <p:spPr>
            <a:xfrm rot="10800000">
              <a:off x="3276599" y="4191000"/>
              <a:ext cx="304800"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4" name="Rectangle 313"/>
            <p:cNvSpPr/>
            <p:nvPr/>
          </p:nvSpPr>
          <p:spPr>
            <a:xfrm rot="10800000">
              <a:off x="3581399" y="4191000"/>
              <a:ext cx="304800"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5" name="Rectangle 314"/>
            <p:cNvSpPr/>
            <p:nvPr/>
          </p:nvSpPr>
          <p:spPr>
            <a:xfrm rot="10800000">
              <a:off x="2971799" y="4191000"/>
              <a:ext cx="304800"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6" name="Rectangle 315"/>
            <p:cNvSpPr/>
            <p:nvPr/>
          </p:nvSpPr>
          <p:spPr>
            <a:xfrm rot="10800000">
              <a:off x="2666999" y="4191000"/>
              <a:ext cx="304800"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8" name="Rectangle 317"/>
            <p:cNvSpPr/>
            <p:nvPr/>
          </p:nvSpPr>
          <p:spPr>
            <a:xfrm rot="10800000">
              <a:off x="2362199" y="4191000"/>
              <a:ext cx="304800"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9" name="Rectangle 318"/>
            <p:cNvSpPr/>
            <p:nvPr/>
          </p:nvSpPr>
          <p:spPr>
            <a:xfrm rot="10800000">
              <a:off x="1752599" y="4191000"/>
              <a:ext cx="304800"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0" name="Rectangle 319"/>
            <p:cNvSpPr/>
            <p:nvPr/>
          </p:nvSpPr>
          <p:spPr>
            <a:xfrm rot="10800000">
              <a:off x="1447799" y="4191000"/>
              <a:ext cx="304800"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1" name="Rectangle 320"/>
            <p:cNvSpPr/>
            <p:nvPr/>
          </p:nvSpPr>
          <p:spPr>
            <a:xfrm rot="10800000">
              <a:off x="838199" y="4191000"/>
              <a:ext cx="304800"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4" name="Rectangle 323"/>
            <p:cNvSpPr/>
            <p:nvPr/>
          </p:nvSpPr>
          <p:spPr>
            <a:xfrm rot="10800000">
              <a:off x="5714999" y="4191000"/>
              <a:ext cx="304800" cy="304800"/>
            </a:xfrm>
            <a:prstGeom prst="rect">
              <a:avLst/>
            </a:prstGeom>
            <a:blipFill>
              <a:blip r:embed="rId2"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7" name="Rectangle 326"/>
            <p:cNvSpPr/>
            <p:nvPr/>
          </p:nvSpPr>
          <p:spPr>
            <a:xfrm rot="10800000">
              <a:off x="4343399" y="3886200"/>
              <a:ext cx="304800"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8" name="Rectangle 327"/>
            <p:cNvSpPr/>
            <p:nvPr/>
          </p:nvSpPr>
          <p:spPr>
            <a:xfrm rot="10800000">
              <a:off x="4648199" y="3886200"/>
              <a:ext cx="304800"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9" name="Rectangle 328"/>
            <p:cNvSpPr/>
            <p:nvPr/>
          </p:nvSpPr>
          <p:spPr>
            <a:xfrm rot="10800000">
              <a:off x="4038599" y="3886200"/>
              <a:ext cx="304800"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0" name="Rectangle 329"/>
            <p:cNvSpPr/>
            <p:nvPr/>
          </p:nvSpPr>
          <p:spPr>
            <a:xfrm rot="10800000">
              <a:off x="3733799" y="3886200"/>
              <a:ext cx="304800"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1" name="Rectangle 330"/>
            <p:cNvSpPr/>
            <p:nvPr/>
          </p:nvSpPr>
          <p:spPr>
            <a:xfrm rot="10800000">
              <a:off x="3124199" y="3886200"/>
              <a:ext cx="304800"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2" name="Rectangle 331"/>
            <p:cNvSpPr/>
            <p:nvPr/>
          </p:nvSpPr>
          <p:spPr>
            <a:xfrm rot="10800000">
              <a:off x="3428999" y="3886200"/>
              <a:ext cx="304800"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3" name="Rectangle 332"/>
            <p:cNvSpPr/>
            <p:nvPr/>
          </p:nvSpPr>
          <p:spPr>
            <a:xfrm rot="10800000">
              <a:off x="2819399" y="3886200"/>
              <a:ext cx="304800"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4" name="Rectangle 333"/>
            <p:cNvSpPr/>
            <p:nvPr/>
          </p:nvSpPr>
          <p:spPr>
            <a:xfrm rot="10800000">
              <a:off x="2514599" y="3886200"/>
              <a:ext cx="304800"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6" name="Rectangle 335"/>
            <p:cNvSpPr/>
            <p:nvPr/>
          </p:nvSpPr>
          <p:spPr>
            <a:xfrm rot="10800000">
              <a:off x="2209799" y="3886200"/>
              <a:ext cx="304800"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7" name="Rectangle 336"/>
            <p:cNvSpPr/>
            <p:nvPr/>
          </p:nvSpPr>
          <p:spPr>
            <a:xfrm rot="10800000">
              <a:off x="1600199" y="3886200"/>
              <a:ext cx="304800"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9" name="Rectangle 338"/>
            <p:cNvSpPr/>
            <p:nvPr/>
          </p:nvSpPr>
          <p:spPr>
            <a:xfrm rot="10800000">
              <a:off x="685799" y="3886200"/>
              <a:ext cx="304800"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0" name="Rectangle 339"/>
            <p:cNvSpPr/>
            <p:nvPr/>
          </p:nvSpPr>
          <p:spPr>
            <a:xfrm rot="10800000">
              <a:off x="990599" y="3886200"/>
              <a:ext cx="304800"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1" name="Rectangle 340"/>
            <p:cNvSpPr/>
            <p:nvPr/>
          </p:nvSpPr>
          <p:spPr>
            <a:xfrm rot="10800000">
              <a:off x="5562599" y="3886200"/>
              <a:ext cx="304800" cy="304800"/>
            </a:xfrm>
            <a:prstGeom prst="rect">
              <a:avLst/>
            </a:prstGeom>
            <a:blipFill>
              <a:blip r:embed="rId2"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2" name="Rectangle 341"/>
            <p:cNvSpPr/>
            <p:nvPr/>
          </p:nvSpPr>
          <p:spPr>
            <a:xfrm rot="10800000">
              <a:off x="5257799" y="3886200"/>
              <a:ext cx="304800"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5" name="Rectangle 344"/>
            <p:cNvSpPr/>
            <p:nvPr/>
          </p:nvSpPr>
          <p:spPr>
            <a:xfrm>
              <a:off x="1752600" y="2971800"/>
              <a:ext cx="304800"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0" name="Rectangle 349"/>
            <p:cNvSpPr/>
            <p:nvPr/>
          </p:nvSpPr>
          <p:spPr>
            <a:xfrm>
              <a:off x="2057400" y="2971800"/>
              <a:ext cx="304800"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1" name="Rectangle 350"/>
            <p:cNvSpPr/>
            <p:nvPr/>
          </p:nvSpPr>
          <p:spPr>
            <a:xfrm>
              <a:off x="2362200" y="2971800"/>
              <a:ext cx="304800"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2" name="Rectangle 351"/>
            <p:cNvSpPr/>
            <p:nvPr/>
          </p:nvSpPr>
          <p:spPr>
            <a:xfrm>
              <a:off x="2971800" y="2971800"/>
              <a:ext cx="304800"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3" name="Rectangle 352"/>
            <p:cNvSpPr/>
            <p:nvPr/>
          </p:nvSpPr>
          <p:spPr>
            <a:xfrm>
              <a:off x="2667000" y="2971800"/>
              <a:ext cx="304800"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4" name="Rectangle 353"/>
            <p:cNvSpPr/>
            <p:nvPr/>
          </p:nvSpPr>
          <p:spPr>
            <a:xfrm>
              <a:off x="1905000" y="2667000"/>
              <a:ext cx="304800"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5" name="Rectangle 354"/>
            <p:cNvSpPr/>
            <p:nvPr/>
          </p:nvSpPr>
          <p:spPr>
            <a:xfrm>
              <a:off x="2209800" y="2667000"/>
              <a:ext cx="304800"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6" name="Rectangle 355"/>
            <p:cNvSpPr/>
            <p:nvPr/>
          </p:nvSpPr>
          <p:spPr>
            <a:xfrm>
              <a:off x="2819400" y="2667000"/>
              <a:ext cx="304800"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7" name="Rectangle 356"/>
            <p:cNvSpPr/>
            <p:nvPr/>
          </p:nvSpPr>
          <p:spPr>
            <a:xfrm>
              <a:off x="2514600" y="2667000"/>
              <a:ext cx="304800"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8" name="Rectangle 357"/>
            <p:cNvSpPr/>
            <p:nvPr/>
          </p:nvSpPr>
          <p:spPr>
            <a:xfrm>
              <a:off x="3276600" y="2971800"/>
              <a:ext cx="304800"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9" name="Rectangle 358"/>
            <p:cNvSpPr/>
            <p:nvPr/>
          </p:nvSpPr>
          <p:spPr>
            <a:xfrm>
              <a:off x="3581400" y="2971800"/>
              <a:ext cx="304800"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0" name="Rectangle 359"/>
            <p:cNvSpPr/>
            <p:nvPr/>
          </p:nvSpPr>
          <p:spPr>
            <a:xfrm>
              <a:off x="4191000" y="2971800"/>
              <a:ext cx="304800"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1" name="Rectangle 360"/>
            <p:cNvSpPr/>
            <p:nvPr/>
          </p:nvSpPr>
          <p:spPr>
            <a:xfrm>
              <a:off x="3886200" y="2971800"/>
              <a:ext cx="304800"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2" name="Rectangle 361"/>
            <p:cNvSpPr/>
            <p:nvPr/>
          </p:nvSpPr>
          <p:spPr>
            <a:xfrm>
              <a:off x="3124200" y="2667000"/>
              <a:ext cx="304800"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3" name="Rectangle 362"/>
            <p:cNvSpPr/>
            <p:nvPr/>
          </p:nvSpPr>
          <p:spPr>
            <a:xfrm>
              <a:off x="3429000" y="2667000"/>
              <a:ext cx="304800"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4" name="Rectangle 363"/>
            <p:cNvSpPr/>
            <p:nvPr/>
          </p:nvSpPr>
          <p:spPr>
            <a:xfrm>
              <a:off x="4038600" y="2667000"/>
              <a:ext cx="304800"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5" name="Rectangle 364"/>
            <p:cNvSpPr/>
            <p:nvPr/>
          </p:nvSpPr>
          <p:spPr>
            <a:xfrm>
              <a:off x="3733800" y="2667000"/>
              <a:ext cx="304800"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6" name="Rectangle 365"/>
            <p:cNvSpPr/>
            <p:nvPr/>
          </p:nvSpPr>
          <p:spPr>
            <a:xfrm>
              <a:off x="4495800" y="2971800"/>
              <a:ext cx="304800"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7" name="Rectangle 366"/>
            <p:cNvSpPr/>
            <p:nvPr/>
          </p:nvSpPr>
          <p:spPr>
            <a:xfrm>
              <a:off x="4800600" y="2971800"/>
              <a:ext cx="304800"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9" name="Rectangle 368"/>
            <p:cNvSpPr/>
            <p:nvPr/>
          </p:nvSpPr>
          <p:spPr>
            <a:xfrm>
              <a:off x="5105400" y="2971800"/>
              <a:ext cx="304800"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0" name="Rectangle 369"/>
            <p:cNvSpPr/>
            <p:nvPr/>
          </p:nvSpPr>
          <p:spPr>
            <a:xfrm>
              <a:off x="4343400" y="2667000"/>
              <a:ext cx="304800"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3" name="Rectangle 372"/>
            <p:cNvSpPr/>
            <p:nvPr/>
          </p:nvSpPr>
          <p:spPr>
            <a:xfrm>
              <a:off x="4953000" y="2667000"/>
              <a:ext cx="304800"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4" name="Rectangle 373"/>
            <p:cNvSpPr/>
            <p:nvPr/>
          </p:nvSpPr>
          <p:spPr>
            <a:xfrm>
              <a:off x="685800" y="2667000"/>
              <a:ext cx="304800"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5" name="Rectangle 374"/>
            <p:cNvSpPr/>
            <p:nvPr/>
          </p:nvSpPr>
          <p:spPr>
            <a:xfrm>
              <a:off x="5562600" y="2667000"/>
              <a:ext cx="304800" cy="304800"/>
            </a:xfrm>
            <a:prstGeom prst="rect">
              <a:avLst/>
            </a:prstGeom>
            <a:blipFill>
              <a:blip r:embed="rId2"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6" name="Rectangle 375"/>
            <p:cNvSpPr/>
            <p:nvPr/>
          </p:nvSpPr>
          <p:spPr>
            <a:xfrm>
              <a:off x="5715000" y="2971800"/>
              <a:ext cx="304800" cy="304800"/>
            </a:xfrm>
            <a:prstGeom prst="rect">
              <a:avLst/>
            </a:prstGeom>
            <a:blipFill>
              <a:blip r:embed="rId2"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1" name="Rectangle 380"/>
            <p:cNvSpPr/>
            <p:nvPr/>
          </p:nvSpPr>
          <p:spPr>
            <a:xfrm rot="10800000">
              <a:off x="4190999" y="3581400"/>
              <a:ext cx="304800"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2" name="Rectangle 381"/>
            <p:cNvSpPr/>
            <p:nvPr/>
          </p:nvSpPr>
          <p:spPr>
            <a:xfrm rot="10800000">
              <a:off x="3886199" y="3581400"/>
              <a:ext cx="304800"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3" name="Rectangle 382"/>
            <p:cNvSpPr/>
            <p:nvPr/>
          </p:nvSpPr>
          <p:spPr>
            <a:xfrm rot="10800000">
              <a:off x="3276599" y="3581400"/>
              <a:ext cx="304800"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4" name="Rectangle 383"/>
            <p:cNvSpPr/>
            <p:nvPr/>
          </p:nvSpPr>
          <p:spPr>
            <a:xfrm rot="10800000">
              <a:off x="3581399" y="3581400"/>
              <a:ext cx="304800"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5" name="Rectangle 384"/>
            <p:cNvSpPr/>
            <p:nvPr/>
          </p:nvSpPr>
          <p:spPr>
            <a:xfrm rot="10800000">
              <a:off x="2971799" y="3581400"/>
              <a:ext cx="304800"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6" name="Rectangle 385"/>
            <p:cNvSpPr/>
            <p:nvPr/>
          </p:nvSpPr>
          <p:spPr>
            <a:xfrm rot="10800000">
              <a:off x="2666999" y="3581400"/>
              <a:ext cx="304800"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7" name="Rectangle 386"/>
            <p:cNvSpPr/>
            <p:nvPr/>
          </p:nvSpPr>
          <p:spPr>
            <a:xfrm rot="10800000">
              <a:off x="2057399" y="3581400"/>
              <a:ext cx="304800"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8" name="Rectangle 387"/>
            <p:cNvSpPr/>
            <p:nvPr/>
          </p:nvSpPr>
          <p:spPr>
            <a:xfrm rot="10800000">
              <a:off x="2362199" y="3581400"/>
              <a:ext cx="304800"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1" name="Rectangle 390"/>
            <p:cNvSpPr/>
            <p:nvPr/>
          </p:nvSpPr>
          <p:spPr>
            <a:xfrm rot="10800000">
              <a:off x="838199" y="3581400"/>
              <a:ext cx="304800"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4" name="Rectangle 393"/>
            <p:cNvSpPr/>
            <p:nvPr/>
          </p:nvSpPr>
          <p:spPr>
            <a:xfrm rot="10800000">
              <a:off x="5714999" y="3581400"/>
              <a:ext cx="304800" cy="304800"/>
            </a:xfrm>
            <a:prstGeom prst="rect">
              <a:avLst/>
            </a:prstGeom>
            <a:blipFill>
              <a:blip r:embed="rId2"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0" name="Rectangle 429"/>
            <p:cNvSpPr/>
            <p:nvPr/>
          </p:nvSpPr>
          <p:spPr>
            <a:xfrm rot="10800000">
              <a:off x="4953000" y="3276600"/>
              <a:ext cx="304800"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1" name="Rectangle 430"/>
            <p:cNvSpPr/>
            <p:nvPr/>
          </p:nvSpPr>
          <p:spPr>
            <a:xfrm rot="10800000">
              <a:off x="4343400" y="3276600"/>
              <a:ext cx="304800"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3" name="Rectangle 432"/>
            <p:cNvSpPr/>
            <p:nvPr/>
          </p:nvSpPr>
          <p:spPr>
            <a:xfrm rot="10800000">
              <a:off x="4038600" y="3276600"/>
              <a:ext cx="304800"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4" name="Rectangle 433"/>
            <p:cNvSpPr/>
            <p:nvPr/>
          </p:nvSpPr>
          <p:spPr>
            <a:xfrm rot="10800000">
              <a:off x="3733800" y="3276600"/>
              <a:ext cx="304800"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5" name="Rectangle 434"/>
            <p:cNvSpPr/>
            <p:nvPr/>
          </p:nvSpPr>
          <p:spPr>
            <a:xfrm rot="10800000">
              <a:off x="3124200" y="3276600"/>
              <a:ext cx="304800"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6" name="Rectangle 435"/>
            <p:cNvSpPr/>
            <p:nvPr/>
          </p:nvSpPr>
          <p:spPr>
            <a:xfrm rot="10800000">
              <a:off x="3429000" y="3276600"/>
              <a:ext cx="304800"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7" name="Rectangle 436"/>
            <p:cNvSpPr/>
            <p:nvPr/>
          </p:nvSpPr>
          <p:spPr>
            <a:xfrm rot="10800000">
              <a:off x="2819400" y="3276600"/>
              <a:ext cx="304800"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8" name="Rectangle 437"/>
            <p:cNvSpPr/>
            <p:nvPr/>
          </p:nvSpPr>
          <p:spPr>
            <a:xfrm rot="10800000">
              <a:off x="2514600" y="3276600"/>
              <a:ext cx="304800"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9" name="Rectangle 438"/>
            <p:cNvSpPr/>
            <p:nvPr/>
          </p:nvSpPr>
          <p:spPr>
            <a:xfrm rot="10800000">
              <a:off x="1905000" y="3276600"/>
              <a:ext cx="304800"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0" name="Rectangle 439"/>
            <p:cNvSpPr/>
            <p:nvPr/>
          </p:nvSpPr>
          <p:spPr>
            <a:xfrm rot="10800000">
              <a:off x="2209800" y="3276600"/>
              <a:ext cx="304800"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1" name="Rectangle 440"/>
            <p:cNvSpPr/>
            <p:nvPr/>
          </p:nvSpPr>
          <p:spPr>
            <a:xfrm rot="10800000">
              <a:off x="1600200" y="3276600"/>
              <a:ext cx="304800"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2" name="Rectangle 441"/>
            <p:cNvSpPr/>
            <p:nvPr/>
          </p:nvSpPr>
          <p:spPr>
            <a:xfrm rot="10800000">
              <a:off x="1295400" y="3276600"/>
              <a:ext cx="304800"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4" name="Rectangle 443"/>
            <p:cNvSpPr/>
            <p:nvPr/>
          </p:nvSpPr>
          <p:spPr>
            <a:xfrm rot="10800000">
              <a:off x="990600" y="3276600"/>
              <a:ext cx="304800"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6" name="Rectangle 445"/>
            <p:cNvSpPr/>
            <p:nvPr/>
          </p:nvSpPr>
          <p:spPr>
            <a:xfrm rot="10800000">
              <a:off x="5562599" y="3276600"/>
              <a:ext cx="304800" cy="304800"/>
            </a:xfrm>
            <a:prstGeom prst="rect">
              <a:avLst/>
            </a:prstGeom>
            <a:blipFill>
              <a:blip r:embed="rId2"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0" name="Rectangle 389"/>
            <p:cNvSpPr/>
            <p:nvPr/>
          </p:nvSpPr>
          <p:spPr>
            <a:xfrm rot="10800000">
              <a:off x="1447799" y="3581400"/>
              <a:ext cx="304800"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9" name="Rectangle 388"/>
            <p:cNvSpPr/>
            <p:nvPr/>
          </p:nvSpPr>
          <p:spPr>
            <a:xfrm rot="10800000">
              <a:off x="1752599" y="3581400"/>
              <a:ext cx="304800"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8" name="Rectangle 337"/>
            <p:cNvSpPr/>
            <p:nvPr/>
          </p:nvSpPr>
          <p:spPr>
            <a:xfrm rot="10800000">
              <a:off x="1295399" y="3886200"/>
              <a:ext cx="304800"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2" name="Rectangle 321"/>
            <p:cNvSpPr/>
            <p:nvPr/>
          </p:nvSpPr>
          <p:spPr>
            <a:xfrm rot="10800000">
              <a:off x="1142999" y="4191000"/>
              <a:ext cx="304800"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5" name="Rectangle 334"/>
            <p:cNvSpPr/>
            <p:nvPr/>
          </p:nvSpPr>
          <p:spPr>
            <a:xfrm rot="10800000">
              <a:off x="1904999" y="3886200"/>
              <a:ext cx="304800"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7" name="Rectangle 316"/>
            <p:cNvSpPr/>
            <p:nvPr/>
          </p:nvSpPr>
          <p:spPr>
            <a:xfrm rot="10800000">
              <a:off x="2057399" y="4191000"/>
              <a:ext cx="304800"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4" name="Rectangle 303"/>
            <p:cNvSpPr/>
            <p:nvPr/>
          </p:nvSpPr>
          <p:spPr>
            <a:xfrm rot="10800000">
              <a:off x="990600" y="4495800"/>
              <a:ext cx="304800"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5" name="Rectangle 284"/>
            <p:cNvSpPr/>
            <p:nvPr/>
          </p:nvSpPr>
          <p:spPr>
            <a:xfrm rot="10800000">
              <a:off x="838199" y="4800600"/>
              <a:ext cx="304800"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Rectangle 159"/>
            <p:cNvSpPr/>
            <p:nvPr/>
          </p:nvSpPr>
          <p:spPr>
            <a:xfrm rot="10800000">
              <a:off x="990599" y="5105400"/>
              <a:ext cx="304800"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Rectangle 193"/>
            <p:cNvSpPr/>
            <p:nvPr/>
          </p:nvSpPr>
          <p:spPr>
            <a:xfrm>
              <a:off x="4648200" y="1447800"/>
              <a:ext cx="304800"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Rectangle 194"/>
            <p:cNvSpPr/>
            <p:nvPr/>
          </p:nvSpPr>
          <p:spPr>
            <a:xfrm>
              <a:off x="5257800" y="1447800"/>
              <a:ext cx="304800"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 name="Rectangle 195"/>
            <p:cNvSpPr/>
            <p:nvPr/>
          </p:nvSpPr>
          <p:spPr>
            <a:xfrm>
              <a:off x="4953000" y="1447800"/>
              <a:ext cx="304800"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Rectangle 188"/>
            <p:cNvSpPr/>
            <p:nvPr/>
          </p:nvSpPr>
          <p:spPr>
            <a:xfrm>
              <a:off x="4495800" y="1752600"/>
              <a:ext cx="304800"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Rectangle 191"/>
            <p:cNvSpPr/>
            <p:nvPr/>
          </p:nvSpPr>
          <p:spPr>
            <a:xfrm>
              <a:off x="5105400" y="1752600"/>
              <a:ext cx="304800"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1" name="Rectangle 220"/>
            <p:cNvSpPr/>
            <p:nvPr/>
          </p:nvSpPr>
          <p:spPr>
            <a:xfrm>
              <a:off x="4038600" y="2057400"/>
              <a:ext cx="304800"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7" name="Rectangle 216"/>
            <p:cNvSpPr/>
            <p:nvPr/>
          </p:nvSpPr>
          <p:spPr>
            <a:xfrm>
              <a:off x="4191000" y="2362200"/>
              <a:ext cx="304800"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Rectangle 145"/>
            <p:cNvSpPr/>
            <p:nvPr/>
          </p:nvSpPr>
          <p:spPr>
            <a:xfrm>
              <a:off x="2209800" y="838200"/>
              <a:ext cx="304800"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Rectangle 144"/>
            <p:cNvSpPr/>
            <p:nvPr/>
          </p:nvSpPr>
          <p:spPr>
            <a:xfrm>
              <a:off x="1905000" y="838200"/>
              <a:ext cx="304800"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Rectangle 150"/>
            <p:cNvSpPr/>
            <p:nvPr/>
          </p:nvSpPr>
          <p:spPr>
            <a:xfrm rot="10800000">
              <a:off x="1904999" y="5105400"/>
              <a:ext cx="304800"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2" name="Rectangle 281"/>
            <p:cNvSpPr/>
            <p:nvPr/>
          </p:nvSpPr>
          <p:spPr>
            <a:xfrm rot="10800000">
              <a:off x="2362199" y="4800600"/>
              <a:ext cx="304800"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6" name="Rectangle 245"/>
            <p:cNvSpPr/>
            <p:nvPr/>
          </p:nvSpPr>
          <p:spPr>
            <a:xfrm rot="10800000">
              <a:off x="1752599" y="5410200"/>
              <a:ext cx="304800"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Rectangle 151"/>
            <p:cNvSpPr/>
            <p:nvPr/>
          </p:nvSpPr>
          <p:spPr>
            <a:xfrm rot="10800000">
              <a:off x="2209799" y="5105400"/>
              <a:ext cx="304800"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Rectangle 149"/>
            <p:cNvSpPr/>
            <p:nvPr/>
          </p:nvSpPr>
          <p:spPr>
            <a:xfrm rot="10800000">
              <a:off x="2514599" y="5105400"/>
              <a:ext cx="304800"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4" name="Rectangle 243"/>
            <p:cNvSpPr/>
            <p:nvPr/>
          </p:nvSpPr>
          <p:spPr>
            <a:xfrm rot="10800000">
              <a:off x="2057399" y="5410200"/>
              <a:ext cx="304800"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Rectangle 160"/>
            <p:cNvSpPr/>
            <p:nvPr/>
          </p:nvSpPr>
          <p:spPr>
            <a:xfrm>
              <a:off x="4343400" y="838200"/>
              <a:ext cx="304800"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4" name="Rectangle 263"/>
            <p:cNvSpPr/>
            <p:nvPr/>
          </p:nvSpPr>
          <p:spPr>
            <a:xfrm>
              <a:off x="4191000" y="1143000"/>
              <a:ext cx="304800"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4" name="Rectangle 223"/>
            <p:cNvSpPr/>
            <p:nvPr/>
          </p:nvSpPr>
          <p:spPr>
            <a:xfrm>
              <a:off x="4800600" y="2362200"/>
              <a:ext cx="304800"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1" name="Rectangle 370"/>
            <p:cNvSpPr/>
            <p:nvPr/>
          </p:nvSpPr>
          <p:spPr>
            <a:xfrm>
              <a:off x="4648200" y="2667000"/>
              <a:ext cx="304800"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8" name="Rectangle 237"/>
            <p:cNvSpPr/>
            <p:nvPr/>
          </p:nvSpPr>
          <p:spPr>
            <a:xfrm rot="10800000">
              <a:off x="4190999" y="5410200"/>
              <a:ext cx="304800"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8" name="Rectangle 377"/>
            <p:cNvSpPr/>
            <p:nvPr/>
          </p:nvSpPr>
          <p:spPr>
            <a:xfrm rot="10800000">
              <a:off x="5105399" y="3581400"/>
              <a:ext cx="304800"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6" name="Rectangle 325"/>
            <p:cNvSpPr/>
            <p:nvPr/>
          </p:nvSpPr>
          <p:spPr>
            <a:xfrm rot="10800000">
              <a:off x="4952999" y="3886200"/>
              <a:ext cx="304800"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 name="Rectangle 203"/>
            <p:cNvSpPr/>
            <p:nvPr/>
          </p:nvSpPr>
          <p:spPr>
            <a:xfrm>
              <a:off x="990600" y="2057400"/>
              <a:ext cx="304800"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 name="Rectangle 200"/>
            <p:cNvSpPr/>
            <p:nvPr/>
          </p:nvSpPr>
          <p:spPr>
            <a:xfrm>
              <a:off x="1143000" y="2362200"/>
              <a:ext cx="304800"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7" name="Rectangle 346"/>
            <p:cNvSpPr/>
            <p:nvPr/>
          </p:nvSpPr>
          <p:spPr>
            <a:xfrm>
              <a:off x="990600" y="2667000"/>
              <a:ext cx="304800"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7" name="Rectangle 376"/>
            <p:cNvSpPr/>
            <p:nvPr/>
          </p:nvSpPr>
          <p:spPr>
            <a:xfrm>
              <a:off x="838200" y="2971800"/>
              <a:ext cx="304800"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5" name="Rectangle 444"/>
            <p:cNvSpPr/>
            <p:nvPr/>
          </p:nvSpPr>
          <p:spPr>
            <a:xfrm rot="10800000">
              <a:off x="5257800" y="3276600"/>
              <a:ext cx="304800"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3" name="Rectangle 392"/>
            <p:cNvSpPr/>
            <p:nvPr/>
          </p:nvSpPr>
          <p:spPr>
            <a:xfrm rot="10800000">
              <a:off x="5410199" y="3581400"/>
              <a:ext cx="304800"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 name="Rectangle 307"/>
            <p:cNvSpPr/>
            <p:nvPr/>
          </p:nvSpPr>
          <p:spPr>
            <a:xfrm rot="10800000">
              <a:off x="5105399" y="4191000"/>
              <a:ext cx="304800"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3" name="Rectangle 322"/>
            <p:cNvSpPr/>
            <p:nvPr/>
          </p:nvSpPr>
          <p:spPr>
            <a:xfrm rot="10800000">
              <a:off x="5410201" y="4191000"/>
              <a:ext cx="304800"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rot="10800000">
              <a:off x="5257799" y="5105400"/>
              <a:ext cx="304800"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0" name="Rectangle 249"/>
            <p:cNvSpPr/>
            <p:nvPr/>
          </p:nvSpPr>
          <p:spPr>
            <a:xfrm rot="10800000">
              <a:off x="5410199" y="5410200"/>
              <a:ext cx="304800"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2" name="Rectangle 291"/>
            <p:cNvSpPr/>
            <p:nvPr/>
          </p:nvSpPr>
          <p:spPr>
            <a:xfrm rot="10800000">
              <a:off x="4648200" y="4495800"/>
              <a:ext cx="304800"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3" name="Rectangle 272"/>
            <p:cNvSpPr/>
            <p:nvPr/>
          </p:nvSpPr>
          <p:spPr>
            <a:xfrm rot="10800000">
              <a:off x="4495799" y="4800600"/>
              <a:ext cx="304800"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rot="10800000">
              <a:off x="4648199" y="5105400"/>
              <a:ext cx="304800"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2" name="Rectangle 311"/>
            <p:cNvSpPr/>
            <p:nvPr/>
          </p:nvSpPr>
          <p:spPr>
            <a:xfrm rot="10800000">
              <a:off x="3886199" y="4191000"/>
              <a:ext cx="304800"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3" name="Rectangle 292"/>
            <p:cNvSpPr/>
            <p:nvPr/>
          </p:nvSpPr>
          <p:spPr>
            <a:xfrm rot="10800000">
              <a:off x="4038600" y="4495800"/>
              <a:ext cx="304800"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4" name="Rectangle 293"/>
            <p:cNvSpPr/>
            <p:nvPr/>
          </p:nvSpPr>
          <p:spPr>
            <a:xfrm rot="10800000">
              <a:off x="3733800" y="4495800"/>
              <a:ext cx="304800"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6" name="Rectangle 275"/>
            <p:cNvSpPr/>
            <p:nvPr/>
          </p:nvSpPr>
          <p:spPr>
            <a:xfrm rot="10800000">
              <a:off x="3886199" y="4800600"/>
              <a:ext cx="304800"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Rectangle 143"/>
            <p:cNvSpPr/>
            <p:nvPr/>
          </p:nvSpPr>
          <p:spPr>
            <a:xfrm rot="10800000">
              <a:off x="3428999" y="5105400"/>
              <a:ext cx="304800"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9" name="Rectangle 448"/>
            <p:cNvSpPr/>
            <p:nvPr/>
          </p:nvSpPr>
          <p:spPr>
            <a:xfrm>
              <a:off x="5105400" y="533400"/>
              <a:ext cx="304800" cy="304800"/>
            </a:xfrm>
            <a:prstGeom prst="rect">
              <a:avLst/>
            </a:prstGeom>
            <a:blipFill>
              <a:blip r:embed="rId2"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7" name="Rectangle 246"/>
            <p:cNvSpPr/>
            <p:nvPr/>
          </p:nvSpPr>
          <p:spPr>
            <a:xfrm rot="10800000">
              <a:off x="1447799" y="5410200"/>
              <a:ext cx="304800"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 name="Rectangle 190"/>
            <p:cNvSpPr/>
            <p:nvPr/>
          </p:nvSpPr>
          <p:spPr>
            <a:xfrm>
              <a:off x="5410200" y="1752600"/>
              <a:ext cx="304800"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9" name="Rectangle 228"/>
            <p:cNvSpPr/>
            <p:nvPr/>
          </p:nvSpPr>
          <p:spPr>
            <a:xfrm>
              <a:off x="5257800" y="2057400"/>
              <a:ext cx="304800"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Rectangle 162"/>
            <p:cNvSpPr/>
            <p:nvPr/>
          </p:nvSpPr>
          <p:spPr>
            <a:xfrm>
              <a:off x="5257800" y="838200"/>
              <a:ext cx="304800"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Rectangle 163"/>
            <p:cNvSpPr/>
            <p:nvPr/>
          </p:nvSpPr>
          <p:spPr>
            <a:xfrm>
              <a:off x="4953000" y="838200"/>
              <a:ext cx="304800"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8" name="Rectangle 267"/>
            <p:cNvSpPr/>
            <p:nvPr/>
          </p:nvSpPr>
          <p:spPr>
            <a:xfrm>
              <a:off x="5410200" y="1143000"/>
              <a:ext cx="304800"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5" name="Rectangle 224"/>
            <p:cNvSpPr/>
            <p:nvPr/>
          </p:nvSpPr>
          <p:spPr>
            <a:xfrm>
              <a:off x="5410200" y="2362200"/>
              <a:ext cx="304800"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2" name="Rectangle 371"/>
            <p:cNvSpPr/>
            <p:nvPr/>
          </p:nvSpPr>
          <p:spPr>
            <a:xfrm>
              <a:off x="5257800" y="2667000"/>
              <a:ext cx="304800"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rot="10800000">
              <a:off x="4952999" y="5105400"/>
              <a:ext cx="304800"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2" name="Rectangle 271"/>
            <p:cNvSpPr/>
            <p:nvPr/>
          </p:nvSpPr>
          <p:spPr>
            <a:xfrm rot="10800000">
              <a:off x="5105399" y="4800600"/>
              <a:ext cx="304800"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4" name="Rectangle 273"/>
            <p:cNvSpPr/>
            <p:nvPr/>
          </p:nvSpPr>
          <p:spPr>
            <a:xfrm rot="10800000">
              <a:off x="4800599" y="4800600"/>
              <a:ext cx="304800"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0" name="Rectangle 289"/>
            <p:cNvSpPr/>
            <p:nvPr/>
          </p:nvSpPr>
          <p:spPr>
            <a:xfrm rot="10800000">
              <a:off x="4953000" y="4495800"/>
              <a:ext cx="304800"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5" name="Rectangle 254"/>
            <p:cNvSpPr/>
            <p:nvPr/>
          </p:nvSpPr>
          <p:spPr>
            <a:xfrm>
              <a:off x="1143000" y="1143000"/>
              <a:ext cx="304800"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Rectangle 171"/>
            <p:cNvSpPr/>
            <p:nvPr/>
          </p:nvSpPr>
          <p:spPr>
            <a:xfrm>
              <a:off x="1295400" y="1447800"/>
              <a:ext cx="304800"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Rectangle 166"/>
            <p:cNvSpPr/>
            <p:nvPr/>
          </p:nvSpPr>
          <p:spPr>
            <a:xfrm>
              <a:off x="1143000" y="1752600"/>
              <a:ext cx="304800"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Rectangle 146"/>
            <p:cNvSpPr/>
            <p:nvPr/>
          </p:nvSpPr>
          <p:spPr>
            <a:xfrm>
              <a:off x="2819400" y="838200"/>
              <a:ext cx="304800"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Rectangle 178"/>
            <p:cNvSpPr/>
            <p:nvPr/>
          </p:nvSpPr>
          <p:spPr>
            <a:xfrm>
              <a:off x="2819400" y="1447800"/>
              <a:ext cx="304800"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7" name="Rectangle 276"/>
            <p:cNvSpPr/>
            <p:nvPr/>
          </p:nvSpPr>
          <p:spPr>
            <a:xfrm rot="10800000">
              <a:off x="3276599" y="4800600"/>
              <a:ext cx="304800"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7" name="Rectangle 296"/>
            <p:cNvSpPr/>
            <p:nvPr/>
          </p:nvSpPr>
          <p:spPr>
            <a:xfrm rot="10800000">
              <a:off x="2819400" y="4495800"/>
              <a:ext cx="304800"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Rectangle 180"/>
            <p:cNvSpPr/>
            <p:nvPr/>
          </p:nvSpPr>
          <p:spPr>
            <a:xfrm>
              <a:off x="3276600" y="1752600"/>
              <a:ext cx="304800"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Rectangle 183"/>
            <p:cNvSpPr/>
            <p:nvPr/>
          </p:nvSpPr>
          <p:spPr>
            <a:xfrm>
              <a:off x="3886200" y="1752600"/>
              <a:ext cx="304800"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2" name="Rectangle 391"/>
            <p:cNvSpPr/>
            <p:nvPr/>
          </p:nvSpPr>
          <p:spPr>
            <a:xfrm rot="10800000">
              <a:off x="1142999" y="3581400"/>
              <a:ext cx="304800"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8" name="Rectangle 367"/>
            <p:cNvSpPr/>
            <p:nvPr/>
          </p:nvSpPr>
          <p:spPr>
            <a:xfrm>
              <a:off x="5410200" y="2971800"/>
              <a:ext cx="304800"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7" name="Rectangle 286"/>
            <p:cNvSpPr/>
            <p:nvPr/>
          </p:nvSpPr>
          <p:spPr>
            <a:xfrm rot="10800000">
              <a:off x="5410199" y="4800600"/>
              <a:ext cx="304800"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9" name="Rectangle 378"/>
            <p:cNvSpPr/>
            <p:nvPr/>
          </p:nvSpPr>
          <p:spPr>
            <a:xfrm rot="10800000">
              <a:off x="4495799" y="3581400"/>
              <a:ext cx="304800"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3" name="Rectangle 442"/>
            <p:cNvSpPr/>
            <p:nvPr/>
          </p:nvSpPr>
          <p:spPr>
            <a:xfrm rot="10800000">
              <a:off x="685800" y="3276600"/>
              <a:ext cx="304800"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8" name="Rectangle 347"/>
            <p:cNvSpPr/>
            <p:nvPr/>
          </p:nvSpPr>
          <p:spPr>
            <a:xfrm>
              <a:off x="1600200" y="2667000"/>
              <a:ext cx="304800"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 name="Rectangle 343"/>
            <p:cNvSpPr/>
            <p:nvPr/>
          </p:nvSpPr>
          <p:spPr>
            <a:xfrm>
              <a:off x="1143000" y="2971800"/>
              <a:ext cx="304800"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p:cNvSpPr/>
            <p:nvPr/>
          </p:nvSpPr>
          <p:spPr>
            <a:xfrm>
              <a:off x="1600200" y="838200"/>
              <a:ext cx="304800"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Rectangle 184"/>
            <p:cNvSpPr/>
            <p:nvPr/>
          </p:nvSpPr>
          <p:spPr>
            <a:xfrm>
              <a:off x="3124200" y="1447800"/>
              <a:ext cx="304800"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 name="Rectangle 185"/>
            <p:cNvSpPr/>
            <p:nvPr/>
          </p:nvSpPr>
          <p:spPr>
            <a:xfrm>
              <a:off x="3429000" y="1447800"/>
              <a:ext cx="304800"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 name="Rectangle 181"/>
            <p:cNvSpPr/>
            <p:nvPr/>
          </p:nvSpPr>
          <p:spPr>
            <a:xfrm>
              <a:off x="3581400" y="1752600"/>
              <a:ext cx="304800"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 name="Rectangle 235"/>
            <p:cNvSpPr/>
            <p:nvPr/>
          </p:nvSpPr>
          <p:spPr>
            <a:xfrm rot="10800000">
              <a:off x="4495799" y="5410200"/>
              <a:ext cx="304800"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7" name="Rectangle 236"/>
            <p:cNvSpPr/>
            <p:nvPr/>
          </p:nvSpPr>
          <p:spPr>
            <a:xfrm rot="10800000">
              <a:off x="4800599" y="5410200"/>
              <a:ext cx="304800"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p:cNvSpPr/>
            <p:nvPr/>
          </p:nvSpPr>
          <p:spPr>
            <a:xfrm>
              <a:off x="1295400" y="838200"/>
              <a:ext cx="304800"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p:cNvSpPr/>
            <p:nvPr/>
          </p:nvSpPr>
          <p:spPr>
            <a:xfrm>
              <a:off x="990600" y="838200"/>
              <a:ext cx="304800"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Rectangle 154"/>
            <p:cNvSpPr/>
            <p:nvPr/>
          </p:nvSpPr>
          <p:spPr>
            <a:xfrm>
              <a:off x="4038600" y="838200"/>
              <a:ext cx="304800"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8" name="Rectangle 297"/>
            <p:cNvSpPr/>
            <p:nvPr/>
          </p:nvSpPr>
          <p:spPr>
            <a:xfrm rot="10800000">
              <a:off x="2514600" y="4495800"/>
              <a:ext cx="304800"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0" name="Rectangle 299"/>
            <p:cNvSpPr/>
            <p:nvPr/>
          </p:nvSpPr>
          <p:spPr>
            <a:xfrm rot="10800000">
              <a:off x="2209800" y="4495800"/>
              <a:ext cx="304800"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0" name="Rectangle 279"/>
            <p:cNvSpPr/>
            <p:nvPr/>
          </p:nvSpPr>
          <p:spPr>
            <a:xfrm rot="10800000">
              <a:off x="2666999" y="4800600"/>
              <a:ext cx="304800"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9" name="Rectangle 348"/>
            <p:cNvSpPr/>
            <p:nvPr/>
          </p:nvSpPr>
          <p:spPr>
            <a:xfrm>
              <a:off x="1295400" y="2667000"/>
              <a:ext cx="304800"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0" name="Rectangle 379"/>
            <p:cNvSpPr/>
            <p:nvPr/>
          </p:nvSpPr>
          <p:spPr>
            <a:xfrm rot="10800000">
              <a:off x="4800599" y="3581400"/>
              <a:ext cx="304800"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2" name="Rectangle 431"/>
            <p:cNvSpPr/>
            <p:nvPr/>
          </p:nvSpPr>
          <p:spPr>
            <a:xfrm rot="10800000">
              <a:off x="4648200" y="3276600"/>
              <a:ext cx="304800"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6" name="Rectangle 345"/>
            <p:cNvSpPr/>
            <p:nvPr/>
          </p:nvSpPr>
          <p:spPr>
            <a:xfrm>
              <a:off x="1447800" y="2971800"/>
              <a:ext cx="304800"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03" name="TextBox 402"/>
          <p:cNvSpPr txBox="1"/>
          <p:nvPr/>
        </p:nvSpPr>
        <p:spPr>
          <a:xfrm>
            <a:off x="1005840" y="6845824"/>
            <a:ext cx="3772058" cy="418576"/>
          </a:xfrm>
          <a:prstGeom prst="rect">
            <a:avLst/>
          </a:prstGeom>
          <a:noFill/>
        </p:spPr>
        <p:txBody>
          <a:bodyPr wrap="none" lIns="101870" tIns="50935" rIns="101870" bIns="50935" rtlCol="0">
            <a:spAutoFit/>
          </a:bodyPr>
          <a:lstStyle/>
          <a:p>
            <a:r>
              <a:rPr lang="en-US" i="1" dirty="0"/>
              <a:t>z</a:t>
            </a:r>
            <a:r>
              <a:rPr lang="en-US" i="1" baseline="-25000" dirty="0"/>
              <a:t>1</a:t>
            </a:r>
            <a:r>
              <a:rPr lang="en-US" dirty="0"/>
              <a:t> = </a:t>
            </a:r>
            <a:r>
              <a:rPr lang="en-US" i="1" dirty="0"/>
              <a:t>Z</a:t>
            </a:r>
            <a:r>
              <a:rPr lang="en-US" i="1" baseline="-25000" dirty="0"/>
              <a:t>1</a:t>
            </a:r>
            <a:r>
              <a:rPr lang="en-US" i="1" dirty="0"/>
              <a:t>/(2xN) </a:t>
            </a:r>
            <a:r>
              <a:rPr lang="en-US" dirty="0"/>
              <a:t>= 214/(512) = 0.4180 </a:t>
            </a:r>
          </a:p>
        </p:txBody>
      </p:sp>
      <p:sp>
        <p:nvSpPr>
          <p:cNvPr id="404" name="TextBox 403"/>
          <p:cNvSpPr txBox="1"/>
          <p:nvPr/>
        </p:nvSpPr>
        <p:spPr>
          <a:xfrm>
            <a:off x="1005840" y="7277624"/>
            <a:ext cx="3643338" cy="418576"/>
          </a:xfrm>
          <a:prstGeom prst="rect">
            <a:avLst/>
          </a:prstGeom>
          <a:noFill/>
        </p:spPr>
        <p:txBody>
          <a:bodyPr wrap="none" lIns="101870" tIns="50935" rIns="101870" bIns="50935" rtlCol="0">
            <a:spAutoFit/>
          </a:bodyPr>
          <a:lstStyle/>
          <a:p>
            <a:r>
              <a:rPr lang="en-US" i="1" dirty="0"/>
              <a:t>z</a:t>
            </a:r>
            <a:r>
              <a:rPr lang="en-US" i="1" baseline="-25000" dirty="0"/>
              <a:t>3</a:t>
            </a:r>
            <a:r>
              <a:rPr lang="en-US" dirty="0"/>
              <a:t> = </a:t>
            </a:r>
            <a:r>
              <a:rPr lang="en-US" i="1" dirty="0"/>
              <a:t>Z</a:t>
            </a:r>
            <a:r>
              <a:rPr lang="en-US" i="1" baseline="-25000" dirty="0"/>
              <a:t>3</a:t>
            </a:r>
            <a:r>
              <a:rPr lang="en-US" i="1" dirty="0"/>
              <a:t>/(2xN) </a:t>
            </a:r>
            <a:r>
              <a:rPr lang="en-US" dirty="0"/>
              <a:t>= 10/(512) = 0.0195 </a:t>
            </a:r>
          </a:p>
        </p:txBody>
      </p:sp>
      <p:sp>
        <p:nvSpPr>
          <p:cNvPr id="405" name="TextBox 404"/>
          <p:cNvSpPr txBox="1"/>
          <p:nvPr/>
        </p:nvSpPr>
        <p:spPr>
          <a:xfrm>
            <a:off x="1" y="5872481"/>
            <a:ext cx="725283" cy="313932"/>
          </a:xfrm>
          <a:prstGeom prst="rect">
            <a:avLst/>
          </a:prstGeom>
          <a:noFill/>
        </p:spPr>
        <p:txBody>
          <a:bodyPr wrap="none" lIns="101870" tIns="50935" rIns="101870" bIns="50935" rtlCol="0">
            <a:spAutoFit/>
          </a:bodyPr>
          <a:lstStyle/>
          <a:p>
            <a:r>
              <a:rPr lang="en-US" sz="1300" b="1" dirty="0"/>
              <a:t>Row 15</a:t>
            </a:r>
          </a:p>
        </p:txBody>
      </p:sp>
      <p:sp>
        <p:nvSpPr>
          <p:cNvPr id="406" name="TextBox 405"/>
          <p:cNvSpPr txBox="1"/>
          <p:nvPr/>
        </p:nvSpPr>
        <p:spPr>
          <a:xfrm>
            <a:off x="1" y="5527041"/>
            <a:ext cx="725283" cy="313932"/>
          </a:xfrm>
          <a:prstGeom prst="rect">
            <a:avLst/>
          </a:prstGeom>
          <a:noFill/>
        </p:spPr>
        <p:txBody>
          <a:bodyPr wrap="none" lIns="101870" tIns="50935" rIns="101870" bIns="50935" rtlCol="0">
            <a:spAutoFit/>
          </a:bodyPr>
          <a:lstStyle/>
          <a:p>
            <a:r>
              <a:rPr lang="en-US" sz="1300" b="1" dirty="0"/>
              <a:t>Row 14</a:t>
            </a:r>
          </a:p>
        </p:txBody>
      </p:sp>
      <p:sp>
        <p:nvSpPr>
          <p:cNvPr id="407" name="TextBox 406"/>
          <p:cNvSpPr txBox="1"/>
          <p:nvPr/>
        </p:nvSpPr>
        <p:spPr>
          <a:xfrm>
            <a:off x="1" y="5181601"/>
            <a:ext cx="725283" cy="313932"/>
          </a:xfrm>
          <a:prstGeom prst="rect">
            <a:avLst/>
          </a:prstGeom>
          <a:noFill/>
        </p:spPr>
        <p:txBody>
          <a:bodyPr wrap="none" lIns="101870" tIns="50935" rIns="101870" bIns="50935" rtlCol="0">
            <a:spAutoFit/>
          </a:bodyPr>
          <a:lstStyle/>
          <a:p>
            <a:r>
              <a:rPr lang="en-US" sz="1300" b="1" dirty="0"/>
              <a:t>Row 13</a:t>
            </a:r>
          </a:p>
        </p:txBody>
      </p:sp>
      <p:sp>
        <p:nvSpPr>
          <p:cNvPr id="408" name="TextBox 407"/>
          <p:cNvSpPr txBox="1"/>
          <p:nvPr/>
        </p:nvSpPr>
        <p:spPr>
          <a:xfrm>
            <a:off x="1" y="4836161"/>
            <a:ext cx="725283" cy="313932"/>
          </a:xfrm>
          <a:prstGeom prst="rect">
            <a:avLst/>
          </a:prstGeom>
          <a:noFill/>
        </p:spPr>
        <p:txBody>
          <a:bodyPr wrap="none" lIns="101870" tIns="50935" rIns="101870" bIns="50935" rtlCol="0">
            <a:spAutoFit/>
          </a:bodyPr>
          <a:lstStyle/>
          <a:p>
            <a:r>
              <a:rPr lang="en-US" sz="1300" b="1" dirty="0"/>
              <a:t>Row 12</a:t>
            </a:r>
          </a:p>
        </p:txBody>
      </p:sp>
      <p:sp>
        <p:nvSpPr>
          <p:cNvPr id="409" name="TextBox 408"/>
          <p:cNvSpPr txBox="1"/>
          <p:nvPr/>
        </p:nvSpPr>
        <p:spPr>
          <a:xfrm>
            <a:off x="1" y="4490721"/>
            <a:ext cx="725283" cy="313932"/>
          </a:xfrm>
          <a:prstGeom prst="rect">
            <a:avLst/>
          </a:prstGeom>
          <a:noFill/>
        </p:spPr>
        <p:txBody>
          <a:bodyPr wrap="none" lIns="101870" tIns="50935" rIns="101870" bIns="50935" rtlCol="0">
            <a:spAutoFit/>
          </a:bodyPr>
          <a:lstStyle/>
          <a:p>
            <a:r>
              <a:rPr lang="en-US" sz="1300" b="1" dirty="0"/>
              <a:t>Row 11</a:t>
            </a:r>
          </a:p>
        </p:txBody>
      </p:sp>
      <p:sp>
        <p:nvSpPr>
          <p:cNvPr id="410" name="TextBox 409"/>
          <p:cNvSpPr txBox="1"/>
          <p:nvPr/>
        </p:nvSpPr>
        <p:spPr>
          <a:xfrm>
            <a:off x="1" y="4145281"/>
            <a:ext cx="725283" cy="313932"/>
          </a:xfrm>
          <a:prstGeom prst="rect">
            <a:avLst/>
          </a:prstGeom>
          <a:noFill/>
        </p:spPr>
        <p:txBody>
          <a:bodyPr wrap="none" lIns="101870" tIns="50935" rIns="101870" bIns="50935" rtlCol="0">
            <a:spAutoFit/>
          </a:bodyPr>
          <a:lstStyle/>
          <a:p>
            <a:r>
              <a:rPr lang="en-US" sz="1300" b="1" dirty="0"/>
              <a:t>Row 10</a:t>
            </a:r>
          </a:p>
        </p:txBody>
      </p:sp>
      <p:sp>
        <p:nvSpPr>
          <p:cNvPr id="411" name="TextBox 410"/>
          <p:cNvSpPr txBox="1"/>
          <p:nvPr/>
        </p:nvSpPr>
        <p:spPr>
          <a:xfrm>
            <a:off x="0" y="3799841"/>
            <a:ext cx="638880" cy="313932"/>
          </a:xfrm>
          <a:prstGeom prst="rect">
            <a:avLst/>
          </a:prstGeom>
          <a:noFill/>
        </p:spPr>
        <p:txBody>
          <a:bodyPr wrap="none" lIns="101870" tIns="50935" rIns="101870" bIns="50935" rtlCol="0">
            <a:spAutoFit/>
          </a:bodyPr>
          <a:lstStyle/>
          <a:p>
            <a:r>
              <a:rPr lang="en-US" sz="1300" b="1" dirty="0"/>
              <a:t>Row 9</a:t>
            </a:r>
          </a:p>
        </p:txBody>
      </p:sp>
      <p:sp>
        <p:nvSpPr>
          <p:cNvPr id="412" name="TextBox 411"/>
          <p:cNvSpPr txBox="1"/>
          <p:nvPr/>
        </p:nvSpPr>
        <p:spPr>
          <a:xfrm>
            <a:off x="0" y="3454401"/>
            <a:ext cx="638880" cy="313932"/>
          </a:xfrm>
          <a:prstGeom prst="rect">
            <a:avLst/>
          </a:prstGeom>
          <a:noFill/>
        </p:spPr>
        <p:txBody>
          <a:bodyPr wrap="none" lIns="101870" tIns="50935" rIns="101870" bIns="50935" rtlCol="0">
            <a:spAutoFit/>
          </a:bodyPr>
          <a:lstStyle/>
          <a:p>
            <a:r>
              <a:rPr lang="en-US" sz="1300" b="1" dirty="0"/>
              <a:t>Row 8</a:t>
            </a:r>
          </a:p>
        </p:txBody>
      </p:sp>
      <p:sp>
        <p:nvSpPr>
          <p:cNvPr id="413" name="TextBox 412"/>
          <p:cNvSpPr txBox="1"/>
          <p:nvPr/>
        </p:nvSpPr>
        <p:spPr>
          <a:xfrm>
            <a:off x="0" y="3108961"/>
            <a:ext cx="638880" cy="313932"/>
          </a:xfrm>
          <a:prstGeom prst="rect">
            <a:avLst/>
          </a:prstGeom>
          <a:noFill/>
        </p:spPr>
        <p:txBody>
          <a:bodyPr wrap="none" lIns="101870" tIns="50935" rIns="101870" bIns="50935" rtlCol="0">
            <a:spAutoFit/>
          </a:bodyPr>
          <a:lstStyle/>
          <a:p>
            <a:r>
              <a:rPr lang="en-US" sz="1300" b="1" dirty="0"/>
              <a:t>Row 7</a:t>
            </a:r>
          </a:p>
        </p:txBody>
      </p:sp>
      <p:sp>
        <p:nvSpPr>
          <p:cNvPr id="414" name="TextBox 413"/>
          <p:cNvSpPr txBox="1"/>
          <p:nvPr/>
        </p:nvSpPr>
        <p:spPr>
          <a:xfrm>
            <a:off x="0" y="2763521"/>
            <a:ext cx="638880" cy="313932"/>
          </a:xfrm>
          <a:prstGeom prst="rect">
            <a:avLst/>
          </a:prstGeom>
          <a:noFill/>
        </p:spPr>
        <p:txBody>
          <a:bodyPr wrap="none" lIns="101870" tIns="50935" rIns="101870" bIns="50935" rtlCol="0">
            <a:spAutoFit/>
          </a:bodyPr>
          <a:lstStyle/>
          <a:p>
            <a:r>
              <a:rPr lang="en-US" sz="1300" b="1" dirty="0"/>
              <a:t>Row 6</a:t>
            </a:r>
          </a:p>
        </p:txBody>
      </p:sp>
      <p:sp>
        <p:nvSpPr>
          <p:cNvPr id="415" name="TextBox 414"/>
          <p:cNvSpPr txBox="1"/>
          <p:nvPr/>
        </p:nvSpPr>
        <p:spPr>
          <a:xfrm>
            <a:off x="0" y="2418081"/>
            <a:ext cx="638880" cy="313932"/>
          </a:xfrm>
          <a:prstGeom prst="rect">
            <a:avLst/>
          </a:prstGeom>
          <a:noFill/>
        </p:spPr>
        <p:txBody>
          <a:bodyPr wrap="none" lIns="101870" tIns="50935" rIns="101870" bIns="50935" rtlCol="0">
            <a:spAutoFit/>
          </a:bodyPr>
          <a:lstStyle/>
          <a:p>
            <a:r>
              <a:rPr lang="en-US" sz="1300" b="1" dirty="0"/>
              <a:t>Row 5</a:t>
            </a:r>
          </a:p>
        </p:txBody>
      </p:sp>
      <p:sp>
        <p:nvSpPr>
          <p:cNvPr id="416" name="TextBox 415"/>
          <p:cNvSpPr txBox="1"/>
          <p:nvPr/>
        </p:nvSpPr>
        <p:spPr>
          <a:xfrm>
            <a:off x="0" y="2072641"/>
            <a:ext cx="638880" cy="313932"/>
          </a:xfrm>
          <a:prstGeom prst="rect">
            <a:avLst/>
          </a:prstGeom>
          <a:noFill/>
        </p:spPr>
        <p:txBody>
          <a:bodyPr wrap="none" lIns="101870" tIns="50935" rIns="101870" bIns="50935" rtlCol="0">
            <a:spAutoFit/>
          </a:bodyPr>
          <a:lstStyle/>
          <a:p>
            <a:r>
              <a:rPr lang="en-US" sz="1300" b="1" dirty="0"/>
              <a:t>Row 4</a:t>
            </a:r>
          </a:p>
        </p:txBody>
      </p:sp>
      <p:sp>
        <p:nvSpPr>
          <p:cNvPr id="417" name="TextBox 416"/>
          <p:cNvSpPr txBox="1"/>
          <p:nvPr/>
        </p:nvSpPr>
        <p:spPr>
          <a:xfrm>
            <a:off x="0" y="1727201"/>
            <a:ext cx="638880" cy="313932"/>
          </a:xfrm>
          <a:prstGeom prst="rect">
            <a:avLst/>
          </a:prstGeom>
          <a:noFill/>
        </p:spPr>
        <p:txBody>
          <a:bodyPr wrap="none" lIns="101870" tIns="50935" rIns="101870" bIns="50935" rtlCol="0">
            <a:spAutoFit/>
          </a:bodyPr>
          <a:lstStyle/>
          <a:p>
            <a:r>
              <a:rPr lang="en-US" sz="1300" b="1" dirty="0"/>
              <a:t>Row 3</a:t>
            </a:r>
          </a:p>
        </p:txBody>
      </p:sp>
      <p:sp>
        <p:nvSpPr>
          <p:cNvPr id="418" name="TextBox 417"/>
          <p:cNvSpPr txBox="1"/>
          <p:nvPr/>
        </p:nvSpPr>
        <p:spPr>
          <a:xfrm>
            <a:off x="0" y="1381761"/>
            <a:ext cx="638880" cy="313932"/>
          </a:xfrm>
          <a:prstGeom prst="rect">
            <a:avLst/>
          </a:prstGeom>
          <a:noFill/>
        </p:spPr>
        <p:txBody>
          <a:bodyPr wrap="none" lIns="101870" tIns="50935" rIns="101870" bIns="50935" rtlCol="0">
            <a:spAutoFit/>
          </a:bodyPr>
          <a:lstStyle/>
          <a:p>
            <a:r>
              <a:rPr lang="en-US" sz="1300" b="1" dirty="0"/>
              <a:t>Row 2</a:t>
            </a:r>
          </a:p>
        </p:txBody>
      </p:sp>
      <p:sp>
        <p:nvSpPr>
          <p:cNvPr id="419" name="TextBox 418"/>
          <p:cNvSpPr txBox="1"/>
          <p:nvPr/>
        </p:nvSpPr>
        <p:spPr>
          <a:xfrm>
            <a:off x="0" y="1036321"/>
            <a:ext cx="638880" cy="313932"/>
          </a:xfrm>
          <a:prstGeom prst="rect">
            <a:avLst/>
          </a:prstGeom>
          <a:noFill/>
        </p:spPr>
        <p:txBody>
          <a:bodyPr wrap="none" lIns="101870" tIns="50935" rIns="101870" bIns="50935" rtlCol="0">
            <a:spAutoFit/>
          </a:bodyPr>
          <a:lstStyle/>
          <a:p>
            <a:r>
              <a:rPr lang="en-US" sz="1300" b="1" dirty="0"/>
              <a:t>Row 1</a:t>
            </a:r>
          </a:p>
        </p:txBody>
      </p:sp>
      <p:sp>
        <p:nvSpPr>
          <p:cNvPr id="420" name="TextBox 419"/>
          <p:cNvSpPr txBox="1"/>
          <p:nvPr/>
        </p:nvSpPr>
        <p:spPr>
          <a:xfrm>
            <a:off x="0" y="690881"/>
            <a:ext cx="638880" cy="313932"/>
          </a:xfrm>
          <a:prstGeom prst="rect">
            <a:avLst/>
          </a:prstGeom>
          <a:noFill/>
        </p:spPr>
        <p:txBody>
          <a:bodyPr wrap="none" lIns="101870" tIns="50935" rIns="101870" bIns="50935" rtlCol="0">
            <a:spAutoFit/>
          </a:bodyPr>
          <a:lstStyle/>
          <a:p>
            <a:r>
              <a:rPr lang="en-US" sz="1300" b="1" dirty="0"/>
              <a:t>Row 0</a:t>
            </a:r>
          </a:p>
        </p:txBody>
      </p:sp>
      <p:sp>
        <p:nvSpPr>
          <p:cNvPr id="421" name="TextBox 420"/>
          <p:cNvSpPr txBox="1"/>
          <p:nvPr/>
        </p:nvSpPr>
        <p:spPr>
          <a:xfrm>
            <a:off x="-83820" y="2"/>
            <a:ext cx="922020" cy="703029"/>
          </a:xfrm>
          <a:prstGeom prst="rect">
            <a:avLst/>
          </a:prstGeom>
          <a:noFill/>
        </p:spPr>
        <p:txBody>
          <a:bodyPr wrap="square" lIns="101870" tIns="50935" rIns="101870" bIns="50935" rtlCol="0">
            <a:spAutoFit/>
          </a:bodyPr>
          <a:lstStyle/>
          <a:p>
            <a:pPr algn="ctr"/>
            <a:r>
              <a:rPr lang="en-US" sz="1300" b="1" dirty="0"/>
              <a:t>Row 15*</a:t>
            </a:r>
          </a:p>
          <a:p>
            <a:pPr algn="ctr"/>
            <a:r>
              <a:rPr lang="en-US" sz="1300" b="1" i="1" dirty="0"/>
              <a:t>*wrap-around</a:t>
            </a:r>
          </a:p>
        </p:txBody>
      </p:sp>
      <p:graphicFrame>
        <p:nvGraphicFramePr>
          <p:cNvPr id="423" name="Table 422"/>
          <p:cNvGraphicFramePr>
            <a:graphicFrameLocks noGrp="1"/>
          </p:cNvGraphicFramePr>
          <p:nvPr>
            <p:extLst>
              <p:ext uri="{D42A27DB-BD31-4B8C-83A1-F6EECF244321}">
                <p14:modId xmlns:p14="http://schemas.microsoft.com/office/powerpoint/2010/main" val="2778811092"/>
              </p:ext>
            </p:extLst>
          </p:nvPr>
        </p:nvGraphicFramePr>
        <p:xfrm>
          <a:off x="6621780" y="1143000"/>
          <a:ext cx="3268980" cy="6580844"/>
        </p:xfrm>
        <a:graphic>
          <a:graphicData uri="http://schemas.openxmlformats.org/drawingml/2006/table">
            <a:tbl>
              <a:tblPr firstRow="1" bandRow="1">
                <a:tableStyleId>{5C22544A-7EE6-4342-B048-85BDC9FD1C3A}</a:tableStyleId>
              </a:tblPr>
              <a:tblGrid>
                <a:gridCol w="1424940">
                  <a:extLst>
                    <a:ext uri="{9D8B030D-6E8A-4147-A177-3AD203B41FA5}">
                      <a16:colId xmlns:a16="http://schemas.microsoft.com/office/drawing/2014/main" val="20000"/>
                    </a:ext>
                  </a:extLst>
                </a:gridCol>
                <a:gridCol w="922020">
                  <a:extLst>
                    <a:ext uri="{9D8B030D-6E8A-4147-A177-3AD203B41FA5}">
                      <a16:colId xmlns:a16="http://schemas.microsoft.com/office/drawing/2014/main" val="20001"/>
                    </a:ext>
                  </a:extLst>
                </a:gridCol>
                <a:gridCol w="922020">
                  <a:extLst>
                    <a:ext uri="{9D8B030D-6E8A-4147-A177-3AD203B41FA5}">
                      <a16:colId xmlns:a16="http://schemas.microsoft.com/office/drawing/2014/main" val="20002"/>
                    </a:ext>
                  </a:extLst>
                </a:gridCol>
              </a:tblGrid>
              <a:tr h="454152">
                <a:tc>
                  <a:txBody>
                    <a:bodyPr/>
                    <a:lstStyle/>
                    <a:p>
                      <a:pPr algn="ctr"/>
                      <a:r>
                        <a:rPr lang="en-US" sz="1800" dirty="0"/>
                        <a:t>Horizontal Triplets</a:t>
                      </a:r>
                    </a:p>
                  </a:txBody>
                  <a:tcPr marL="100584" marR="100584" marT="51816" marB="51816"/>
                </a:tc>
                <a:tc>
                  <a:txBody>
                    <a:bodyPr/>
                    <a:lstStyle/>
                    <a:p>
                      <a:pPr algn="ctr"/>
                      <a:r>
                        <a:rPr lang="en-US" sz="2300" i="1" dirty="0"/>
                        <a:t>Z</a:t>
                      </a:r>
                      <a:r>
                        <a:rPr lang="en-US" sz="2300" i="1" baseline="-25000" dirty="0"/>
                        <a:t>1</a:t>
                      </a:r>
                    </a:p>
                  </a:txBody>
                  <a:tcPr marL="100584" marR="100584" marT="51816" marB="51816"/>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300" i="1" dirty="0"/>
                        <a:t>Z</a:t>
                      </a:r>
                      <a:r>
                        <a:rPr lang="en-US" sz="2300" i="1" baseline="-25000" dirty="0"/>
                        <a:t>3</a:t>
                      </a:r>
                    </a:p>
                  </a:txBody>
                  <a:tcPr marL="100584" marR="100584" marT="51816" marB="51816"/>
                </a:tc>
                <a:extLst>
                  <a:ext uri="{0D108BD9-81ED-4DB2-BD59-A6C34878D82A}">
                    <a16:rowId xmlns:a16="http://schemas.microsoft.com/office/drawing/2014/main" val="10000"/>
                  </a:ext>
                </a:extLst>
              </a:tr>
              <a:tr h="863600">
                <a:tc>
                  <a:txBody>
                    <a:bodyPr/>
                    <a:lstStyle/>
                    <a:p>
                      <a:r>
                        <a:rPr lang="en-US" sz="1200" b="1" dirty="0"/>
                        <a:t>A = black;</a:t>
                      </a:r>
                      <a:r>
                        <a:rPr lang="en-US" sz="1200" b="1" baseline="0" dirty="0"/>
                        <a:t> </a:t>
                      </a:r>
                      <a:r>
                        <a:rPr lang="en-US" sz="1200" b="1" dirty="0">
                          <a:solidFill>
                            <a:schemeClr val="bg1"/>
                          </a:solidFill>
                        </a:rPr>
                        <a:t>B = white</a:t>
                      </a:r>
                    </a:p>
                    <a:p>
                      <a:r>
                        <a:rPr lang="en-US" sz="1200" b="1" dirty="0">
                          <a:solidFill>
                            <a:schemeClr val="tx1"/>
                          </a:solidFill>
                        </a:rPr>
                        <a:t>Counts for EACH row</a:t>
                      </a:r>
                    </a:p>
                  </a:txBody>
                  <a:tcPr marL="100584" marR="100584" marT="51816" marB="51816" anchor="ctr"/>
                </a:tc>
                <a:tc>
                  <a:txBody>
                    <a:bodyPr/>
                    <a:lstStyle/>
                    <a:p>
                      <a:pPr algn="ctr"/>
                      <a:r>
                        <a:rPr lang="en-US" sz="1400" b="1" dirty="0"/>
                        <a:t>A</a:t>
                      </a:r>
                    </a:p>
                    <a:p>
                      <a:pPr algn="ctr"/>
                      <a:r>
                        <a:rPr lang="en-US" sz="1400" b="1" dirty="0"/>
                        <a:t> /   \</a:t>
                      </a:r>
                    </a:p>
                    <a:p>
                      <a:pPr algn="ctr"/>
                      <a:r>
                        <a:rPr lang="en-US" sz="1400" b="1" dirty="0"/>
                        <a:t>A      </a:t>
                      </a:r>
                      <a:r>
                        <a:rPr lang="en-US" sz="1400" b="1" dirty="0" err="1"/>
                        <a:t>A</a:t>
                      </a:r>
                      <a:endParaRPr lang="en-US" sz="1400" b="1" dirty="0"/>
                    </a:p>
                  </a:txBody>
                  <a:tcPr marL="100584" marR="100584" marT="51816" marB="51816"/>
                </a:tc>
                <a:tc>
                  <a:txBody>
                    <a:bodyPr/>
                    <a:lstStyle/>
                    <a:p>
                      <a:pPr algn="ctr"/>
                      <a:r>
                        <a:rPr lang="en-US" sz="1400" b="1" dirty="0">
                          <a:solidFill>
                            <a:schemeClr val="bg1"/>
                          </a:solidFill>
                        </a:rPr>
                        <a:t>B</a:t>
                      </a:r>
                      <a:r>
                        <a:rPr lang="en-US" sz="1400" b="1" baseline="0" dirty="0"/>
                        <a:t> </a:t>
                      </a:r>
                    </a:p>
                    <a:p>
                      <a:pPr algn="ctr"/>
                      <a:r>
                        <a:rPr lang="en-US" sz="1400" b="1" baseline="0" dirty="0"/>
                        <a:t> /   \</a:t>
                      </a:r>
                    </a:p>
                    <a:p>
                      <a:pPr algn="ctr"/>
                      <a:r>
                        <a:rPr lang="en-US" sz="1400" b="1" baseline="0" dirty="0"/>
                        <a:t>A      </a:t>
                      </a:r>
                      <a:r>
                        <a:rPr lang="en-US" sz="1400" b="1" baseline="0" dirty="0" err="1"/>
                        <a:t>A</a:t>
                      </a:r>
                      <a:endParaRPr lang="en-US" sz="1400" b="1" dirty="0"/>
                    </a:p>
                  </a:txBody>
                  <a:tcPr marL="100584" marR="100584" marT="51816" marB="51816"/>
                </a:tc>
                <a:extLst>
                  <a:ext uri="{0D108BD9-81ED-4DB2-BD59-A6C34878D82A}">
                    <a16:rowId xmlns:a16="http://schemas.microsoft.com/office/drawing/2014/main" val="10001"/>
                  </a:ext>
                </a:extLst>
              </a:tr>
              <a:tr h="58724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a:t>Row 0 </a:t>
                      </a:r>
                      <a:r>
                        <a:rPr lang="en-US" sz="1200" b="1" baseline="0" dirty="0"/>
                        <a:t>   </a:t>
                      </a:r>
                      <a:r>
                        <a:rPr lang="en-US" sz="1200" b="0" i="1" baseline="0" dirty="0"/>
                        <a:t>to  </a:t>
                      </a:r>
                      <a:r>
                        <a:rPr lang="en-US" sz="1200" b="1" dirty="0"/>
                        <a:t>Row 1 </a:t>
                      </a:r>
                    </a:p>
                    <a:p>
                      <a:r>
                        <a:rPr lang="en-US" sz="1200" b="1" dirty="0"/>
                        <a:t>Row 14 </a:t>
                      </a:r>
                      <a:r>
                        <a:rPr lang="en-US" sz="1200" b="1" baseline="0" dirty="0"/>
                        <a:t> </a:t>
                      </a:r>
                      <a:r>
                        <a:rPr lang="en-US" sz="1200" b="0" i="1" baseline="0" dirty="0"/>
                        <a:t>to </a:t>
                      </a:r>
                      <a:r>
                        <a:rPr lang="en-US" sz="1200" b="1" dirty="0"/>
                        <a:t>Row 15</a:t>
                      </a:r>
                    </a:p>
                  </a:txBody>
                  <a:tcPr marL="100584" marR="100584" marT="51816" marB="51816"/>
                </a:tc>
                <a:tc>
                  <a:txBody>
                    <a:bodyPr/>
                    <a:lstStyle/>
                    <a:p>
                      <a:pPr algn="ctr"/>
                      <a:r>
                        <a:rPr lang="en-US" sz="1400" b="0" dirty="0"/>
                        <a:t>(7+7=</a:t>
                      </a:r>
                      <a:r>
                        <a:rPr lang="en-US" sz="1400" b="1" dirty="0"/>
                        <a:t>14) *2 = 28</a:t>
                      </a:r>
                    </a:p>
                  </a:txBody>
                  <a:tcPr marL="100584" marR="100584" marT="51816" marB="51816"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b="0" dirty="0"/>
                        <a:t>(1+1=</a:t>
                      </a:r>
                      <a:r>
                        <a:rPr lang="en-US" sz="1200" b="1" dirty="0"/>
                        <a:t>2)*2</a:t>
                      </a:r>
                    </a:p>
                    <a:p>
                      <a:pPr marL="0" marR="0" indent="0" algn="ctr" defTabSz="914400" rtl="0" eaLnBrk="1" fontAlgn="auto" latinLnBrk="0" hangingPunct="1">
                        <a:lnSpc>
                          <a:spcPct val="100000"/>
                        </a:lnSpc>
                        <a:spcBef>
                          <a:spcPts val="0"/>
                        </a:spcBef>
                        <a:spcAft>
                          <a:spcPts val="0"/>
                        </a:spcAft>
                        <a:buClrTx/>
                        <a:buSzTx/>
                        <a:buFontTx/>
                        <a:buNone/>
                        <a:tabLst/>
                        <a:defRPr/>
                      </a:pPr>
                      <a:r>
                        <a:rPr lang="en-US" sz="1400" b="1" dirty="0"/>
                        <a:t>= 4</a:t>
                      </a:r>
                    </a:p>
                  </a:txBody>
                  <a:tcPr marL="100584" marR="100584" marT="51816" marB="51816" anchor="ctr"/>
                </a:tc>
                <a:extLst>
                  <a:ext uri="{0D108BD9-81ED-4DB2-BD59-A6C34878D82A}">
                    <a16:rowId xmlns:a16="http://schemas.microsoft.com/office/drawing/2014/main" val="10002"/>
                  </a:ext>
                </a:extLst>
              </a:tr>
              <a:tr h="58724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a:t>Row 1 </a:t>
                      </a:r>
                      <a:r>
                        <a:rPr lang="en-US" sz="1200" b="1" baseline="0" dirty="0"/>
                        <a:t>   </a:t>
                      </a:r>
                      <a:r>
                        <a:rPr lang="en-US" sz="1200" b="0" i="1" baseline="0" dirty="0"/>
                        <a:t>to   </a:t>
                      </a:r>
                      <a:r>
                        <a:rPr lang="en-US" sz="1200" b="1" dirty="0"/>
                        <a:t>Row 2</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a:t>Row 13 </a:t>
                      </a:r>
                      <a:r>
                        <a:rPr lang="en-US" sz="1200" b="1" baseline="0" dirty="0"/>
                        <a:t> </a:t>
                      </a:r>
                      <a:r>
                        <a:rPr lang="en-US" sz="1200" b="0" i="1" baseline="0" dirty="0"/>
                        <a:t>to </a:t>
                      </a:r>
                      <a:r>
                        <a:rPr lang="en-US" sz="1200" b="1" dirty="0"/>
                        <a:t>Row 14</a:t>
                      </a:r>
                    </a:p>
                  </a:txBody>
                  <a:tcPr marL="100584" marR="100584" marT="51816" marB="51816"/>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b="0" dirty="0"/>
                        <a:t>(8+9=</a:t>
                      </a:r>
                      <a:r>
                        <a:rPr lang="en-US" sz="1400" b="1" dirty="0"/>
                        <a:t>17) *2 = 34</a:t>
                      </a:r>
                    </a:p>
                  </a:txBody>
                  <a:tcPr marL="100584" marR="100584" marT="51816" marB="51816"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b="0" dirty="0"/>
                        <a:t>(0+0=</a:t>
                      </a:r>
                      <a:r>
                        <a:rPr lang="en-US" sz="1200" b="1" dirty="0"/>
                        <a:t>0)*2</a:t>
                      </a:r>
                    </a:p>
                    <a:p>
                      <a:pPr marL="0" marR="0" indent="0" algn="ctr" defTabSz="914400" rtl="0" eaLnBrk="1" fontAlgn="auto" latinLnBrk="0" hangingPunct="1">
                        <a:lnSpc>
                          <a:spcPct val="100000"/>
                        </a:lnSpc>
                        <a:spcBef>
                          <a:spcPts val="0"/>
                        </a:spcBef>
                        <a:spcAft>
                          <a:spcPts val="0"/>
                        </a:spcAft>
                        <a:buClrTx/>
                        <a:buSzTx/>
                        <a:buFontTx/>
                        <a:buNone/>
                        <a:tabLst/>
                        <a:defRPr/>
                      </a:pPr>
                      <a:r>
                        <a:rPr lang="en-US" sz="1400" b="1" dirty="0"/>
                        <a:t>= 0</a:t>
                      </a:r>
                    </a:p>
                  </a:txBody>
                  <a:tcPr marL="100584" marR="100584" marT="51816" marB="51816" anchor="ctr"/>
                </a:tc>
                <a:extLst>
                  <a:ext uri="{0D108BD9-81ED-4DB2-BD59-A6C34878D82A}">
                    <a16:rowId xmlns:a16="http://schemas.microsoft.com/office/drawing/2014/main" val="10003"/>
                  </a:ext>
                </a:extLst>
              </a:tr>
              <a:tr h="58724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a:t>Row 2 </a:t>
                      </a:r>
                      <a:r>
                        <a:rPr lang="en-US" sz="1200" b="1" baseline="0" dirty="0"/>
                        <a:t>  </a:t>
                      </a:r>
                      <a:r>
                        <a:rPr lang="en-US" sz="1200" b="0" i="1" baseline="0" dirty="0"/>
                        <a:t>to  </a:t>
                      </a:r>
                      <a:r>
                        <a:rPr lang="en-US" sz="1200" b="1" dirty="0"/>
                        <a:t>Row 3</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a:t>Row 12 </a:t>
                      </a:r>
                      <a:r>
                        <a:rPr lang="en-US" sz="1200" b="1" baseline="0" dirty="0"/>
                        <a:t> </a:t>
                      </a:r>
                      <a:r>
                        <a:rPr lang="en-US" sz="1200" b="0" i="1" baseline="0" dirty="0"/>
                        <a:t>to </a:t>
                      </a:r>
                      <a:r>
                        <a:rPr lang="en-US" sz="1200" b="1" dirty="0"/>
                        <a:t>Row 13</a:t>
                      </a:r>
                    </a:p>
                  </a:txBody>
                  <a:tcPr marL="100584" marR="100584" marT="51816" marB="51816"/>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b="0" dirty="0"/>
                        <a:t>(9+8=</a:t>
                      </a:r>
                      <a:r>
                        <a:rPr lang="en-US" sz="1400" b="1" dirty="0"/>
                        <a:t>17) *2 = 34</a:t>
                      </a:r>
                    </a:p>
                  </a:txBody>
                  <a:tcPr marL="100584" marR="100584" marT="51816" marB="51816"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b="0" dirty="0"/>
                        <a:t>(0+0=</a:t>
                      </a:r>
                      <a:r>
                        <a:rPr lang="en-US" sz="1200" b="1" dirty="0"/>
                        <a:t>0)*2</a:t>
                      </a:r>
                    </a:p>
                    <a:p>
                      <a:pPr marL="0" marR="0" indent="0" algn="ctr" defTabSz="914400" rtl="0" eaLnBrk="1" fontAlgn="auto" latinLnBrk="0" hangingPunct="1">
                        <a:lnSpc>
                          <a:spcPct val="100000"/>
                        </a:lnSpc>
                        <a:spcBef>
                          <a:spcPts val="0"/>
                        </a:spcBef>
                        <a:spcAft>
                          <a:spcPts val="0"/>
                        </a:spcAft>
                        <a:buClrTx/>
                        <a:buSzTx/>
                        <a:buFontTx/>
                        <a:buNone/>
                        <a:tabLst/>
                        <a:defRPr/>
                      </a:pPr>
                      <a:r>
                        <a:rPr lang="en-US" sz="1400" b="1" dirty="0"/>
                        <a:t>=</a:t>
                      </a:r>
                      <a:r>
                        <a:rPr lang="en-US" sz="1400" b="1" baseline="0" dirty="0"/>
                        <a:t> 0</a:t>
                      </a:r>
                      <a:endParaRPr lang="en-US" sz="1400" b="1" dirty="0"/>
                    </a:p>
                  </a:txBody>
                  <a:tcPr marL="100584" marR="100584" marT="51816" marB="51816" anchor="ctr"/>
                </a:tc>
                <a:extLst>
                  <a:ext uri="{0D108BD9-81ED-4DB2-BD59-A6C34878D82A}">
                    <a16:rowId xmlns:a16="http://schemas.microsoft.com/office/drawing/2014/main" val="10004"/>
                  </a:ext>
                </a:extLst>
              </a:tr>
              <a:tr h="58724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a:t>Row 3 </a:t>
                      </a:r>
                      <a:r>
                        <a:rPr lang="en-US" sz="1200" b="1" baseline="0" dirty="0"/>
                        <a:t>   </a:t>
                      </a:r>
                      <a:r>
                        <a:rPr lang="en-US" sz="1200" b="0" i="1" baseline="0" dirty="0"/>
                        <a:t>to </a:t>
                      </a:r>
                      <a:r>
                        <a:rPr lang="en-US" sz="1200" b="1" dirty="0"/>
                        <a:t>Row 4</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a:t>Row 11 </a:t>
                      </a:r>
                      <a:r>
                        <a:rPr lang="en-US" sz="1200" b="1" baseline="0" dirty="0"/>
                        <a:t> </a:t>
                      </a:r>
                      <a:r>
                        <a:rPr lang="en-US" sz="1200" b="0" i="1" baseline="0" dirty="0"/>
                        <a:t>to </a:t>
                      </a:r>
                      <a:r>
                        <a:rPr lang="en-US" sz="1200" b="1" dirty="0"/>
                        <a:t>Row 12</a:t>
                      </a:r>
                    </a:p>
                  </a:txBody>
                  <a:tcPr marL="100584" marR="100584" marT="51816" marB="51816"/>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b="0" dirty="0"/>
                        <a:t>(7+6=</a:t>
                      </a:r>
                      <a:r>
                        <a:rPr lang="en-US" sz="1400" b="1" dirty="0"/>
                        <a:t>13) *2 = 26</a:t>
                      </a:r>
                    </a:p>
                  </a:txBody>
                  <a:tcPr marL="100584" marR="100584" marT="51816" marB="51816"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b="0" dirty="0"/>
                        <a:t>(0+1=</a:t>
                      </a:r>
                      <a:r>
                        <a:rPr lang="en-US" sz="1200" b="1" dirty="0"/>
                        <a:t>1)*2</a:t>
                      </a:r>
                    </a:p>
                    <a:p>
                      <a:pPr marL="0" marR="0" indent="0" algn="ctr" defTabSz="914400" rtl="0" eaLnBrk="1" fontAlgn="auto" latinLnBrk="0" hangingPunct="1">
                        <a:lnSpc>
                          <a:spcPct val="100000"/>
                        </a:lnSpc>
                        <a:spcBef>
                          <a:spcPts val="0"/>
                        </a:spcBef>
                        <a:spcAft>
                          <a:spcPts val="0"/>
                        </a:spcAft>
                        <a:buClrTx/>
                        <a:buSzTx/>
                        <a:buFontTx/>
                        <a:buNone/>
                        <a:tabLst/>
                        <a:defRPr/>
                      </a:pPr>
                      <a:r>
                        <a:rPr lang="en-US" sz="1400" b="1" dirty="0"/>
                        <a:t>=</a:t>
                      </a:r>
                      <a:r>
                        <a:rPr lang="en-US" sz="1400" b="1" baseline="0" dirty="0"/>
                        <a:t> 2</a:t>
                      </a:r>
                      <a:endParaRPr lang="en-US" sz="1400" b="1" dirty="0"/>
                    </a:p>
                  </a:txBody>
                  <a:tcPr marL="100584" marR="100584" marT="51816" marB="51816" anchor="ctr"/>
                </a:tc>
                <a:extLst>
                  <a:ext uri="{0D108BD9-81ED-4DB2-BD59-A6C34878D82A}">
                    <a16:rowId xmlns:a16="http://schemas.microsoft.com/office/drawing/2014/main" val="10005"/>
                  </a:ext>
                </a:extLst>
              </a:tr>
              <a:tr h="58724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a:t>Row 4 </a:t>
                      </a:r>
                      <a:r>
                        <a:rPr lang="en-US" sz="1200" b="1" baseline="0" dirty="0"/>
                        <a:t>   </a:t>
                      </a:r>
                      <a:r>
                        <a:rPr lang="en-US" sz="1200" b="0" i="1" baseline="0" dirty="0"/>
                        <a:t>to </a:t>
                      </a:r>
                      <a:r>
                        <a:rPr lang="en-US" sz="1200" b="1" dirty="0"/>
                        <a:t>Row 5</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a:t>Row 10</a:t>
                      </a:r>
                      <a:r>
                        <a:rPr lang="en-US" sz="1200" b="1" baseline="0" dirty="0"/>
                        <a:t>  </a:t>
                      </a:r>
                      <a:r>
                        <a:rPr lang="en-US" sz="1200" b="0" i="1" baseline="0" dirty="0"/>
                        <a:t>to </a:t>
                      </a:r>
                      <a:r>
                        <a:rPr lang="en-US" sz="1200" b="1" dirty="0"/>
                        <a:t>Row 11</a:t>
                      </a:r>
                    </a:p>
                  </a:txBody>
                  <a:tcPr marL="100584" marR="100584" marT="51816" marB="51816"/>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b="0" dirty="0"/>
                        <a:t>(6+6=</a:t>
                      </a:r>
                      <a:r>
                        <a:rPr lang="en-US" sz="1400" b="1" dirty="0"/>
                        <a:t>12) *2 = 24</a:t>
                      </a:r>
                    </a:p>
                  </a:txBody>
                  <a:tcPr marL="100584" marR="100584" marT="51816" marB="51816"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b="0" dirty="0"/>
                        <a:t>(0+0=</a:t>
                      </a:r>
                      <a:r>
                        <a:rPr lang="en-US" sz="1200" b="1" dirty="0"/>
                        <a:t>0)*2</a:t>
                      </a:r>
                    </a:p>
                    <a:p>
                      <a:pPr marL="0" marR="0" indent="0" algn="ctr" defTabSz="914400" rtl="0" eaLnBrk="1" fontAlgn="auto" latinLnBrk="0" hangingPunct="1">
                        <a:lnSpc>
                          <a:spcPct val="100000"/>
                        </a:lnSpc>
                        <a:spcBef>
                          <a:spcPts val="0"/>
                        </a:spcBef>
                        <a:spcAft>
                          <a:spcPts val="0"/>
                        </a:spcAft>
                        <a:buClrTx/>
                        <a:buSzTx/>
                        <a:buFontTx/>
                        <a:buNone/>
                        <a:tabLst/>
                        <a:defRPr/>
                      </a:pPr>
                      <a:r>
                        <a:rPr lang="en-US" sz="1400" b="1" dirty="0"/>
                        <a:t>= 0</a:t>
                      </a:r>
                    </a:p>
                  </a:txBody>
                  <a:tcPr marL="100584" marR="100584" marT="51816" marB="51816" anchor="ctr"/>
                </a:tc>
                <a:extLst>
                  <a:ext uri="{0D108BD9-81ED-4DB2-BD59-A6C34878D82A}">
                    <a16:rowId xmlns:a16="http://schemas.microsoft.com/office/drawing/2014/main" val="10006"/>
                  </a:ext>
                </a:extLst>
              </a:tr>
              <a:tr h="58724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a:t>Row 5 </a:t>
                      </a:r>
                      <a:r>
                        <a:rPr lang="en-US" sz="1200" b="1" baseline="0" dirty="0"/>
                        <a:t> </a:t>
                      </a:r>
                      <a:r>
                        <a:rPr lang="en-US" sz="1200" b="0" i="1" baseline="0" dirty="0"/>
                        <a:t>to </a:t>
                      </a:r>
                      <a:r>
                        <a:rPr lang="en-US" sz="1200" b="1" dirty="0"/>
                        <a:t>Row 6</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a:t>Row 9 </a:t>
                      </a:r>
                      <a:r>
                        <a:rPr lang="en-US" sz="1200" b="1" baseline="0" dirty="0"/>
                        <a:t> </a:t>
                      </a:r>
                      <a:r>
                        <a:rPr lang="en-US" sz="1200" b="0" i="1" baseline="0" dirty="0"/>
                        <a:t>to </a:t>
                      </a:r>
                      <a:r>
                        <a:rPr lang="en-US" sz="1200" b="1" dirty="0"/>
                        <a:t> Row 10</a:t>
                      </a:r>
                    </a:p>
                  </a:txBody>
                  <a:tcPr marL="100584" marR="100584" marT="51816" marB="51816"/>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b="0" dirty="0"/>
                        <a:t>(6+6=</a:t>
                      </a:r>
                      <a:r>
                        <a:rPr lang="en-US" sz="1400" b="1" dirty="0"/>
                        <a:t>12) *2 = 24</a:t>
                      </a:r>
                    </a:p>
                  </a:txBody>
                  <a:tcPr marL="100584" marR="100584" marT="51816" marB="51816"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b="0" dirty="0"/>
                        <a:t>(0+0=</a:t>
                      </a:r>
                      <a:r>
                        <a:rPr lang="en-US" sz="1200" b="1" dirty="0"/>
                        <a:t>0)*2</a:t>
                      </a:r>
                    </a:p>
                    <a:p>
                      <a:pPr marL="0" marR="0" indent="0" algn="ctr" defTabSz="914400" rtl="0" eaLnBrk="1" fontAlgn="auto" latinLnBrk="0" hangingPunct="1">
                        <a:lnSpc>
                          <a:spcPct val="100000"/>
                        </a:lnSpc>
                        <a:spcBef>
                          <a:spcPts val="0"/>
                        </a:spcBef>
                        <a:spcAft>
                          <a:spcPts val="0"/>
                        </a:spcAft>
                        <a:buClrTx/>
                        <a:buSzTx/>
                        <a:buFontTx/>
                        <a:buNone/>
                        <a:tabLst/>
                        <a:defRPr/>
                      </a:pPr>
                      <a:r>
                        <a:rPr lang="en-US" sz="1400" b="1" dirty="0"/>
                        <a:t>= 0</a:t>
                      </a:r>
                    </a:p>
                  </a:txBody>
                  <a:tcPr marL="100584" marR="100584" marT="51816" marB="51816" anchor="ctr"/>
                </a:tc>
                <a:extLst>
                  <a:ext uri="{0D108BD9-81ED-4DB2-BD59-A6C34878D82A}">
                    <a16:rowId xmlns:a16="http://schemas.microsoft.com/office/drawing/2014/main" val="10007"/>
                  </a:ext>
                </a:extLst>
              </a:tr>
              <a:tr h="58724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a:t>Row 6 </a:t>
                      </a:r>
                      <a:r>
                        <a:rPr lang="en-US" sz="1200" b="1" baseline="0" dirty="0"/>
                        <a:t> </a:t>
                      </a:r>
                      <a:r>
                        <a:rPr lang="en-US" sz="1200" b="0" i="1" baseline="0" dirty="0"/>
                        <a:t>to </a:t>
                      </a:r>
                      <a:r>
                        <a:rPr lang="en-US" sz="1200" b="1" dirty="0"/>
                        <a:t>Row 7</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a:t>Row 8 </a:t>
                      </a:r>
                      <a:r>
                        <a:rPr lang="en-US" sz="1200" b="1" baseline="0" dirty="0"/>
                        <a:t> </a:t>
                      </a:r>
                      <a:r>
                        <a:rPr lang="en-US" sz="1200" b="0" i="1" baseline="0" dirty="0"/>
                        <a:t>to </a:t>
                      </a:r>
                      <a:r>
                        <a:rPr lang="en-US" sz="1200" b="1" dirty="0"/>
                        <a:t>Row 9</a:t>
                      </a:r>
                    </a:p>
                  </a:txBody>
                  <a:tcPr marL="100584" marR="100584" marT="51816" marB="51816"/>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b="0" dirty="0"/>
                        <a:t>(5+5=</a:t>
                      </a:r>
                      <a:r>
                        <a:rPr lang="en-US" sz="1400" b="1" dirty="0"/>
                        <a:t>10) *2 = 20</a:t>
                      </a:r>
                    </a:p>
                  </a:txBody>
                  <a:tcPr marL="100584" marR="100584" marT="51816" marB="51816"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b="0" dirty="0"/>
                        <a:t>(0+1=</a:t>
                      </a:r>
                      <a:r>
                        <a:rPr lang="en-US" sz="1200" b="1" dirty="0"/>
                        <a:t>1)*2</a:t>
                      </a:r>
                    </a:p>
                    <a:p>
                      <a:pPr marL="0" marR="0" indent="0" algn="ctr" defTabSz="914400" rtl="0" eaLnBrk="1" fontAlgn="auto" latinLnBrk="0" hangingPunct="1">
                        <a:lnSpc>
                          <a:spcPct val="100000"/>
                        </a:lnSpc>
                        <a:spcBef>
                          <a:spcPts val="0"/>
                        </a:spcBef>
                        <a:spcAft>
                          <a:spcPts val="0"/>
                        </a:spcAft>
                        <a:buClrTx/>
                        <a:buSzTx/>
                        <a:buFontTx/>
                        <a:buNone/>
                        <a:tabLst/>
                        <a:defRPr/>
                      </a:pPr>
                      <a:r>
                        <a:rPr lang="en-US" sz="1400" b="1" dirty="0"/>
                        <a:t> = 2</a:t>
                      </a:r>
                    </a:p>
                  </a:txBody>
                  <a:tcPr marL="100584" marR="100584" marT="51816" marB="51816" anchor="ctr"/>
                </a:tc>
                <a:extLst>
                  <a:ext uri="{0D108BD9-81ED-4DB2-BD59-A6C34878D82A}">
                    <a16:rowId xmlns:a16="http://schemas.microsoft.com/office/drawing/2014/main" val="10008"/>
                  </a:ext>
                </a:extLst>
              </a:tr>
              <a:tr h="53035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a:t>Row 7 </a:t>
                      </a:r>
                      <a:r>
                        <a:rPr lang="en-US" sz="1200" b="1" baseline="0" dirty="0"/>
                        <a:t>   </a:t>
                      </a:r>
                      <a:r>
                        <a:rPr lang="en-US" sz="1200" b="0" i="1" baseline="0" dirty="0"/>
                        <a:t>to </a:t>
                      </a:r>
                      <a:r>
                        <a:rPr lang="en-US" sz="1200" b="1" dirty="0"/>
                        <a:t>Row 8</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a:t>Row 15 </a:t>
                      </a:r>
                      <a:r>
                        <a:rPr lang="en-US" sz="1200" b="1" baseline="0" dirty="0"/>
                        <a:t> </a:t>
                      </a:r>
                      <a:r>
                        <a:rPr lang="en-US" sz="1200" b="0" i="1" baseline="0" dirty="0"/>
                        <a:t>to </a:t>
                      </a:r>
                      <a:r>
                        <a:rPr lang="en-US" sz="1200" b="1" dirty="0"/>
                        <a:t>Row 0</a:t>
                      </a:r>
                    </a:p>
                  </a:txBody>
                  <a:tcPr marL="100584" marR="100584" marT="51816" marB="51816"/>
                </a:tc>
                <a:tc>
                  <a:txBody>
                    <a:bodyPr/>
                    <a:lstStyle/>
                    <a:p>
                      <a:pPr algn="ctr"/>
                      <a:r>
                        <a:rPr lang="en-US" sz="1200" b="0" dirty="0"/>
                        <a:t>5+5=</a:t>
                      </a:r>
                      <a:r>
                        <a:rPr lang="en-US" sz="1200" b="1" dirty="0"/>
                        <a:t>10</a:t>
                      </a:r>
                    </a:p>
                    <a:p>
                      <a:pPr algn="ctr"/>
                      <a:r>
                        <a:rPr lang="en-US" sz="1200" b="1" dirty="0"/>
                        <a:t>7+7 = 14</a:t>
                      </a:r>
                    </a:p>
                  </a:txBody>
                  <a:tcPr marL="100584" marR="100584" marT="51816" marB="51816"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b="0" dirty="0"/>
                        <a:t>0+0=</a:t>
                      </a:r>
                      <a:r>
                        <a:rPr lang="en-US" sz="1400" b="1" dirty="0"/>
                        <a:t>0</a:t>
                      </a:r>
                    </a:p>
                    <a:p>
                      <a:pPr marL="0" marR="0" indent="0" algn="ctr" defTabSz="914400" rtl="0" eaLnBrk="1" fontAlgn="auto" latinLnBrk="0" hangingPunct="1">
                        <a:lnSpc>
                          <a:spcPct val="100000"/>
                        </a:lnSpc>
                        <a:spcBef>
                          <a:spcPts val="0"/>
                        </a:spcBef>
                        <a:spcAft>
                          <a:spcPts val="0"/>
                        </a:spcAft>
                        <a:buClrTx/>
                        <a:buSzTx/>
                        <a:buFontTx/>
                        <a:buNone/>
                        <a:tabLst/>
                        <a:defRPr/>
                      </a:pPr>
                      <a:r>
                        <a:rPr lang="en-US" sz="1200" b="1" dirty="0"/>
                        <a:t>1+1 = </a:t>
                      </a:r>
                      <a:r>
                        <a:rPr lang="en-US" sz="1400" b="1" dirty="0"/>
                        <a:t>2</a:t>
                      </a:r>
                    </a:p>
                  </a:txBody>
                  <a:tcPr marL="100584" marR="100584" marT="51816" marB="51816" anchor="ctr"/>
                </a:tc>
                <a:extLst>
                  <a:ext uri="{0D108BD9-81ED-4DB2-BD59-A6C34878D82A}">
                    <a16:rowId xmlns:a16="http://schemas.microsoft.com/office/drawing/2014/main" val="10009"/>
                  </a:ext>
                </a:extLst>
              </a:tr>
              <a:tr h="42388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1" dirty="0"/>
                        <a:t>Sum x 2</a:t>
                      </a:r>
                    </a:p>
                  </a:txBody>
                  <a:tcPr marL="100584" marR="100584" marT="51816" marB="51816"/>
                </a:tc>
                <a:tc>
                  <a:txBody>
                    <a:bodyPr/>
                    <a:lstStyle/>
                    <a:p>
                      <a:pPr algn="ctr"/>
                      <a:r>
                        <a:rPr lang="en-US" sz="1600" b="1" dirty="0"/>
                        <a:t>214</a:t>
                      </a:r>
                    </a:p>
                  </a:txBody>
                  <a:tcPr marL="100584" marR="100584" marT="51816" marB="51816"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b="1" dirty="0"/>
                        <a:t>10</a:t>
                      </a:r>
                    </a:p>
                  </a:txBody>
                  <a:tcPr marL="100584" marR="100584" marT="51816" marB="51816" anchor="ctr"/>
                </a:tc>
                <a:extLst>
                  <a:ext uri="{0D108BD9-81ED-4DB2-BD59-A6C34878D82A}">
                    <a16:rowId xmlns:a16="http://schemas.microsoft.com/office/drawing/2014/main" val="10010"/>
                  </a:ext>
                </a:extLst>
              </a:tr>
            </a:tbl>
          </a:graphicData>
        </a:graphic>
      </p:graphicFrame>
      <p:sp>
        <p:nvSpPr>
          <p:cNvPr id="7" name="TextBox 6">
            <a:extLst>
              <a:ext uri="{FF2B5EF4-FFF2-40B4-BE49-F238E27FC236}">
                <a16:creationId xmlns:a16="http://schemas.microsoft.com/office/drawing/2014/main" id="{3DF62794-F5D9-4845-BC76-2BDA7A3AAA5E}"/>
              </a:ext>
            </a:extLst>
          </p:cNvPr>
          <p:cNvSpPr txBox="1"/>
          <p:nvPr/>
        </p:nvSpPr>
        <p:spPr>
          <a:xfrm>
            <a:off x="167640" y="6390639"/>
            <a:ext cx="6286502" cy="400110"/>
          </a:xfrm>
          <a:prstGeom prst="rect">
            <a:avLst/>
          </a:prstGeom>
          <a:noFill/>
        </p:spPr>
        <p:txBody>
          <a:bodyPr wrap="square" rtlCol="0">
            <a:spAutoFit/>
          </a:bodyPr>
          <a:lstStyle/>
          <a:p>
            <a:r>
              <a:rPr lang="en-US" b="1" dirty="0"/>
              <a:t>Illustration based on counting the </a:t>
            </a:r>
            <a:r>
              <a:rPr lang="en-US" b="1" i="1" u="sng" dirty="0"/>
              <a:t>horizontal </a:t>
            </a:r>
            <a:r>
              <a:rPr lang="en-US" b="1" dirty="0"/>
              <a:t>triplets only:</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Rectangle 75"/>
          <p:cNvSpPr/>
          <p:nvPr/>
        </p:nvSpPr>
        <p:spPr>
          <a:xfrm>
            <a:off x="1005841" y="690879"/>
            <a:ext cx="335280" cy="34544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1870" tIns="50935" rIns="101870" bIns="50935" rtlCol="0" anchor="ctr"/>
          <a:lstStyle/>
          <a:p>
            <a:pPr algn="ctr"/>
            <a:endParaRPr lang="en-US"/>
          </a:p>
        </p:txBody>
      </p:sp>
      <p:sp>
        <p:nvSpPr>
          <p:cNvPr id="77" name="Rectangle 76"/>
          <p:cNvSpPr/>
          <p:nvPr/>
        </p:nvSpPr>
        <p:spPr>
          <a:xfrm>
            <a:off x="1676401" y="690879"/>
            <a:ext cx="335280" cy="34544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1870" tIns="50935" rIns="101870" bIns="50935" rtlCol="0" anchor="ctr"/>
          <a:lstStyle/>
          <a:p>
            <a:pPr algn="ctr"/>
            <a:endParaRPr lang="en-US"/>
          </a:p>
        </p:txBody>
      </p:sp>
      <p:sp>
        <p:nvSpPr>
          <p:cNvPr id="78" name="Rectangle 77"/>
          <p:cNvSpPr/>
          <p:nvPr/>
        </p:nvSpPr>
        <p:spPr>
          <a:xfrm>
            <a:off x="1341121" y="690879"/>
            <a:ext cx="335280" cy="34544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1870" tIns="50935" rIns="101870" bIns="50935" rtlCol="0" anchor="ctr"/>
          <a:lstStyle/>
          <a:p>
            <a:pPr algn="ctr"/>
            <a:endParaRPr lang="en-US"/>
          </a:p>
        </p:txBody>
      </p:sp>
      <p:sp>
        <p:nvSpPr>
          <p:cNvPr id="35" name="Rectangle 34"/>
          <p:cNvSpPr/>
          <p:nvPr/>
        </p:nvSpPr>
        <p:spPr>
          <a:xfrm>
            <a:off x="838201" y="345439"/>
            <a:ext cx="335280" cy="345440"/>
          </a:xfrm>
          <a:prstGeom prst="rect">
            <a:avLst/>
          </a:prstGeom>
          <a:blipFill>
            <a:blip r:embed="rId3"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101870" tIns="50935" rIns="101870" bIns="50935" rtlCol="0" anchor="ctr"/>
          <a:lstStyle/>
          <a:p>
            <a:pPr algn="ctr"/>
            <a:endParaRPr lang="en-US"/>
          </a:p>
        </p:txBody>
      </p:sp>
      <p:sp>
        <p:nvSpPr>
          <p:cNvPr id="36" name="Rectangle 35"/>
          <p:cNvSpPr/>
          <p:nvPr/>
        </p:nvSpPr>
        <p:spPr>
          <a:xfrm>
            <a:off x="1173481" y="345439"/>
            <a:ext cx="335280" cy="345440"/>
          </a:xfrm>
          <a:prstGeom prst="rect">
            <a:avLst/>
          </a:prstGeom>
          <a:blipFill>
            <a:blip r:embed="rId3"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101870" tIns="50935" rIns="101870" bIns="50935" rtlCol="0" anchor="ctr"/>
          <a:lstStyle/>
          <a:p>
            <a:pPr algn="ctr"/>
            <a:endParaRPr lang="en-US"/>
          </a:p>
        </p:txBody>
      </p:sp>
      <p:sp>
        <p:nvSpPr>
          <p:cNvPr id="37" name="Rectangle 36"/>
          <p:cNvSpPr/>
          <p:nvPr/>
        </p:nvSpPr>
        <p:spPr>
          <a:xfrm>
            <a:off x="1508761" y="345439"/>
            <a:ext cx="335280" cy="345440"/>
          </a:xfrm>
          <a:prstGeom prst="rect">
            <a:avLst/>
          </a:prstGeom>
          <a:blipFill>
            <a:blip r:embed="rId4"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101870" tIns="50935" rIns="101870" bIns="50935" rtlCol="0" anchor="ctr"/>
          <a:lstStyle/>
          <a:p>
            <a:pPr algn="ctr"/>
            <a:endParaRPr lang="en-US"/>
          </a:p>
        </p:txBody>
      </p:sp>
      <p:sp>
        <p:nvSpPr>
          <p:cNvPr id="38" name="Rectangle 37"/>
          <p:cNvSpPr/>
          <p:nvPr/>
        </p:nvSpPr>
        <p:spPr>
          <a:xfrm>
            <a:off x="1844041" y="345439"/>
            <a:ext cx="335280" cy="345440"/>
          </a:xfrm>
          <a:prstGeom prst="rect">
            <a:avLst/>
          </a:prstGeom>
          <a:blipFill>
            <a:blip r:embed="rId4"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101870" tIns="50935" rIns="101870" bIns="50935" rtlCol="0" anchor="ctr"/>
          <a:lstStyle/>
          <a:p>
            <a:pPr algn="ctr"/>
            <a:endParaRPr lang="en-US"/>
          </a:p>
        </p:txBody>
      </p:sp>
      <p:sp>
        <p:nvSpPr>
          <p:cNvPr id="39" name="Rectangle 38"/>
          <p:cNvSpPr/>
          <p:nvPr/>
        </p:nvSpPr>
        <p:spPr>
          <a:xfrm>
            <a:off x="2514601" y="345439"/>
            <a:ext cx="335280" cy="345440"/>
          </a:xfrm>
          <a:prstGeom prst="rect">
            <a:avLst/>
          </a:prstGeom>
          <a:blipFill>
            <a:blip r:embed="rId4"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101870" tIns="50935" rIns="101870" bIns="50935" rtlCol="0" anchor="ctr"/>
          <a:lstStyle/>
          <a:p>
            <a:pPr algn="ctr"/>
            <a:endParaRPr lang="en-US"/>
          </a:p>
        </p:txBody>
      </p:sp>
      <p:sp>
        <p:nvSpPr>
          <p:cNvPr id="40" name="Rectangle 39"/>
          <p:cNvSpPr/>
          <p:nvPr/>
        </p:nvSpPr>
        <p:spPr>
          <a:xfrm>
            <a:off x="2849881" y="345439"/>
            <a:ext cx="335280" cy="345440"/>
          </a:xfrm>
          <a:prstGeom prst="rect">
            <a:avLst/>
          </a:prstGeom>
          <a:blipFill>
            <a:blip r:embed="rId3"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101870" tIns="50935" rIns="101870" bIns="50935" rtlCol="0" anchor="ctr"/>
          <a:lstStyle/>
          <a:p>
            <a:pPr algn="ctr"/>
            <a:endParaRPr lang="en-US"/>
          </a:p>
        </p:txBody>
      </p:sp>
      <p:sp>
        <p:nvSpPr>
          <p:cNvPr id="41" name="Rectangle 40"/>
          <p:cNvSpPr/>
          <p:nvPr/>
        </p:nvSpPr>
        <p:spPr>
          <a:xfrm>
            <a:off x="2179321" y="345439"/>
            <a:ext cx="335280" cy="345440"/>
          </a:xfrm>
          <a:prstGeom prst="rect">
            <a:avLst/>
          </a:prstGeom>
          <a:blipFill>
            <a:blip r:embed="rId4"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101870" tIns="50935" rIns="101870" bIns="50935" rtlCol="0" anchor="ctr"/>
          <a:lstStyle/>
          <a:p>
            <a:pPr algn="ctr"/>
            <a:endParaRPr lang="en-US"/>
          </a:p>
        </p:txBody>
      </p:sp>
      <p:sp>
        <p:nvSpPr>
          <p:cNvPr id="42" name="Rectangle 41"/>
          <p:cNvSpPr/>
          <p:nvPr/>
        </p:nvSpPr>
        <p:spPr>
          <a:xfrm>
            <a:off x="3185161" y="345439"/>
            <a:ext cx="335280" cy="345440"/>
          </a:xfrm>
          <a:prstGeom prst="rect">
            <a:avLst/>
          </a:prstGeom>
          <a:blipFill>
            <a:blip r:embed="rId3"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101870" tIns="50935" rIns="101870" bIns="50935" rtlCol="0" anchor="ctr"/>
          <a:lstStyle/>
          <a:p>
            <a:pPr algn="ctr"/>
            <a:endParaRPr lang="en-US"/>
          </a:p>
        </p:txBody>
      </p:sp>
      <p:sp>
        <p:nvSpPr>
          <p:cNvPr id="124" name="Rectangle 123"/>
          <p:cNvSpPr/>
          <p:nvPr/>
        </p:nvSpPr>
        <p:spPr>
          <a:xfrm>
            <a:off x="3520441" y="345439"/>
            <a:ext cx="335280" cy="345440"/>
          </a:xfrm>
          <a:prstGeom prst="rect">
            <a:avLst/>
          </a:prstGeom>
          <a:blipFill>
            <a:blip r:embed="rId4"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101870" tIns="50935" rIns="101870" bIns="50935" rtlCol="0" anchor="ctr"/>
          <a:lstStyle/>
          <a:p>
            <a:pPr algn="ctr"/>
            <a:endParaRPr lang="en-US"/>
          </a:p>
        </p:txBody>
      </p:sp>
      <p:sp>
        <p:nvSpPr>
          <p:cNvPr id="125" name="Rectangle 124"/>
          <p:cNvSpPr/>
          <p:nvPr/>
        </p:nvSpPr>
        <p:spPr>
          <a:xfrm>
            <a:off x="3855721" y="345439"/>
            <a:ext cx="335280" cy="345440"/>
          </a:xfrm>
          <a:prstGeom prst="rect">
            <a:avLst/>
          </a:prstGeom>
          <a:blipFill>
            <a:blip r:embed="rId3"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101870" tIns="50935" rIns="101870" bIns="50935" rtlCol="0" anchor="ctr"/>
          <a:lstStyle/>
          <a:p>
            <a:pPr algn="ctr"/>
            <a:endParaRPr lang="en-US"/>
          </a:p>
        </p:txBody>
      </p:sp>
      <p:sp>
        <p:nvSpPr>
          <p:cNvPr id="126" name="Rectangle 125"/>
          <p:cNvSpPr/>
          <p:nvPr/>
        </p:nvSpPr>
        <p:spPr>
          <a:xfrm>
            <a:off x="4191001" y="345439"/>
            <a:ext cx="335280" cy="345440"/>
          </a:xfrm>
          <a:prstGeom prst="rect">
            <a:avLst/>
          </a:prstGeom>
          <a:blipFill>
            <a:blip r:embed="rId3"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101870" tIns="50935" rIns="101870" bIns="50935" rtlCol="0" anchor="ctr"/>
          <a:lstStyle/>
          <a:p>
            <a:pPr algn="ctr"/>
            <a:endParaRPr lang="en-US"/>
          </a:p>
        </p:txBody>
      </p:sp>
      <p:sp>
        <p:nvSpPr>
          <p:cNvPr id="127" name="Rectangle 126"/>
          <p:cNvSpPr/>
          <p:nvPr/>
        </p:nvSpPr>
        <p:spPr>
          <a:xfrm>
            <a:off x="4526281" y="345439"/>
            <a:ext cx="335280" cy="345440"/>
          </a:xfrm>
          <a:prstGeom prst="rect">
            <a:avLst/>
          </a:prstGeom>
          <a:blipFill>
            <a:blip r:embed="rId4"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101870" tIns="50935" rIns="101870" bIns="50935" rtlCol="0" anchor="ctr"/>
          <a:lstStyle/>
          <a:p>
            <a:pPr algn="ctr"/>
            <a:endParaRPr lang="en-US"/>
          </a:p>
        </p:txBody>
      </p:sp>
      <p:sp>
        <p:nvSpPr>
          <p:cNvPr id="128" name="Rectangle 127"/>
          <p:cNvSpPr/>
          <p:nvPr/>
        </p:nvSpPr>
        <p:spPr>
          <a:xfrm>
            <a:off x="5196841" y="345439"/>
            <a:ext cx="335280" cy="345440"/>
          </a:xfrm>
          <a:prstGeom prst="rect">
            <a:avLst/>
          </a:prstGeom>
          <a:blipFill>
            <a:blip r:embed="rId3"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101870" tIns="50935" rIns="101870" bIns="50935" rtlCol="0" anchor="ctr"/>
          <a:lstStyle/>
          <a:p>
            <a:pPr algn="ctr"/>
            <a:endParaRPr lang="en-US"/>
          </a:p>
        </p:txBody>
      </p:sp>
      <p:sp>
        <p:nvSpPr>
          <p:cNvPr id="129" name="Rectangle 128"/>
          <p:cNvSpPr/>
          <p:nvPr/>
        </p:nvSpPr>
        <p:spPr>
          <a:xfrm>
            <a:off x="5867401" y="345439"/>
            <a:ext cx="335280" cy="345440"/>
          </a:xfrm>
          <a:prstGeom prst="rect">
            <a:avLst/>
          </a:prstGeom>
          <a:blipFill>
            <a:blip r:embed="rId4"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101870" tIns="50935" rIns="101870" bIns="50935" rtlCol="0" anchor="ctr"/>
          <a:lstStyle/>
          <a:p>
            <a:pPr algn="ctr"/>
            <a:endParaRPr lang="en-US"/>
          </a:p>
        </p:txBody>
      </p:sp>
      <p:sp>
        <p:nvSpPr>
          <p:cNvPr id="130" name="Rectangle 129"/>
          <p:cNvSpPr/>
          <p:nvPr/>
        </p:nvSpPr>
        <p:spPr>
          <a:xfrm>
            <a:off x="4861561" y="345439"/>
            <a:ext cx="335280" cy="345440"/>
          </a:xfrm>
          <a:prstGeom prst="rect">
            <a:avLst/>
          </a:prstGeom>
          <a:blipFill>
            <a:blip r:embed="rId3"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101870" tIns="50935" rIns="101870" bIns="50935" rtlCol="0" anchor="ctr"/>
          <a:lstStyle/>
          <a:p>
            <a:pPr algn="ctr"/>
            <a:endParaRPr lang="en-US"/>
          </a:p>
        </p:txBody>
      </p:sp>
      <p:sp>
        <p:nvSpPr>
          <p:cNvPr id="148" name="Rectangle 147"/>
          <p:cNvSpPr/>
          <p:nvPr/>
        </p:nvSpPr>
        <p:spPr>
          <a:xfrm>
            <a:off x="2682241" y="690879"/>
            <a:ext cx="335280" cy="34544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1870" tIns="50935" rIns="101870" bIns="50935" rtlCol="0" anchor="ctr"/>
          <a:lstStyle/>
          <a:p>
            <a:pPr algn="ctr"/>
            <a:endParaRPr lang="en-US"/>
          </a:p>
        </p:txBody>
      </p:sp>
      <p:sp>
        <p:nvSpPr>
          <p:cNvPr id="153" name="Rectangle 152"/>
          <p:cNvSpPr/>
          <p:nvPr/>
        </p:nvSpPr>
        <p:spPr>
          <a:xfrm>
            <a:off x="3352801" y="690879"/>
            <a:ext cx="335280" cy="34544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1870" tIns="50935" rIns="101870" bIns="50935" rtlCol="0" anchor="ctr"/>
          <a:lstStyle/>
          <a:p>
            <a:pPr algn="ctr"/>
            <a:endParaRPr lang="en-US"/>
          </a:p>
        </p:txBody>
      </p:sp>
      <p:sp>
        <p:nvSpPr>
          <p:cNvPr id="154" name="Rectangle 153"/>
          <p:cNvSpPr/>
          <p:nvPr/>
        </p:nvSpPr>
        <p:spPr>
          <a:xfrm>
            <a:off x="3688081" y="690879"/>
            <a:ext cx="335280" cy="34544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1870" tIns="50935" rIns="101870" bIns="50935" rtlCol="0" anchor="ctr"/>
          <a:lstStyle/>
          <a:p>
            <a:pPr algn="ctr"/>
            <a:endParaRPr lang="en-US"/>
          </a:p>
        </p:txBody>
      </p:sp>
      <p:sp>
        <p:nvSpPr>
          <p:cNvPr id="155" name="Rectangle 154"/>
          <p:cNvSpPr/>
          <p:nvPr/>
        </p:nvSpPr>
        <p:spPr>
          <a:xfrm>
            <a:off x="4358641" y="690879"/>
            <a:ext cx="335280" cy="34544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1870" tIns="50935" rIns="101870" bIns="50935" rtlCol="0" anchor="ctr"/>
          <a:lstStyle/>
          <a:p>
            <a:pPr algn="ctr"/>
            <a:endParaRPr lang="en-US"/>
          </a:p>
        </p:txBody>
      </p:sp>
      <p:sp>
        <p:nvSpPr>
          <p:cNvPr id="156" name="Rectangle 155"/>
          <p:cNvSpPr/>
          <p:nvPr/>
        </p:nvSpPr>
        <p:spPr>
          <a:xfrm>
            <a:off x="4023361" y="690879"/>
            <a:ext cx="335280" cy="34544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1870" tIns="50935" rIns="101870" bIns="50935" rtlCol="0" anchor="ctr"/>
          <a:lstStyle/>
          <a:p>
            <a:pPr algn="ctr"/>
            <a:endParaRPr lang="en-US"/>
          </a:p>
        </p:txBody>
      </p:sp>
      <p:sp>
        <p:nvSpPr>
          <p:cNvPr id="163" name="Rectangle 162"/>
          <p:cNvSpPr/>
          <p:nvPr/>
        </p:nvSpPr>
        <p:spPr>
          <a:xfrm>
            <a:off x="5699761" y="690879"/>
            <a:ext cx="335280" cy="34544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1870" tIns="50935" rIns="101870" bIns="50935" rtlCol="0" anchor="ctr"/>
          <a:lstStyle/>
          <a:p>
            <a:pPr algn="ctr"/>
            <a:endParaRPr lang="en-US"/>
          </a:p>
        </p:txBody>
      </p:sp>
      <p:sp>
        <p:nvSpPr>
          <p:cNvPr id="164" name="Rectangle 163"/>
          <p:cNvSpPr/>
          <p:nvPr/>
        </p:nvSpPr>
        <p:spPr>
          <a:xfrm>
            <a:off x="5364481" y="690879"/>
            <a:ext cx="335280" cy="34544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1870" tIns="50935" rIns="101870" bIns="50935" rtlCol="0" anchor="ctr"/>
          <a:lstStyle/>
          <a:p>
            <a:pPr algn="ctr"/>
            <a:endParaRPr lang="en-US"/>
          </a:p>
        </p:txBody>
      </p:sp>
      <p:sp>
        <p:nvSpPr>
          <p:cNvPr id="165" name="Rectangle 164"/>
          <p:cNvSpPr/>
          <p:nvPr/>
        </p:nvSpPr>
        <p:spPr>
          <a:xfrm>
            <a:off x="6035041" y="690879"/>
            <a:ext cx="335280" cy="345440"/>
          </a:xfrm>
          <a:prstGeom prst="rect">
            <a:avLst/>
          </a:prstGeom>
          <a:blipFill>
            <a:blip r:embed="rId4"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101870" tIns="50935" rIns="101870" bIns="50935" rtlCol="0" anchor="ctr"/>
          <a:lstStyle/>
          <a:p>
            <a:pPr algn="ctr"/>
            <a:endParaRPr lang="en-US"/>
          </a:p>
        </p:txBody>
      </p:sp>
      <p:sp>
        <p:nvSpPr>
          <p:cNvPr id="3" name="Rectangle 2"/>
          <p:cNvSpPr/>
          <p:nvPr/>
        </p:nvSpPr>
        <p:spPr>
          <a:xfrm rot="10800000">
            <a:off x="5364480" y="5527039"/>
            <a:ext cx="335280" cy="34544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1870" tIns="50935" rIns="101870" bIns="50935" rtlCol="0" anchor="ctr"/>
          <a:lstStyle/>
          <a:p>
            <a:pPr algn="ctr"/>
            <a:endParaRPr lang="en-US"/>
          </a:p>
        </p:txBody>
      </p:sp>
      <p:sp>
        <p:nvSpPr>
          <p:cNvPr id="4" name="Rectangle 3"/>
          <p:cNvSpPr/>
          <p:nvPr/>
        </p:nvSpPr>
        <p:spPr>
          <a:xfrm rot="10800000">
            <a:off x="4693920" y="5527039"/>
            <a:ext cx="335280" cy="34544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1870" tIns="50935" rIns="101870" bIns="50935" rtlCol="0" anchor="ctr"/>
          <a:lstStyle/>
          <a:p>
            <a:pPr algn="ctr"/>
            <a:endParaRPr lang="en-US"/>
          </a:p>
        </p:txBody>
      </p:sp>
      <p:sp>
        <p:nvSpPr>
          <p:cNvPr id="141" name="Rectangle 140"/>
          <p:cNvSpPr/>
          <p:nvPr/>
        </p:nvSpPr>
        <p:spPr>
          <a:xfrm rot="10800000">
            <a:off x="4358640" y="5527039"/>
            <a:ext cx="335280" cy="34544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1870" tIns="50935" rIns="101870" bIns="50935" rtlCol="0" anchor="ctr"/>
          <a:lstStyle/>
          <a:p>
            <a:pPr algn="ctr"/>
            <a:endParaRPr lang="en-US"/>
          </a:p>
        </p:txBody>
      </p:sp>
      <p:sp>
        <p:nvSpPr>
          <p:cNvPr id="142" name="Rectangle 141"/>
          <p:cNvSpPr/>
          <p:nvPr/>
        </p:nvSpPr>
        <p:spPr>
          <a:xfrm rot="10800000">
            <a:off x="4023360" y="5527039"/>
            <a:ext cx="335280" cy="34544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1870" tIns="50935" rIns="101870" bIns="50935" rtlCol="0" anchor="ctr"/>
          <a:lstStyle/>
          <a:p>
            <a:pPr algn="ctr"/>
            <a:endParaRPr lang="en-US"/>
          </a:p>
        </p:txBody>
      </p:sp>
      <p:sp>
        <p:nvSpPr>
          <p:cNvPr id="149" name="Rectangle 148"/>
          <p:cNvSpPr/>
          <p:nvPr/>
        </p:nvSpPr>
        <p:spPr>
          <a:xfrm rot="10800000">
            <a:off x="3017520" y="5527039"/>
            <a:ext cx="335280" cy="34544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1870" tIns="50935" rIns="101870" bIns="50935" rtlCol="0" anchor="ctr"/>
          <a:lstStyle/>
          <a:p>
            <a:pPr algn="ctr"/>
            <a:endParaRPr lang="en-US"/>
          </a:p>
        </p:txBody>
      </p:sp>
      <p:sp>
        <p:nvSpPr>
          <p:cNvPr id="157" name="Rectangle 156"/>
          <p:cNvSpPr/>
          <p:nvPr/>
        </p:nvSpPr>
        <p:spPr>
          <a:xfrm rot="10800000">
            <a:off x="1676400" y="5527039"/>
            <a:ext cx="335280" cy="34544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1870" tIns="50935" rIns="101870" bIns="50935" rtlCol="0" anchor="ctr"/>
          <a:lstStyle/>
          <a:p>
            <a:pPr algn="ctr"/>
            <a:endParaRPr lang="en-US"/>
          </a:p>
        </p:txBody>
      </p:sp>
      <p:sp>
        <p:nvSpPr>
          <p:cNvPr id="158" name="Rectangle 157"/>
          <p:cNvSpPr/>
          <p:nvPr/>
        </p:nvSpPr>
        <p:spPr>
          <a:xfrm rot="10800000">
            <a:off x="1341120" y="5527039"/>
            <a:ext cx="335280" cy="34544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1870" tIns="50935" rIns="101870" bIns="50935" rtlCol="0" anchor="ctr"/>
          <a:lstStyle/>
          <a:p>
            <a:pPr algn="ctr"/>
            <a:endParaRPr lang="en-US"/>
          </a:p>
        </p:txBody>
      </p:sp>
      <p:sp>
        <p:nvSpPr>
          <p:cNvPr id="159" name="Rectangle 158"/>
          <p:cNvSpPr/>
          <p:nvPr/>
        </p:nvSpPr>
        <p:spPr>
          <a:xfrm rot="10800000">
            <a:off x="670560" y="5527039"/>
            <a:ext cx="335280" cy="34544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1870" tIns="50935" rIns="101870" bIns="50935" rtlCol="0" anchor="ctr"/>
          <a:lstStyle/>
          <a:p>
            <a:pPr algn="ctr"/>
            <a:endParaRPr lang="en-US"/>
          </a:p>
        </p:txBody>
      </p:sp>
      <p:sp>
        <p:nvSpPr>
          <p:cNvPr id="166" name="Rectangle 165"/>
          <p:cNvSpPr/>
          <p:nvPr/>
        </p:nvSpPr>
        <p:spPr>
          <a:xfrm rot="10800000">
            <a:off x="6035040" y="5527039"/>
            <a:ext cx="335280" cy="345440"/>
          </a:xfrm>
          <a:prstGeom prst="rect">
            <a:avLst/>
          </a:prstGeom>
          <a:blipFill>
            <a:blip r:embed="rId3"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101870" tIns="50935" rIns="101870" bIns="50935" rtlCol="0" anchor="ctr"/>
          <a:lstStyle/>
          <a:p>
            <a:pPr algn="ctr"/>
            <a:endParaRPr lang="en-US"/>
          </a:p>
        </p:txBody>
      </p:sp>
      <p:sp>
        <p:nvSpPr>
          <p:cNvPr id="167" name="Rectangle 166"/>
          <p:cNvSpPr/>
          <p:nvPr/>
        </p:nvSpPr>
        <p:spPr>
          <a:xfrm>
            <a:off x="1173481" y="1727199"/>
            <a:ext cx="335280" cy="34544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1870" tIns="50935" rIns="101870" bIns="50935" rtlCol="0" anchor="ctr"/>
          <a:lstStyle/>
          <a:p>
            <a:pPr algn="ctr"/>
            <a:endParaRPr lang="en-US"/>
          </a:p>
        </p:txBody>
      </p:sp>
      <p:sp>
        <p:nvSpPr>
          <p:cNvPr id="168" name="Rectangle 167"/>
          <p:cNvSpPr/>
          <p:nvPr/>
        </p:nvSpPr>
        <p:spPr>
          <a:xfrm>
            <a:off x="1844041" y="1727199"/>
            <a:ext cx="335280" cy="34544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1870" tIns="50935" rIns="101870" bIns="50935" rtlCol="0" anchor="ctr"/>
          <a:lstStyle/>
          <a:p>
            <a:pPr algn="ctr"/>
            <a:endParaRPr lang="en-US"/>
          </a:p>
        </p:txBody>
      </p:sp>
      <p:sp>
        <p:nvSpPr>
          <p:cNvPr id="170" name="Rectangle 169"/>
          <p:cNvSpPr/>
          <p:nvPr/>
        </p:nvSpPr>
        <p:spPr>
          <a:xfrm>
            <a:off x="1005841" y="1381759"/>
            <a:ext cx="335280" cy="34544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1870" tIns="50935" rIns="101870" bIns="50935" rtlCol="0" anchor="ctr"/>
          <a:lstStyle/>
          <a:p>
            <a:pPr algn="ctr"/>
            <a:endParaRPr lang="en-US"/>
          </a:p>
        </p:txBody>
      </p:sp>
      <p:sp>
        <p:nvSpPr>
          <p:cNvPr id="175" name="Rectangle 174"/>
          <p:cNvSpPr/>
          <p:nvPr/>
        </p:nvSpPr>
        <p:spPr>
          <a:xfrm>
            <a:off x="3185161" y="1727199"/>
            <a:ext cx="335280" cy="34544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1870" tIns="50935" rIns="101870" bIns="50935" rtlCol="0" anchor="ctr"/>
          <a:lstStyle/>
          <a:p>
            <a:pPr algn="ctr"/>
            <a:endParaRPr lang="en-US"/>
          </a:p>
        </p:txBody>
      </p:sp>
      <p:sp>
        <p:nvSpPr>
          <p:cNvPr id="176" name="Rectangle 175"/>
          <p:cNvSpPr/>
          <p:nvPr/>
        </p:nvSpPr>
        <p:spPr>
          <a:xfrm>
            <a:off x="2849881" y="1727199"/>
            <a:ext cx="335280" cy="34544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1870" tIns="50935" rIns="101870" bIns="50935" rtlCol="0" anchor="ctr"/>
          <a:lstStyle/>
          <a:p>
            <a:pPr algn="ctr"/>
            <a:endParaRPr lang="en-US"/>
          </a:p>
        </p:txBody>
      </p:sp>
      <p:sp>
        <p:nvSpPr>
          <p:cNvPr id="177" name="Rectangle 176"/>
          <p:cNvSpPr/>
          <p:nvPr/>
        </p:nvSpPr>
        <p:spPr>
          <a:xfrm>
            <a:off x="2011681" y="1381759"/>
            <a:ext cx="335280" cy="34544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1870" tIns="50935" rIns="101870" bIns="50935" rtlCol="0" anchor="ctr"/>
          <a:lstStyle/>
          <a:p>
            <a:pPr algn="ctr"/>
            <a:endParaRPr lang="en-US"/>
          </a:p>
        </p:txBody>
      </p:sp>
      <p:sp>
        <p:nvSpPr>
          <p:cNvPr id="180" name="Rectangle 179"/>
          <p:cNvSpPr/>
          <p:nvPr/>
        </p:nvSpPr>
        <p:spPr>
          <a:xfrm>
            <a:off x="2682241" y="1381759"/>
            <a:ext cx="335280" cy="34544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1870" tIns="50935" rIns="101870" bIns="50935" rtlCol="0" anchor="ctr"/>
          <a:lstStyle/>
          <a:p>
            <a:pPr algn="ctr"/>
            <a:endParaRPr lang="en-US"/>
          </a:p>
        </p:txBody>
      </p:sp>
      <p:sp>
        <p:nvSpPr>
          <p:cNvPr id="182" name="Rectangle 181"/>
          <p:cNvSpPr/>
          <p:nvPr/>
        </p:nvSpPr>
        <p:spPr>
          <a:xfrm>
            <a:off x="3855721" y="1727199"/>
            <a:ext cx="335280" cy="34544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1870" tIns="50935" rIns="101870" bIns="50935" rtlCol="0" anchor="ctr"/>
          <a:lstStyle/>
          <a:p>
            <a:pPr algn="ctr"/>
            <a:endParaRPr lang="en-US"/>
          </a:p>
        </p:txBody>
      </p:sp>
      <p:sp>
        <p:nvSpPr>
          <p:cNvPr id="183" name="Rectangle 182"/>
          <p:cNvSpPr/>
          <p:nvPr/>
        </p:nvSpPr>
        <p:spPr>
          <a:xfrm>
            <a:off x="4526281" y="1727199"/>
            <a:ext cx="335280" cy="34544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1870" tIns="50935" rIns="101870" bIns="50935" rtlCol="0" anchor="ctr"/>
          <a:lstStyle/>
          <a:p>
            <a:pPr algn="ctr"/>
            <a:endParaRPr lang="en-US"/>
          </a:p>
        </p:txBody>
      </p:sp>
      <p:sp>
        <p:nvSpPr>
          <p:cNvPr id="184" name="Rectangle 183"/>
          <p:cNvSpPr/>
          <p:nvPr/>
        </p:nvSpPr>
        <p:spPr>
          <a:xfrm>
            <a:off x="4191001" y="1727199"/>
            <a:ext cx="335280" cy="34544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1870" tIns="50935" rIns="101870" bIns="50935" rtlCol="0" anchor="ctr"/>
          <a:lstStyle/>
          <a:p>
            <a:pPr algn="ctr"/>
            <a:endParaRPr lang="en-US"/>
          </a:p>
        </p:txBody>
      </p:sp>
      <p:sp>
        <p:nvSpPr>
          <p:cNvPr id="186" name="Rectangle 185"/>
          <p:cNvSpPr/>
          <p:nvPr/>
        </p:nvSpPr>
        <p:spPr>
          <a:xfrm>
            <a:off x="3688081" y="1381759"/>
            <a:ext cx="335280" cy="34544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1870" tIns="50935" rIns="101870" bIns="50935" rtlCol="0" anchor="ctr"/>
          <a:lstStyle/>
          <a:p>
            <a:pPr algn="ctr"/>
            <a:endParaRPr lang="en-US"/>
          </a:p>
        </p:txBody>
      </p:sp>
      <p:sp>
        <p:nvSpPr>
          <p:cNvPr id="187" name="Rectangle 186"/>
          <p:cNvSpPr/>
          <p:nvPr/>
        </p:nvSpPr>
        <p:spPr>
          <a:xfrm>
            <a:off x="4358641" y="1381759"/>
            <a:ext cx="335280" cy="34544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1870" tIns="50935" rIns="101870" bIns="50935" rtlCol="0" anchor="ctr"/>
          <a:lstStyle/>
          <a:p>
            <a:pPr algn="ctr"/>
            <a:endParaRPr lang="en-US"/>
          </a:p>
        </p:txBody>
      </p:sp>
      <p:sp>
        <p:nvSpPr>
          <p:cNvPr id="188" name="Rectangle 187"/>
          <p:cNvSpPr/>
          <p:nvPr/>
        </p:nvSpPr>
        <p:spPr>
          <a:xfrm>
            <a:off x="4023361" y="1381759"/>
            <a:ext cx="335280" cy="34544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1870" tIns="50935" rIns="101870" bIns="50935" rtlCol="0" anchor="ctr"/>
          <a:lstStyle/>
          <a:p>
            <a:pPr algn="ctr"/>
            <a:endParaRPr lang="en-US"/>
          </a:p>
        </p:txBody>
      </p:sp>
      <p:sp>
        <p:nvSpPr>
          <p:cNvPr id="190" name="Rectangle 189"/>
          <p:cNvSpPr/>
          <p:nvPr/>
        </p:nvSpPr>
        <p:spPr>
          <a:xfrm>
            <a:off x="5196841" y="1727199"/>
            <a:ext cx="335280" cy="34544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1870" tIns="50935" rIns="101870" bIns="50935" rtlCol="0" anchor="ctr"/>
          <a:lstStyle/>
          <a:p>
            <a:pPr algn="ctr"/>
            <a:endParaRPr lang="en-US"/>
          </a:p>
        </p:txBody>
      </p:sp>
      <p:sp>
        <p:nvSpPr>
          <p:cNvPr id="191" name="Rectangle 190"/>
          <p:cNvSpPr/>
          <p:nvPr/>
        </p:nvSpPr>
        <p:spPr>
          <a:xfrm>
            <a:off x="5867401" y="1727199"/>
            <a:ext cx="335280" cy="34544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1870" tIns="50935" rIns="101870" bIns="50935" rtlCol="0" anchor="ctr"/>
          <a:lstStyle/>
          <a:p>
            <a:pPr algn="ctr"/>
            <a:endParaRPr lang="en-US"/>
          </a:p>
        </p:txBody>
      </p:sp>
      <p:sp>
        <p:nvSpPr>
          <p:cNvPr id="193" name="Rectangle 192"/>
          <p:cNvSpPr/>
          <p:nvPr/>
        </p:nvSpPr>
        <p:spPr>
          <a:xfrm>
            <a:off x="4693921" y="1381759"/>
            <a:ext cx="335280" cy="34544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1870" tIns="50935" rIns="101870" bIns="50935" rtlCol="0" anchor="ctr"/>
          <a:lstStyle/>
          <a:p>
            <a:pPr algn="ctr"/>
            <a:endParaRPr lang="en-US"/>
          </a:p>
        </p:txBody>
      </p:sp>
      <p:sp>
        <p:nvSpPr>
          <p:cNvPr id="197" name="Rectangle 196"/>
          <p:cNvSpPr/>
          <p:nvPr/>
        </p:nvSpPr>
        <p:spPr>
          <a:xfrm>
            <a:off x="670561" y="1381759"/>
            <a:ext cx="335280" cy="34544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1870" tIns="50935" rIns="101870" bIns="50935" rtlCol="0" anchor="ctr"/>
          <a:lstStyle/>
          <a:p>
            <a:pPr algn="ctr"/>
            <a:endParaRPr lang="en-US"/>
          </a:p>
        </p:txBody>
      </p:sp>
      <p:sp>
        <p:nvSpPr>
          <p:cNvPr id="198" name="Rectangle 197"/>
          <p:cNvSpPr/>
          <p:nvPr/>
        </p:nvSpPr>
        <p:spPr>
          <a:xfrm>
            <a:off x="6035041" y="1381759"/>
            <a:ext cx="335280" cy="345440"/>
          </a:xfrm>
          <a:prstGeom prst="rect">
            <a:avLst/>
          </a:prstGeom>
          <a:blipFill>
            <a:blip r:embed="rId3"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101870" tIns="50935" rIns="101870" bIns="50935" rtlCol="0" anchor="ctr"/>
          <a:lstStyle/>
          <a:p>
            <a:pPr algn="ctr"/>
            <a:endParaRPr lang="en-US"/>
          </a:p>
        </p:txBody>
      </p:sp>
      <p:sp>
        <p:nvSpPr>
          <p:cNvPr id="199" name="Rectangle 198"/>
          <p:cNvSpPr/>
          <p:nvPr/>
        </p:nvSpPr>
        <p:spPr>
          <a:xfrm>
            <a:off x="6202681" y="1727199"/>
            <a:ext cx="335280" cy="345440"/>
          </a:xfrm>
          <a:prstGeom prst="rect">
            <a:avLst/>
          </a:prstGeom>
          <a:blipFill>
            <a:blip r:embed="rId4"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101870" tIns="50935" rIns="101870" bIns="50935" rtlCol="0" anchor="ctr"/>
          <a:lstStyle/>
          <a:p>
            <a:pPr algn="ctr"/>
            <a:endParaRPr lang="en-US"/>
          </a:p>
        </p:txBody>
      </p:sp>
      <p:sp>
        <p:nvSpPr>
          <p:cNvPr id="200" name="Rectangle 199"/>
          <p:cNvSpPr/>
          <p:nvPr/>
        </p:nvSpPr>
        <p:spPr>
          <a:xfrm>
            <a:off x="838201" y="1727199"/>
            <a:ext cx="335280" cy="34544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1870" tIns="50935" rIns="101870" bIns="50935" rtlCol="0" anchor="ctr"/>
          <a:lstStyle/>
          <a:p>
            <a:pPr algn="ctr"/>
            <a:endParaRPr lang="en-US"/>
          </a:p>
        </p:txBody>
      </p:sp>
      <p:sp>
        <p:nvSpPr>
          <p:cNvPr id="203" name="Rectangle 202"/>
          <p:cNvSpPr/>
          <p:nvPr/>
        </p:nvSpPr>
        <p:spPr>
          <a:xfrm>
            <a:off x="1508761" y="2418079"/>
            <a:ext cx="335280" cy="34544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1870" tIns="50935" rIns="101870" bIns="50935" rtlCol="0" anchor="ctr"/>
          <a:lstStyle/>
          <a:p>
            <a:pPr algn="ctr"/>
            <a:endParaRPr lang="en-US"/>
          </a:p>
        </p:txBody>
      </p:sp>
      <p:sp>
        <p:nvSpPr>
          <p:cNvPr id="205" name="Rectangle 204"/>
          <p:cNvSpPr/>
          <p:nvPr/>
        </p:nvSpPr>
        <p:spPr>
          <a:xfrm>
            <a:off x="1676401" y="2072639"/>
            <a:ext cx="335280" cy="34544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1870" tIns="50935" rIns="101870" bIns="50935" rtlCol="0" anchor="ctr"/>
          <a:lstStyle/>
          <a:p>
            <a:pPr algn="ctr"/>
            <a:endParaRPr lang="en-US"/>
          </a:p>
        </p:txBody>
      </p:sp>
      <p:sp>
        <p:nvSpPr>
          <p:cNvPr id="206" name="Rectangle 205"/>
          <p:cNvSpPr/>
          <p:nvPr/>
        </p:nvSpPr>
        <p:spPr>
          <a:xfrm>
            <a:off x="1341121" y="2072639"/>
            <a:ext cx="335280" cy="34544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1870" tIns="50935" rIns="101870" bIns="50935" rtlCol="0" anchor="ctr"/>
          <a:lstStyle/>
          <a:p>
            <a:pPr algn="ctr"/>
            <a:endParaRPr lang="en-US"/>
          </a:p>
        </p:txBody>
      </p:sp>
      <p:sp>
        <p:nvSpPr>
          <p:cNvPr id="207" name="Rectangle 206"/>
          <p:cNvSpPr/>
          <p:nvPr/>
        </p:nvSpPr>
        <p:spPr>
          <a:xfrm>
            <a:off x="2179321" y="2418079"/>
            <a:ext cx="335280" cy="34544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1870" tIns="50935" rIns="101870" bIns="50935" rtlCol="0" anchor="ctr"/>
          <a:lstStyle/>
          <a:p>
            <a:pPr algn="ctr"/>
            <a:endParaRPr lang="en-US"/>
          </a:p>
        </p:txBody>
      </p:sp>
      <p:sp>
        <p:nvSpPr>
          <p:cNvPr id="208" name="Rectangle 207"/>
          <p:cNvSpPr/>
          <p:nvPr/>
        </p:nvSpPr>
        <p:spPr>
          <a:xfrm>
            <a:off x="2514601" y="2418079"/>
            <a:ext cx="335280" cy="34544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1870" tIns="50935" rIns="101870" bIns="50935" rtlCol="0" anchor="ctr"/>
          <a:lstStyle/>
          <a:p>
            <a:pPr algn="ctr"/>
            <a:endParaRPr lang="en-US"/>
          </a:p>
        </p:txBody>
      </p:sp>
      <p:sp>
        <p:nvSpPr>
          <p:cNvPr id="211" name="Rectangle 210"/>
          <p:cNvSpPr/>
          <p:nvPr/>
        </p:nvSpPr>
        <p:spPr>
          <a:xfrm>
            <a:off x="2011681" y="2072639"/>
            <a:ext cx="335280" cy="34544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1870" tIns="50935" rIns="101870" bIns="50935" rtlCol="0" anchor="ctr"/>
          <a:lstStyle/>
          <a:p>
            <a:pPr algn="ctr"/>
            <a:endParaRPr lang="en-US"/>
          </a:p>
        </p:txBody>
      </p:sp>
      <p:sp>
        <p:nvSpPr>
          <p:cNvPr id="214" name="Rectangle 213"/>
          <p:cNvSpPr/>
          <p:nvPr/>
        </p:nvSpPr>
        <p:spPr>
          <a:xfrm>
            <a:off x="2682241" y="2072639"/>
            <a:ext cx="335280" cy="34544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1870" tIns="50935" rIns="101870" bIns="50935" rtlCol="0" anchor="ctr"/>
          <a:lstStyle/>
          <a:p>
            <a:pPr algn="ctr"/>
            <a:endParaRPr lang="en-US"/>
          </a:p>
        </p:txBody>
      </p:sp>
      <p:sp>
        <p:nvSpPr>
          <p:cNvPr id="216" name="Rectangle 215"/>
          <p:cNvSpPr/>
          <p:nvPr/>
        </p:nvSpPr>
        <p:spPr>
          <a:xfrm>
            <a:off x="3855721" y="2418079"/>
            <a:ext cx="335280" cy="34544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1870" tIns="50935" rIns="101870" bIns="50935" rtlCol="0" anchor="ctr"/>
          <a:lstStyle/>
          <a:p>
            <a:pPr algn="ctr"/>
            <a:endParaRPr lang="en-US"/>
          </a:p>
        </p:txBody>
      </p:sp>
      <p:sp>
        <p:nvSpPr>
          <p:cNvPr id="218" name="Rectangle 217"/>
          <p:cNvSpPr/>
          <p:nvPr/>
        </p:nvSpPr>
        <p:spPr>
          <a:xfrm>
            <a:off x="4191001" y="2418079"/>
            <a:ext cx="335280" cy="34544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1870" tIns="50935" rIns="101870" bIns="50935" rtlCol="0" anchor="ctr"/>
          <a:lstStyle/>
          <a:p>
            <a:pPr algn="ctr"/>
            <a:endParaRPr lang="en-US"/>
          </a:p>
        </p:txBody>
      </p:sp>
      <p:sp>
        <p:nvSpPr>
          <p:cNvPr id="219" name="Rectangle 218"/>
          <p:cNvSpPr/>
          <p:nvPr/>
        </p:nvSpPr>
        <p:spPr>
          <a:xfrm>
            <a:off x="3352801" y="2072639"/>
            <a:ext cx="335280" cy="34544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1870" tIns="50935" rIns="101870" bIns="50935" rtlCol="0" anchor="ctr"/>
          <a:lstStyle/>
          <a:p>
            <a:pPr algn="ctr"/>
            <a:endParaRPr lang="en-US"/>
          </a:p>
        </p:txBody>
      </p:sp>
      <p:sp>
        <p:nvSpPr>
          <p:cNvPr id="220" name="Rectangle 219"/>
          <p:cNvSpPr/>
          <p:nvPr/>
        </p:nvSpPr>
        <p:spPr>
          <a:xfrm>
            <a:off x="3688081" y="2072639"/>
            <a:ext cx="335280" cy="34544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1870" tIns="50935" rIns="101870" bIns="50935" rtlCol="0" anchor="ctr"/>
          <a:lstStyle/>
          <a:p>
            <a:pPr algn="ctr"/>
            <a:endParaRPr lang="en-US"/>
          </a:p>
        </p:txBody>
      </p:sp>
      <p:sp>
        <p:nvSpPr>
          <p:cNvPr id="222" name="Rectangle 221"/>
          <p:cNvSpPr/>
          <p:nvPr/>
        </p:nvSpPr>
        <p:spPr>
          <a:xfrm>
            <a:off x="4023361" y="2072639"/>
            <a:ext cx="335280" cy="34544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1870" tIns="50935" rIns="101870" bIns="50935" rtlCol="0" anchor="ctr"/>
          <a:lstStyle/>
          <a:p>
            <a:pPr algn="ctr"/>
            <a:endParaRPr lang="en-US"/>
          </a:p>
        </p:txBody>
      </p:sp>
      <p:sp>
        <p:nvSpPr>
          <p:cNvPr id="223" name="Rectangle 222"/>
          <p:cNvSpPr/>
          <p:nvPr/>
        </p:nvSpPr>
        <p:spPr>
          <a:xfrm>
            <a:off x="4861561" y="2418079"/>
            <a:ext cx="335280" cy="34544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1870" tIns="50935" rIns="101870" bIns="50935" rtlCol="0" anchor="ctr"/>
          <a:lstStyle/>
          <a:p>
            <a:pPr algn="ctr"/>
            <a:endParaRPr lang="en-US"/>
          </a:p>
        </p:txBody>
      </p:sp>
      <p:sp>
        <p:nvSpPr>
          <p:cNvPr id="225" name="Rectangle 224"/>
          <p:cNvSpPr/>
          <p:nvPr/>
        </p:nvSpPr>
        <p:spPr>
          <a:xfrm>
            <a:off x="5867401" y="2418079"/>
            <a:ext cx="335280" cy="34544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1870" tIns="50935" rIns="101870" bIns="50935" rtlCol="0" anchor="ctr"/>
          <a:lstStyle/>
          <a:p>
            <a:pPr algn="ctr"/>
            <a:endParaRPr lang="en-US"/>
          </a:p>
        </p:txBody>
      </p:sp>
      <p:sp>
        <p:nvSpPr>
          <p:cNvPr id="226" name="Rectangle 225"/>
          <p:cNvSpPr/>
          <p:nvPr/>
        </p:nvSpPr>
        <p:spPr>
          <a:xfrm>
            <a:off x="5532121" y="2418079"/>
            <a:ext cx="335280" cy="34544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1870" tIns="50935" rIns="101870" bIns="50935" rtlCol="0" anchor="ctr"/>
          <a:lstStyle/>
          <a:p>
            <a:pPr algn="ctr"/>
            <a:endParaRPr lang="en-US"/>
          </a:p>
        </p:txBody>
      </p:sp>
      <p:sp>
        <p:nvSpPr>
          <p:cNvPr id="227" name="Rectangle 226"/>
          <p:cNvSpPr/>
          <p:nvPr/>
        </p:nvSpPr>
        <p:spPr>
          <a:xfrm>
            <a:off x="4693921" y="2072639"/>
            <a:ext cx="335280" cy="34544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1870" tIns="50935" rIns="101870" bIns="50935" rtlCol="0" anchor="ctr"/>
          <a:lstStyle/>
          <a:p>
            <a:pPr algn="ctr"/>
            <a:endParaRPr lang="en-US"/>
          </a:p>
        </p:txBody>
      </p:sp>
      <p:sp>
        <p:nvSpPr>
          <p:cNvPr id="228" name="Rectangle 227"/>
          <p:cNvSpPr/>
          <p:nvPr/>
        </p:nvSpPr>
        <p:spPr>
          <a:xfrm>
            <a:off x="5029201" y="2072639"/>
            <a:ext cx="335280" cy="34544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1870" tIns="50935" rIns="101870" bIns="50935" rtlCol="0" anchor="ctr"/>
          <a:lstStyle/>
          <a:p>
            <a:pPr algn="ctr"/>
            <a:endParaRPr lang="en-US"/>
          </a:p>
        </p:txBody>
      </p:sp>
      <p:sp>
        <p:nvSpPr>
          <p:cNvPr id="229" name="Rectangle 228"/>
          <p:cNvSpPr/>
          <p:nvPr/>
        </p:nvSpPr>
        <p:spPr>
          <a:xfrm>
            <a:off x="5699761" y="2072639"/>
            <a:ext cx="335280" cy="34544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1870" tIns="50935" rIns="101870" bIns="50935" rtlCol="0" anchor="ctr"/>
          <a:lstStyle/>
          <a:p>
            <a:pPr algn="ctr"/>
            <a:endParaRPr lang="en-US"/>
          </a:p>
        </p:txBody>
      </p:sp>
      <p:sp>
        <p:nvSpPr>
          <p:cNvPr id="230" name="Rectangle 229"/>
          <p:cNvSpPr/>
          <p:nvPr/>
        </p:nvSpPr>
        <p:spPr>
          <a:xfrm>
            <a:off x="5364481" y="2072639"/>
            <a:ext cx="335280" cy="34544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1870" tIns="50935" rIns="101870" bIns="50935" rtlCol="0" anchor="ctr"/>
          <a:lstStyle/>
          <a:p>
            <a:pPr algn="ctr"/>
            <a:endParaRPr lang="en-US"/>
          </a:p>
        </p:txBody>
      </p:sp>
      <p:sp>
        <p:nvSpPr>
          <p:cNvPr id="231" name="Rectangle 230"/>
          <p:cNvSpPr/>
          <p:nvPr/>
        </p:nvSpPr>
        <p:spPr>
          <a:xfrm>
            <a:off x="670561" y="2072639"/>
            <a:ext cx="335280" cy="34544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1870" tIns="50935" rIns="101870" bIns="50935" rtlCol="0" anchor="ctr"/>
          <a:lstStyle/>
          <a:p>
            <a:pPr algn="ctr"/>
            <a:endParaRPr lang="en-US"/>
          </a:p>
        </p:txBody>
      </p:sp>
      <p:sp>
        <p:nvSpPr>
          <p:cNvPr id="232" name="Rectangle 231"/>
          <p:cNvSpPr/>
          <p:nvPr/>
        </p:nvSpPr>
        <p:spPr>
          <a:xfrm>
            <a:off x="6035041" y="2072639"/>
            <a:ext cx="335280" cy="345440"/>
          </a:xfrm>
          <a:prstGeom prst="rect">
            <a:avLst/>
          </a:prstGeom>
          <a:blipFill>
            <a:blip r:embed="rId4"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101870" tIns="50935" rIns="101870" bIns="50935" rtlCol="0" anchor="ctr"/>
          <a:lstStyle/>
          <a:p>
            <a:pPr algn="ctr"/>
            <a:endParaRPr lang="en-US"/>
          </a:p>
        </p:txBody>
      </p:sp>
      <p:sp>
        <p:nvSpPr>
          <p:cNvPr id="233" name="Rectangle 232"/>
          <p:cNvSpPr/>
          <p:nvPr/>
        </p:nvSpPr>
        <p:spPr>
          <a:xfrm>
            <a:off x="6202681" y="2418079"/>
            <a:ext cx="335280" cy="345440"/>
          </a:xfrm>
          <a:prstGeom prst="rect">
            <a:avLst/>
          </a:prstGeom>
          <a:blipFill>
            <a:blip r:embed="rId4"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101870" tIns="50935" rIns="101870" bIns="50935" rtlCol="0" anchor="ctr"/>
          <a:lstStyle/>
          <a:p>
            <a:pPr algn="ctr"/>
            <a:endParaRPr lang="en-US"/>
          </a:p>
        </p:txBody>
      </p:sp>
      <p:sp>
        <p:nvSpPr>
          <p:cNvPr id="234" name="Rectangle 233"/>
          <p:cNvSpPr/>
          <p:nvPr/>
        </p:nvSpPr>
        <p:spPr>
          <a:xfrm>
            <a:off x="838201" y="2418079"/>
            <a:ext cx="335280" cy="34544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1870" tIns="50935" rIns="101870" bIns="50935" rtlCol="0" anchor="ctr"/>
          <a:lstStyle/>
          <a:p>
            <a:pPr algn="ctr"/>
            <a:endParaRPr lang="en-US"/>
          </a:p>
        </p:txBody>
      </p:sp>
      <p:sp>
        <p:nvSpPr>
          <p:cNvPr id="235" name="Rectangle 234"/>
          <p:cNvSpPr/>
          <p:nvPr/>
        </p:nvSpPr>
        <p:spPr>
          <a:xfrm rot="10800000">
            <a:off x="5532120" y="5872479"/>
            <a:ext cx="335280" cy="34544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1870" tIns="50935" rIns="101870" bIns="50935" rtlCol="0" anchor="ctr"/>
          <a:lstStyle/>
          <a:p>
            <a:pPr algn="ctr"/>
            <a:endParaRPr lang="en-US"/>
          </a:p>
        </p:txBody>
      </p:sp>
      <p:sp>
        <p:nvSpPr>
          <p:cNvPr id="236" name="Rectangle 235"/>
          <p:cNvSpPr/>
          <p:nvPr/>
        </p:nvSpPr>
        <p:spPr>
          <a:xfrm rot="10800000">
            <a:off x="4861560" y="5872479"/>
            <a:ext cx="335280" cy="34544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1870" tIns="50935" rIns="101870" bIns="50935" rtlCol="0" anchor="ctr"/>
          <a:lstStyle/>
          <a:p>
            <a:pPr algn="ctr"/>
            <a:endParaRPr lang="en-US"/>
          </a:p>
        </p:txBody>
      </p:sp>
      <p:sp>
        <p:nvSpPr>
          <p:cNvPr id="237" name="Rectangle 236"/>
          <p:cNvSpPr/>
          <p:nvPr/>
        </p:nvSpPr>
        <p:spPr>
          <a:xfrm rot="10800000">
            <a:off x="5196840" y="5872479"/>
            <a:ext cx="335280" cy="34544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1870" tIns="50935" rIns="101870" bIns="50935" rtlCol="0" anchor="ctr"/>
          <a:lstStyle/>
          <a:p>
            <a:pPr algn="ctr"/>
            <a:endParaRPr lang="en-US"/>
          </a:p>
        </p:txBody>
      </p:sp>
      <p:sp>
        <p:nvSpPr>
          <p:cNvPr id="239" name="Rectangle 238"/>
          <p:cNvSpPr/>
          <p:nvPr/>
        </p:nvSpPr>
        <p:spPr>
          <a:xfrm rot="10800000">
            <a:off x="4191000" y="5872479"/>
            <a:ext cx="335280" cy="34544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1870" tIns="50935" rIns="101870" bIns="50935" rtlCol="0" anchor="ctr"/>
          <a:lstStyle/>
          <a:p>
            <a:pPr algn="ctr"/>
            <a:endParaRPr lang="en-US"/>
          </a:p>
        </p:txBody>
      </p:sp>
      <p:sp>
        <p:nvSpPr>
          <p:cNvPr id="241" name="Rectangle 240"/>
          <p:cNvSpPr/>
          <p:nvPr/>
        </p:nvSpPr>
        <p:spPr>
          <a:xfrm rot="10800000">
            <a:off x="3855720" y="5872479"/>
            <a:ext cx="335280" cy="34544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1870" tIns="50935" rIns="101870" bIns="50935" rtlCol="0" anchor="ctr"/>
          <a:lstStyle/>
          <a:p>
            <a:pPr algn="ctr"/>
            <a:endParaRPr lang="en-US"/>
          </a:p>
        </p:txBody>
      </p:sp>
      <p:sp>
        <p:nvSpPr>
          <p:cNvPr id="242" name="Rectangle 241"/>
          <p:cNvSpPr/>
          <p:nvPr/>
        </p:nvSpPr>
        <p:spPr>
          <a:xfrm rot="10800000">
            <a:off x="3185160" y="5872479"/>
            <a:ext cx="335280" cy="34544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1870" tIns="50935" rIns="101870" bIns="50935" rtlCol="0" anchor="ctr"/>
          <a:lstStyle/>
          <a:p>
            <a:pPr algn="ctr"/>
            <a:endParaRPr lang="en-US"/>
          </a:p>
        </p:txBody>
      </p:sp>
      <p:sp>
        <p:nvSpPr>
          <p:cNvPr id="243" name="Rectangle 242"/>
          <p:cNvSpPr/>
          <p:nvPr/>
        </p:nvSpPr>
        <p:spPr>
          <a:xfrm rot="10800000">
            <a:off x="2849880" y="5872479"/>
            <a:ext cx="335280" cy="34544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1870" tIns="50935" rIns="101870" bIns="50935" rtlCol="0" anchor="ctr"/>
          <a:lstStyle/>
          <a:p>
            <a:pPr algn="ctr"/>
            <a:endParaRPr lang="en-US"/>
          </a:p>
        </p:txBody>
      </p:sp>
      <p:sp>
        <p:nvSpPr>
          <p:cNvPr id="245" name="Rectangle 244"/>
          <p:cNvSpPr/>
          <p:nvPr/>
        </p:nvSpPr>
        <p:spPr>
          <a:xfrm rot="10800000">
            <a:off x="2514600" y="5872479"/>
            <a:ext cx="335280" cy="34544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1870" tIns="50935" rIns="101870" bIns="50935" rtlCol="0" anchor="ctr"/>
          <a:lstStyle/>
          <a:p>
            <a:pPr algn="ctr"/>
            <a:endParaRPr lang="en-US"/>
          </a:p>
        </p:txBody>
      </p:sp>
      <p:sp>
        <p:nvSpPr>
          <p:cNvPr id="248" name="Rectangle 247"/>
          <p:cNvSpPr/>
          <p:nvPr/>
        </p:nvSpPr>
        <p:spPr>
          <a:xfrm rot="10800000">
            <a:off x="838200" y="5872479"/>
            <a:ext cx="335280" cy="34544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1870" tIns="50935" rIns="101870" bIns="50935" rtlCol="0" anchor="ctr"/>
          <a:lstStyle/>
          <a:p>
            <a:pPr algn="ctr"/>
            <a:endParaRPr lang="en-US"/>
          </a:p>
        </p:txBody>
      </p:sp>
      <p:sp>
        <p:nvSpPr>
          <p:cNvPr id="249" name="Rectangle 248"/>
          <p:cNvSpPr/>
          <p:nvPr/>
        </p:nvSpPr>
        <p:spPr>
          <a:xfrm rot="10800000">
            <a:off x="1173480" y="5872479"/>
            <a:ext cx="335280" cy="34544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1870" tIns="50935" rIns="101870" bIns="50935" rtlCol="0" anchor="ctr"/>
          <a:lstStyle/>
          <a:p>
            <a:pPr algn="ctr"/>
            <a:endParaRPr lang="en-US"/>
          </a:p>
        </p:txBody>
      </p:sp>
      <p:sp>
        <p:nvSpPr>
          <p:cNvPr id="251" name="Rectangle 250"/>
          <p:cNvSpPr/>
          <p:nvPr/>
        </p:nvSpPr>
        <p:spPr>
          <a:xfrm rot="10800000">
            <a:off x="6202680" y="5872479"/>
            <a:ext cx="335280" cy="345440"/>
          </a:xfrm>
          <a:prstGeom prst="rect">
            <a:avLst/>
          </a:prstGeom>
          <a:blipFill>
            <a:blip r:embed="rId3"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101870" tIns="50935" rIns="101870" bIns="50935" rtlCol="0" anchor="ctr"/>
          <a:lstStyle/>
          <a:p>
            <a:pPr algn="ctr"/>
            <a:endParaRPr lang="en-US"/>
          </a:p>
        </p:txBody>
      </p:sp>
      <p:sp>
        <p:nvSpPr>
          <p:cNvPr id="255" name="Rectangle 254"/>
          <p:cNvSpPr/>
          <p:nvPr/>
        </p:nvSpPr>
        <p:spPr>
          <a:xfrm>
            <a:off x="1173481" y="1036319"/>
            <a:ext cx="335280" cy="34544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1870" tIns="50935" rIns="101870" bIns="50935" rtlCol="0" anchor="ctr"/>
          <a:lstStyle/>
          <a:p>
            <a:pPr algn="ctr"/>
            <a:endParaRPr lang="en-US"/>
          </a:p>
        </p:txBody>
      </p:sp>
      <p:sp>
        <p:nvSpPr>
          <p:cNvPr id="256" name="Rectangle 255"/>
          <p:cNvSpPr/>
          <p:nvPr/>
        </p:nvSpPr>
        <p:spPr>
          <a:xfrm>
            <a:off x="1844041" y="1036319"/>
            <a:ext cx="335280" cy="34544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1870" tIns="50935" rIns="101870" bIns="50935" rtlCol="0" anchor="ctr"/>
          <a:lstStyle/>
          <a:p>
            <a:pPr algn="ctr"/>
            <a:endParaRPr lang="en-US"/>
          </a:p>
        </p:txBody>
      </p:sp>
      <p:sp>
        <p:nvSpPr>
          <p:cNvPr id="257" name="Rectangle 256"/>
          <p:cNvSpPr/>
          <p:nvPr/>
        </p:nvSpPr>
        <p:spPr>
          <a:xfrm>
            <a:off x="1508761" y="1036319"/>
            <a:ext cx="335280" cy="34544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1870" tIns="50935" rIns="101870" bIns="50935" rtlCol="0" anchor="ctr"/>
          <a:lstStyle/>
          <a:p>
            <a:pPr algn="ctr"/>
            <a:endParaRPr lang="en-US"/>
          </a:p>
        </p:txBody>
      </p:sp>
      <p:sp>
        <p:nvSpPr>
          <p:cNvPr id="258" name="Rectangle 257"/>
          <p:cNvSpPr/>
          <p:nvPr/>
        </p:nvSpPr>
        <p:spPr>
          <a:xfrm>
            <a:off x="2179321" y="1036319"/>
            <a:ext cx="335280" cy="34544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1870" tIns="50935" rIns="101870" bIns="50935" rtlCol="0" anchor="ctr"/>
          <a:lstStyle/>
          <a:p>
            <a:pPr algn="ctr"/>
            <a:endParaRPr lang="en-US"/>
          </a:p>
        </p:txBody>
      </p:sp>
      <p:sp>
        <p:nvSpPr>
          <p:cNvPr id="259" name="Rectangle 258"/>
          <p:cNvSpPr/>
          <p:nvPr/>
        </p:nvSpPr>
        <p:spPr>
          <a:xfrm>
            <a:off x="2514601" y="1036319"/>
            <a:ext cx="335280" cy="34544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1870" tIns="50935" rIns="101870" bIns="50935" rtlCol="0" anchor="ctr"/>
          <a:lstStyle/>
          <a:p>
            <a:pPr algn="ctr"/>
            <a:endParaRPr lang="en-US"/>
          </a:p>
        </p:txBody>
      </p:sp>
      <p:sp>
        <p:nvSpPr>
          <p:cNvPr id="261" name="Rectangle 260"/>
          <p:cNvSpPr/>
          <p:nvPr/>
        </p:nvSpPr>
        <p:spPr>
          <a:xfrm>
            <a:off x="2849881" y="1036319"/>
            <a:ext cx="335280" cy="34544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1870" tIns="50935" rIns="101870" bIns="50935" rtlCol="0" anchor="ctr"/>
          <a:lstStyle/>
          <a:p>
            <a:pPr algn="ctr"/>
            <a:endParaRPr lang="en-US"/>
          </a:p>
        </p:txBody>
      </p:sp>
      <p:sp>
        <p:nvSpPr>
          <p:cNvPr id="262" name="Rectangle 261"/>
          <p:cNvSpPr/>
          <p:nvPr/>
        </p:nvSpPr>
        <p:spPr>
          <a:xfrm>
            <a:off x="3520441" y="1036319"/>
            <a:ext cx="335280" cy="34544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1870" tIns="50935" rIns="101870" bIns="50935" rtlCol="0" anchor="ctr"/>
          <a:lstStyle/>
          <a:p>
            <a:pPr algn="ctr"/>
            <a:endParaRPr lang="en-US"/>
          </a:p>
        </p:txBody>
      </p:sp>
      <p:sp>
        <p:nvSpPr>
          <p:cNvPr id="263" name="Rectangle 262"/>
          <p:cNvSpPr/>
          <p:nvPr/>
        </p:nvSpPr>
        <p:spPr>
          <a:xfrm>
            <a:off x="3855721" y="1036319"/>
            <a:ext cx="335280" cy="34544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1870" tIns="50935" rIns="101870" bIns="50935" rtlCol="0" anchor="ctr"/>
          <a:lstStyle/>
          <a:p>
            <a:pPr algn="ctr"/>
            <a:endParaRPr lang="en-US"/>
          </a:p>
        </p:txBody>
      </p:sp>
      <p:sp>
        <p:nvSpPr>
          <p:cNvPr id="265" name="Rectangle 264"/>
          <p:cNvSpPr/>
          <p:nvPr/>
        </p:nvSpPr>
        <p:spPr>
          <a:xfrm>
            <a:off x="4191001" y="1036319"/>
            <a:ext cx="335280" cy="34544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1870" tIns="50935" rIns="101870" bIns="50935" rtlCol="0" anchor="ctr"/>
          <a:lstStyle/>
          <a:p>
            <a:pPr algn="ctr"/>
            <a:endParaRPr lang="en-US"/>
          </a:p>
        </p:txBody>
      </p:sp>
      <p:sp>
        <p:nvSpPr>
          <p:cNvPr id="266" name="Rectangle 265"/>
          <p:cNvSpPr/>
          <p:nvPr/>
        </p:nvSpPr>
        <p:spPr>
          <a:xfrm>
            <a:off x="4861561" y="1036319"/>
            <a:ext cx="335280" cy="34544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1870" tIns="50935" rIns="101870" bIns="50935" rtlCol="0" anchor="ctr"/>
          <a:lstStyle/>
          <a:p>
            <a:pPr algn="ctr"/>
            <a:endParaRPr lang="en-US"/>
          </a:p>
        </p:txBody>
      </p:sp>
      <p:sp>
        <p:nvSpPr>
          <p:cNvPr id="267" name="Rectangle 266"/>
          <p:cNvSpPr/>
          <p:nvPr/>
        </p:nvSpPr>
        <p:spPr>
          <a:xfrm>
            <a:off x="5196841" y="1036319"/>
            <a:ext cx="335280" cy="34544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1870" tIns="50935" rIns="101870" bIns="50935" rtlCol="0" anchor="ctr"/>
          <a:lstStyle/>
          <a:p>
            <a:pPr algn="ctr"/>
            <a:endParaRPr lang="en-US"/>
          </a:p>
        </p:txBody>
      </p:sp>
      <p:sp>
        <p:nvSpPr>
          <p:cNvPr id="268" name="Rectangle 267"/>
          <p:cNvSpPr/>
          <p:nvPr/>
        </p:nvSpPr>
        <p:spPr>
          <a:xfrm>
            <a:off x="5867401" y="1036319"/>
            <a:ext cx="335280" cy="34544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1870" tIns="50935" rIns="101870" bIns="50935" rtlCol="0" anchor="ctr"/>
          <a:lstStyle/>
          <a:p>
            <a:pPr algn="ctr"/>
            <a:endParaRPr lang="en-US"/>
          </a:p>
        </p:txBody>
      </p:sp>
      <p:sp>
        <p:nvSpPr>
          <p:cNvPr id="269" name="Rectangle 268"/>
          <p:cNvSpPr/>
          <p:nvPr/>
        </p:nvSpPr>
        <p:spPr>
          <a:xfrm>
            <a:off x="5532121" y="1036319"/>
            <a:ext cx="335280" cy="34544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1870" tIns="50935" rIns="101870" bIns="50935" rtlCol="0" anchor="ctr"/>
          <a:lstStyle/>
          <a:p>
            <a:pPr algn="ctr"/>
            <a:endParaRPr lang="en-US"/>
          </a:p>
        </p:txBody>
      </p:sp>
      <p:sp>
        <p:nvSpPr>
          <p:cNvPr id="270" name="Rectangle 269"/>
          <p:cNvSpPr/>
          <p:nvPr/>
        </p:nvSpPr>
        <p:spPr>
          <a:xfrm>
            <a:off x="6202681" y="1036319"/>
            <a:ext cx="335280" cy="345440"/>
          </a:xfrm>
          <a:prstGeom prst="rect">
            <a:avLst/>
          </a:prstGeom>
          <a:blipFill>
            <a:blip r:embed="rId4"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101870" tIns="50935" rIns="101870" bIns="50935" rtlCol="0" anchor="ctr"/>
          <a:lstStyle/>
          <a:p>
            <a:pPr algn="ctr"/>
            <a:endParaRPr lang="en-US"/>
          </a:p>
        </p:txBody>
      </p:sp>
      <p:sp>
        <p:nvSpPr>
          <p:cNvPr id="271" name="Rectangle 270"/>
          <p:cNvSpPr/>
          <p:nvPr/>
        </p:nvSpPr>
        <p:spPr>
          <a:xfrm>
            <a:off x="838201" y="1036319"/>
            <a:ext cx="335280" cy="34544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1870" tIns="50935" rIns="101870" bIns="50935" rtlCol="0" anchor="ctr"/>
          <a:lstStyle/>
          <a:p>
            <a:pPr algn="ctr"/>
            <a:endParaRPr lang="en-US"/>
          </a:p>
        </p:txBody>
      </p:sp>
      <p:sp>
        <p:nvSpPr>
          <p:cNvPr id="272" name="Rectangle 271"/>
          <p:cNvSpPr/>
          <p:nvPr/>
        </p:nvSpPr>
        <p:spPr>
          <a:xfrm rot="10800000">
            <a:off x="5532120" y="5181599"/>
            <a:ext cx="335280" cy="34544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1870" tIns="50935" rIns="101870" bIns="50935" rtlCol="0" anchor="ctr"/>
          <a:lstStyle/>
          <a:p>
            <a:pPr algn="ctr"/>
            <a:endParaRPr lang="en-US"/>
          </a:p>
        </p:txBody>
      </p:sp>
      <p:sp>
        <p:nvSpPr>
          <p:cNvPr id="275" name="Rectangle 274"/>
          <p:cNvSpPr/>
          <p:nvPr/>
        </p:nvSpPr>
        <p:spPr>
          <a:xfrm rot="10800000">
            <a:off x="4526280" y="5181599"/>
            <a:ext cx="335280" cy="34544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1870" tIns="50935" rIns="101870" bIns="50935" rtlCol="0" anchor="ctr"/>
          <a:lstStyle/>
          <a:p>
            <a:pPr algn="ctr"/>
            <a:endParaRPr lang="en-US"/>
          </a:p>
        </p:txBody>
      </p:sp>
      <p:sp>
        <p:nvSpPr>
          <p:cNvPr id="278" name="Rectangle 277"/>
          <p:cNvSpPr/>
          <p:nvPr/>
        </p:nvSpPr>
        <p:spPr>
          <a:xfrm rot="10800000">
            <a:off x="3855720" y="5181599"/>
            <a:ext cx="335280" cy="34544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1870" tIns="50935" rIns="101870" bIns="50935" rtlCol="0" anchor="ctr"/>
          <a:lstStyle/>
          <a:p>
            <a:pPr algn="ctr"/>
            <a:endParaRPr lang="en-US"/>
          </a:p>
        </p:txBody>
      </p:sp>
      <p:sp>
        <p:nvSpPr>
          <p:cNvPr id="280" name="Rectangle 279"/>
          <p:cNvSpPr/>
          <p:nvPr/>
        </p:nvSpPr>
        <p:spPr>
          <a:xfrm rot="10800000">
            <a:off x="2849880" y="5181599"/>
            <a:ext cx="335280" cy="34544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1870" tIns="50935" rIns="101870" bIns="50935" rtlCol="0" anchor="ctr"/>
          <a:lstStyle/>
          <a:p>
            <a:pPr algn="ctr"/>
            <a:endParaRPr lang="en-US"/>
          </a:p>
        </p:txBody>
      </p:sp>
      <p:sp>
        <p:nvSpPr>
          <p:cNvPr id="281" name="Rectangle 280"/>
          <p:cNvSpPr/>
          <p:nvPr/>
        </p:nvSpPr>
        <p:spPr>
          <a:xfrm rot="10800000">
            <a:off x="2179320" y="5181599"/>
            <a:ext cx="335280" cy="34544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1870" tIns="50935" rIns="101870" bIns="50935" rtlCol="0" anchor="ctr"/>
          <a:lstStyle/>
          <a:p>
            <a:pPr algn="ctr"/>
            <a:endParaRPr lang="en-US"/>
          </a:p>
        </p:txBody>
      </p:sp>
      <p:sp>
        <p:nvSpPr>
          <p:cNvPr id="283" name="Rectangle 282"/>
          <p:cNvSpPr/>
          <p:nvPr/>
        </p:nvSpPr>
        <p:spPr>
          <a:xfrm rot="10800000">
            <a:off x="1844040" y="5181599"/>
            <a:ext cx="335280" cy="34544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1870" tIns="50935" rIns="101870" bIns="50935" rtlCol="0" anchor="ctr"/>
          <a:lstStyle/>
          <a:p>
            <a:pPr algn="ctr"/>
            <a:endParaRPr lang="en-US"/>
          </a:p>
        </p:txBody>
      </p:sp>
      <p:sp>
        <p:nvSpPr>
          <p:cNvPr id="284" name="Rectangle 283"/>
          <p:cNvSpPr/>
          <p:nvPr/>
        </p:nvSpPr>
        <p:spPr>
          <a:xfrm rot="10800000">
            <a:off x="1508760" y="5181599"/>
            <a:ext cx="335280" cy="34544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1870" tIns="50935" rIns="101870" bIns="50935" rtlCol="0" anchor="ctr"/>
          <a:lstStyle/>
          <a:p>
            <a:pPr algn="ctr"/>
            <a:endParaRPr lang="en-US"/>
          </a:p>
        </p:txBody>
      </p:sp>
      <p:sp>
        <p:nvSpPr>
          <p:cNvPr id="286" name="Rectangle 285"/>
          <p:cNvSpPr/>
          <p:nvPr/>
        </p:nvSpPr>
        <p:spPr>
          <a:xfrm rot="10800000">
            <a:off x="1173480" y="5181599"/>
            <a:ext cx="335280" cy="34544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1870" tIns="50935" rIns="101870" bIns="50935" rtlCol="0" anchor="ctr"/>
          <a:lstStyle/>
          <a:p>
            <a:pPr algn="ctr"/>
            <a:endParaRPr lang="en-US"/>
          </a:p>
        </p:txBody>
      </p:sp>
      <p:sp>
        <p:nvSpPr>
          <p:cNvPr id="287" name="Rectangle 286"/>
          <p:cNvSpPr/>
          <p:nvPr/>
        </p:nvSpPr>
        <p:spPr>
          <a:xfrm rot="10800000">
            <a:off x="5867400" y="5181599"/>
            <a:ext cx="335280" cy="34544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1870" tIns="50935" rIns="101870" bIns="50935" rtlCol="0" anchor="ctr"/>
          <a:lstStyle/>
          <a:p>
            <a:pPr algn="ctr"/>
            <a:endParaRPr lang="en-US"/>
          </a:p>
        </p:txBody>
      </p:sp>
      <p:sp>
        <p:nvSpPr>
          <p:cNvPr id="288" name="Rectangle 287"/>
          <p:cNvSpPr/>
          <p:nvPr/>
        </p:nvSpPr>
        <p:spPr>
          <a:xfrm rot="10800000">
            <a:off x="6202680" y="5181599"/>
            <a:ext cx="335280" cy="345440"/>
          </a:xfrm>
          <a:prstGeom prst="rect">
            <a:avLst/>
          </a:prstGeom>
          <a:blipFill>
            <a:blip r:embed="rId4"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101870" tIns="50935" rIns="101870" bIns="50935" rtlCol="0" anchor="ctr"/>
          <a:lstStyle/>
          <a:p>
            <a:pPr algn="ctr"/>
            <a:endParaRPr lang="en-US"/>
          </a:p>
        </p:txBody>
      </p:sp>
      <p:sp>
        <p:nvSpPr>
          <p:cNvPr id="290" name="Rectangle 289"/>
          <p:cNvSpPr/>
          <p:nvPr/>
        </p:nvSpPr>
        <p:spPr>
          <a:xfrm rot="10800000">
            <a:off x="5364481" y="4836159"/>
            <a:ext cx="335280" cy="34544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1870" tIns="50935" rIns="101870" bIns="50935" rtlCol="0" anchor="ctr"/>
          <a:lstStyle/>
          <a:p>
            <a:pPr algn="ctr"/>
            <a:endParaRPr lang="en-US"/>
          </a:p>
        </p:txBody>
      </p:sp>
      <p:sp>
        <p:nvSpPr>
          <p:cNvPr id="291" name="Rectangle 290"/>
          <p:cNvSpPr/>
          <p:nvPr/>
        </p:nvSpPr>
        <p:spPr>
          <a:xfrm rot="10800000">
            <a:off x="4693921" y="4836159"/>
            <a:ext cx="335280" cy="34544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1870" tIns="50935" rIns="101870" bIns="50935" rtlCol="0" anchor="ctr"/>
          <a:lstStyle/>
          <a:p>
            <a:pPr algn="ctr"/>
            <a:endParaRPr lang="en-US"/>
          </a:p>
        </p:txBody>
      </p:sp>
      <p:sp>
        <p:nvSpPr>
          <p:cNvPr id="295" name="Rectangle 294"/>
          <p:cNvSpPr/>
          <p:nvPr/>
        </p:nvSpPr>
        <p:spPr>
          <a:xfrm rot="10800000">
            <a:off x="3352801" y="4836159"/>
            <a:ext cx="335280" cy="34544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1870" tIns="50935" rIns="101870" bIns="50935" rtlCol="0" anchor="ctr"/>
          <a:lstStyle/>
          <a:p>
            <a:pPr algn="ctr"/>
            <a:endParaRPr lang="en-US"/>
          </a:p>
        </p:txBody>
      </p:sp>
      <p:sp>
        <p:nvSpPr>
          <p:cNvPr id="296" name="Rectangle 295"/>
          <p:cNvSpPr/>
          <p:nvPr/>
        </p:nvSpPr>
        <p:spPr>
          <a:xfrm rot="10800000">
            <a:off x="3688081" y="4836159"/>
            <a:ext cx="335280" cy="34544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1870" tIns="50935" rIns="101870" bIns="50935" rtlCol="0" anchor="ctr"/>
          <a:lstStyle/>
          <a:p>
            <a:pPr algn="ctr"/>
            <a:endParaRPr lang="en-US"/>
          </a:p>
        </p:txBody>
      </p:sp>
      <p:sp>
        <p:nvSpPr>
          <p:cNvPr id="298" name="Rectangle 297"/>
          <p:cNvSpPr/>
          <p:nvPr/>
        </p:nvSpPr>
        <p:spPr>
          <a:xfrm rot="10800000">
            <a:off x="2682241" y="4836159"/>
            <a:ext cx="335280" cy="34544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1870" tIns="50935" rIns="101870" bIns="50935" rtlCol="0" anchor="ctr"/>
          <a:lstStyle/>
          <a:p>
            <a:pPr algn="ctr"/>
            <a:endParaRPr lang="en-US"/>
          </a:p>
        </p:txBody>
      </p:sp>
      <p:sp>
        <p:nvSpPr>
          <p:cNvPr id="299" name="Rectangle 298"/>
          <p:cNvSpPr/>
          <p:nvPr/>
        </p:nvSpPr>
        <p:spPr>
          <a:xfrm rot="10800000">
            <a:off x="2011681" y="4836159"/>
            <a:ext cx="335280" cy="34544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1870" tIns="50935" rIns="101870" bIns="50935" rtlCol="0" anchor="ctr"/>
          <a:lstStyle/>
          <a:p>
            <a:pPr algn="ctr"/>
            <a:endParaRPr lang="en-US"/>
          </a:p>
        </p:txBody>
      </p:sp>
      <p:sp>
        <p:nvSpPr>
          <p:cNvPr id="300" name="Rectangle 299"/>
          <p:cNvSpPr/>
          <p:nvPr/>
        </p:nvSpPr>
        <p:spPr>
          <a:xfrm rot="10800000">
            <a:off x="2346961" y="4836159"/>
            <a:ext cx="335280" cy="34544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1870" tIns="50935" rIns="101870" bIns="50935" rtlCol="0" anchor="ctr"/>
          <a:lstStyle/>
          <a:p>
            <a:pPr algn="ctr"/>
            <a:endParaRPr lang="en-US"/>
          </a:p>
        </p:txBody>
      </p:sp>
      <p:sp>
        <p:nvSpPr>
          <p:cNvPr id="301" name="Rectangle 300"/>
          <p:cNvSpPr/>
          <p:nvPr/>
        </p:nvSpPr>
        <p:spPr>
          <a:xfrm rot="10800000">
            <a:off x="1676401" y="4836159"/>
            <a:ext cx="335280" cy="34544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1870" tIns="50935" rIns="101870" bIns="50935" rtlCol="0" anchor="ctr"/>
          <a:lstStyle/>
          <a:p>
            <a:pPr algn="ctr"/>
            <a:endParaRPr lang="en-US"/>
          </a:p>
        </p:txBody>
      </p:sp>
      <p:sp>
        <p:nvSpPr>
          <p:cNvPr id="302" name="Rectangle 301"/>
          <p:cNvSpPr/>
          <p:nvPr/>
        </p:nvSpPr>
        <p:spPr>
          <a:xfrm rot="10800000">
            <a:off x="1341121" y="4836159"/>
            <a:ext cx="335280" cy="34544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1870" tIns="50935" rIns="101870" bIns="50935" rtlCol="0" anchor="ctr"/>
          <a:lstStyle/>
          <a:p>
            <a:pPr algn="ctr"/>
            <a:endParaRPr lang="en-US"/>
          </a:p>
        </p:txBody>
      </p:sp>
      <p:sp>
        <p:nvSpPr>
          <p:cNvPr id="303" name="Rectangle 302"/>
          <p:cNvSpPr/>
          <p:nvPr/>
        </p:nvSpPr>
        <p:spPr>
          <a:xfrm rot="10800000">
            <a:off x="670561" y="4836159"/>
            <a:ext cx="335280" cy="34544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1870" tIns="50935" rIns="101870" bIns="50935" rtlCol="0" anchor="ctr"/>
          <a:lstStyle/>
          <a:p>
            <a:pPr algn="ctr"/>
            <a:endParaRPr lang="en-US"/>
          </a:p>
        </p:txBody>
      </p:sp>
      <p:sp>
        <p:nvSpPr>
          <p:cNvPr id="305" name="Rectangle 304"/>
          <p:cNvSpPr/>
          <p:nvPr/>
        </p:nvSpPr>
        <p:spPr>
          <a:xfrm rot="10800000">
            <a:off x="6035040" y="4836159"/>
            <a:ext cx="335280" cy="345440"/>
          </a:xfrm>
          <a:prstGeom prst="rect">
            <a:avLst/>
          </a:prstGeom>
          <a:blipFill>
            <a:blip r:embed="rId3"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101870" tIns="50935" rIns="101870" bIns="50935" rtlCol="0" anchor="ctr"/>
          <a:lstStyle/>
          <a:p>
            <a:pPr algn="ctr"/>
            <a:endParaRPr lang="en-US"/>
          </a:p>
        </p:txBody>
      </p:sp>
      <p:sp>
        <p:nvSpPr>
          <p:cNvPr id="306" name="Rectangle 305"/>
          <p:cNvSpPr/>
          <p:nvPr/>
        </p:nvSpPr>
        <p:spPr>
          <a:xfrm rot="10800000">
            <a:off x="5699761" y="4836159"/>
            <a:ext cx="335280" cy="34544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1870" tIns="50935" rIns="101870" bIns="50935" rtlCol="0" anchor="ctr"/>
          <a:lstStyle/>
          <a:p>
            <a:pPr algn="ctr"/>
            <a:endParaRPr lang="en-US"/>
          </a:p>
        </p:txBody>
      </p:sp>
      <p:sp>
        <p:nvSpPr>
          <p:cNvPr id="309" name="Rectangle 308"/>
          <p:cNvSpPr/>
          <p:nvPr/>
        </p:nvSpPr>
        <p:spPr>
          <a:xfrm rot="10800000">
            <a:off x="4861560" y="4490719"/>
            <a:ext cx="335280" cy="34544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1870" tIns="50935" rIns="101870" bIns="50935" rtlCol="0" anchor="ctr"/>
          <a:lstStyle/>
          <a:p>
            <a:pPr algn="ctr"/>
            <a:endParaRPr lang="en-US"/>
          </a:p>
        </p:txBody>
      </p:sp>
      <p:sp>
        <p:nvSpPr>
          <p:cNvPr id="310" name="Rectangle 309"/>
          <p:cNvSpPr/>
          <p:nvPr/>
        </p:nvSpPr>
        <p:spPr>
          <a:xfrm rot="10800000">
            <a:off x="5196840" y="4490719"/>
            <a:ext cx="335280" cy="34544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1870" tIns="50935" rIns="101870" bIns="50935" rtlCol="0" anchor="ctr"/>
          <a:lstStyle/>
          <a:p>
            <a:pPr algn="ctr"/>
            <a:endParaRPr lang="en-US"/>
          </a:p>
        </p:txBody>
      </p:sp>
      <p:sp>
        <p:nvSpPr>
          <p:cNvPr id="311" name="Rectangle 310"/>
          <p:cNvSpPr/>
          <p:nvPr/>
        </p:nvSpPr>
        <p:spPr>
          <a:xfrm rot="10800000">
            <a:off x="4526280" y="4490719"/>
            <a:ext cx="335280" cy="34544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1870" tIns="50935" rIns="101870" bIns="50935" rtlCol="0" anchor="ctr"/>
          <a:lstStyle/>
          <a:p>
            <a:pPr algn="ctr"/>
            <a:endParaRPr lang="en-US"/>
          </a:p>
        </p:txBody>
      </p:sp>
      <p:sp>
        <p:nvSpPr>
          <p:cNvPr id="314" name="Rectangle 313"/>
          <p:cNvSpPr/>
          <p:nvPr/>
        </p:nvSpPr>
        <p:spPr>
          <a:xfrm rot="10800000">
            <a:off x="3855720" y="4490719"/>
            <a:ext cx="335280" cy="34544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1870" tIns="50935" rIns="101870" bIns="50935" rtlCol="0" anchor="ctr"/>
          <a:lstStyle/>
          <a:p>
            <a:pPr algn="ctr"/>
            <a:endParaRPr lang="en-US"/>
          </a:p>
        </p:txBody>
      </p:sp>
      <p:sp>
        <p:nvSpPr>
          <p:cNvPr id="315" name="Rectangle 314"/>
          <p:cNvSpPr/>
          <p:nvPr/>
        </p:nvSpPr>
        <p:spPr>
          <a:xfrm rot="10800000">
            <a:off x="3185160" y="4490719"/>
            <a:ext cx="335280" cy="34544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1870" tIns="50935" rIns="101870" bIns="50935" rtlCol="0" anchor="ctr"/>
          <a:lstStyle/>
          <a:p>
            <a:pPr algn="ctr"/>
            <a:endParaRPr lang="en-US"/>
          </a:p>
        </p:txBody>
      </p:sp>
      <p:sp>
        <p:nvSpPr>
          <p:cNvPr id="316" name="Rectangle 315"/>
          <p:cNvSpPr/>
          <p:nvPr/>
        </p:nvSpPr>
        <p:spPr>
          <a:xfrm rot="10800000">
            <a:off x="2849880" y="4490719"/>
            <a:ext cx="335280" cy="34544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1870" tIns="50935" rIns="101870" bIns="50935" rtlCol="0" anchor="ctr"/>
          <a:lstStyle/>
          <a:p>
            <a:pPr algn="ctr"/>
            <a:endParaRPr lang="en-US"/>
          </a:p>
        </p:txBody>
      </p:sp>
      <p:sp>
        <p:nvSpPr>
          <p:cNvPr id="318" name="Rectangle 317"/>
          <p:cNvSpPr/>
          <p:nvPr/>
        </p:nvSpPr>
        <p:spPr>
          <a:xfrm rot="10800000">
            <a:off x="2514600" y="4490719"/>
            <a:ext cx="335280" cy="34544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1870" tIns="50935" rIns="101870" bIns="50935" rtlCol="0" anchor="ctr"/>
          <a:lstStyle/>
          <a:p>
            <a:pPr algn="ctr"/>
            <a:endParaRPr lang="en-US"/>
          </a:p>
        </p:txBody>
      </p:sp>
      <p:sp>
        <p:nvSpPr>
          <p:cNvPr id="319" name="Rectangle 318"/>
          <p:cNvSpPr/>
          <p:nvPr/>
        </p:nvSpPr>
        <p:spPr>
          <a:xfrm rot="10800000">
            <a:off x="1844040" y="4490719"/>
            <a:ext cx="335280" cy="34544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1870" tIns="50935" rIns="101870" bIns="50935" rtlCol="0" anchor="ctr"/>
          <a:lstStyle/>
          <a:p>
            <a:pPr algn="ctr"/>
            <a:endParaRPr lang="en-US"/>
          </a:p>
        </p:txBody>
      </p:sp>
      <p:sp>
        <p:nvSpPr>
          <p:cNvPr id="320" name="Rectangle 319"/>
          <p:cNvSpPr/>
          <p:nvPr/>
        </p:nvSpPr>
        <p:spPr>
          <a:xfrm rot="10800000">
            <a:off x="1508760" y="4490719"/>
            <a:ext cx="335280" cy="34544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1870" tIns="50935" rIns="101870" bIns="50935" rtlCol="0" anchor="ctr"/>
          <a:lstStyle/>
          <a:p>
            <a:pPr algn="ctr"/>
            <a:endParaRPr lang="en-US"/>
          </a:p>
        </p:txBody>
      </p:sp>
      <p:sp>
        <p:nvSpPr>
          <p:cNvPr id="321" name="Rectangle 320"/>
          <p:cNvSpPr/>
          <p:nvPr/>
        </p:nvSpPr>
        <p:spPr>
          <a:xfrm rot="10800000">
            <a:off x="838200" y="4490719"/>
            <a:ext cx="335280" cy="34544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1870" tIns="50935" rIns="101870" bIns="50935" rtlCol="0" anchor="ctr"/>
          <a:lstStyle/>
          <a:p>
            <a:pPr algn="ctr"/>
            <a:endParaRPr lang="en-US"/>
          </a:p>
        </p:txBody>
      </p:sp>
      <p:sp>
        <p:nvSpPr>
          <p:cNvPr id="324" name="Rectangle 323"/>
          <p:cNvSpPr/>
          <p:nvPr/>
        </p:nvSpPr>
        <p:spPr>
          <a:xfrm rot="10800000">
            <a:off x="6202680" y="4490719"/>
            <a:ext cx="335280" cy="345440"/>
          </a:xfrm>
          <a:prstGeom prst="rect">
            <a:avLst/>
          </a:prstGeom>
          <a:blipFill>
            <a:blip r:embed="rId3"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101870" tIns="50935" rIns="101870" bIns="50935" rtlCol="0" anchor="ctr"/>
          <a:lstStyle/>
          <a:p>
            <a:pPr algn="ctr"/>
            <a:endParaRPr lang="en-US"/>
          </a:p>
        </p:txBody>
      </p:sp>
      <p:sp>
        <p:nvSpPr>
          <p:cNvPr id="328" name="Rectangle 327"/>
          <p:cNvSpPr/>
          <p:nvPr/>
        </p:nvSpPr>
        <p:spPr>
          <a:xfrm rot="10800000">
            <a:off x="5029200" y="4145279"/>
            <a:ext cx="335280" cy="34544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1870" tIns="50935" rIns="101870" bIns="50935" rtlCol="0" anchor="ctr"/>
          <a:lstStyle/>
          <a:p>
            <a:pPr algn="ctr"/>
            <a:endParaRPr lang="en-US"/>
          </a:p>
        </p:txBody>
      </p:sp>
      <p:sp>
        <p:nvSpPr>
          <p:cNvPr id="329" name="Rectangle 328"/>
          <p:cNvSpPr/>
          <p:nvPr/>
        </p:nvSpPr>
        <p:spPr>
          <a:xfrm rot="10800000">
            <a:off x="4358640" y="4145279"/>
            <a:ext cx="335280" cy="34544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1870" tIns="50935" rIns="101870" bIns="50935" rtlCol="0" anchor="ctr"/>
          <a:lstStyle/>
          <a:p>
            <a:pPr algn="ctr"/>
            <a:endParaRPr lang="en-US"/>
          </a:p>
        </p:txBody>
      </p:sp>
      <p:sp>
        <p:nvSpPr>
          <p:cNvPr id="330" name="Rectangle 329"/>
          <p:cNvSpPr/>
          <p:nvPr/>
        </p:nvSpPr>
        <p:spPr>
          <a:xfrm rot="10800000">
            <a:off x="4023360" y="4145279"/>
            <a:ext cx="335280" cy="34544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1870" tIns="50935" rIns="101870" bIns="50935" rtlCol="0" anchor="ctr"/>
          <a:lstStyle/>
          <a:p>
            <a:pPr algn="ctr"/>
            <a:endParaRPr lang="en-US"/>
          </a:p>
        </p:txBody>
      </p:sp>
      <p:sp>
        <p:nvSpPr>
          <p:cNvPr id="331" name="Rectangle 330"/>
          <p:cNvSpPr/>
          <p:nvPr/>
        </p:nvSpPr>
        <p:spPr>
          <a:xfrm rot="10800000">
            <a:off x="3352800" y="4145279"/>
            <a:ext cx="335280" cy="34544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1870" tIns="50935" rIns="101870" bIns="50935" rtlCol="0" anchor="ctr"/>
          <a:lstStyle/>
          <a:p>
            <a:pPr algn="ctr"/>
            <a:endParaRPr lang="en-US"/>
          </a:p>
        </p:txBody>
      </p:sp>
      <p:sp>
        <p:nvSpPr>
          <p:cNvPr id="332" name="Rectangle 331"/>
          <p:cNvSpPr/>
          <p:nvPr/>
        </p:nvSpPr>
        <p:spPr>
          <a:xfrm rot="10800000">
            <a:off x="3688080" y="4145279"/>
            <a:ext cx="335280" cy="34544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1870" tIns="50935" rIns="101870" bIns="50935" rtlCol="0" anchor="ctr"/>
          <a:lstStyle/>
          <a:p>
            <a:pPr algn="ctr"/>
            <a:endParaRPr lang="en-US"/>
          </a:p>
        </p:txBody>
      </p:sp>
      <p:sp>
        <p:nvSpPr>
          <p:cNvPr id="333" name="Rectangle 332"/>
          <p:cNvSpPr/>
          <p:nvPr/>
        </p:nvSpPr>
        <p:spPr>
          <a:xfrm rot="10800000">
            <a:off x="3017520" y="4145279"/>
            <a:ext cx="335280" cy="34544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1870" tIns="50935" rIns="101870" bIns="50935" rtlCol="0" anchor="ctr"/>
          <a:lstStyle/>
          <a:p>
            <a:pPr algn="ctr"/>
            <a:endParaRPr lang="en-US"/>
          </a:p>
        </p:txBody>
      </p:sp>
      <p:sp>
        <p:nvSpPr>
          <p:cNvPr id="334" name="Rectangle 333"/>
          <p:cNvSpPr/>
          <p:nvPr/>
        </p:nvSpPr>
        <p:spPr>
          <a:xfrm rot="10800000">
            <a:off x="2682240" y="4145279"/>
            <a:ext cx="335280" cy="34544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1870" tIns="50935" rIns="101870" bIns="50935" rtlCol="0" anchor="ctr"/>
          <a:lstStyle/>
          <a:p>
            <a:pPr algn="ctr"/>
            <a:endParaRPr lang="en-US"/>
          </a:p>
        </p:txBody>
      </p:sp>
      <p:sp>
        <p:nvSpPr>
          <p:cNvPr id="336" name="Rectangle 335"/>
          <p:cNvSpPr/>
          <p:nvPr/>
        </p:nvSpPr>
        <p:spPr>
          <a:xfrm rot="10800000">
            <a:off x="2346960" y="4145279"/>
            <a:ext cx="335280" cy="34544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1870" tIns="50935" rIns="101870" bIns="50935" rtlCol="0" anchor="ctr"/>
          <a:lstStyle/>
          <a:p>
            <a:pPr algn="ctr"/>
            <a:endParaRPr lang="en-US"/>
          </a:p>
        </p:txBody>
      </p:sp>
      <p:sp>
        <p:nvSpPr>
          <p:cNvPr id="337" name="Rectangle 336"/>
          <p:cNvSpPr/>
          <p:nvPr/>
        </p:nvSpPr>
        <p:spPr>
          <a:xfrm rot="10800000">
            <a:off x="1676400" y="4145279"/>
            <a:ext cx="335280" cy="34544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1870" tIns="50935" rIns="101870" bIns="50935" rtlCol="0" anchor="ctr"/>
          <a:lstStyle/>
          <a:p>
            <a:pPr algn="ctr"/>
            <a:endParaRPr lang="en-US"/>
          </a:p>
        </p:txBody>
      </p:sp>
      <p:sp>
        <p:nvSpPr>
          <p:cNvPr id="339" name="Rectangle 338"/>
          <p:cNvSpPr/>
          <p:nvPr/>
        </p:nvSpPr>
        <p:spPr>
          <a:xfrm rot="10800000">
            <a:off x="670560" y="4145279"/>
            <a:ext cx="335280" cy="34544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1870" tIns="50935" rIns="101870" bIns="50935" rtlCol="0" anchor="ctr"/>
          <a:lstStyle/>
          <a:p>
            <a:pPr algn="ctr"/>
            <a:endParaRPr lang="en-US"/>
          </a:p>
        </p:txBody>
      </p:sp>
      <p:sp>
        <p:nvSpPr>
          <p:cNvPr id="340" name="Rectangle 339"/>
          <p:cNvSpPr/>
          <p:nvPr/>
        </p:nvSpPr>
        <p:spPr>
          <a:xfrm rot="10800000">
            <a:off x="1005840" y="4145279"/>
            <a:ext cx="335280" cy="34544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1870" tIns="50935" rIns="101870" bIns="50935" rtlCol="0" anchor="ctr"/>
          <a:lstStyle/>
          <a:p>
            <a:pPr algn="ctr"/>
            <a:endParaRPr lang="en-US"/>
          </a:p>
        </p:txBody>
      </p:sp>
      <p:sp>
        <p:nvSpPr>
          <p:cNvPr id="341" name="Rectangle 340"/>
          <p:cNvSpPr/>
          <p:nvPr/>
        </p:nvSpPr>
        <p:spPr>
          <a:xfrm rot="10800000">
            <a:off x="6035040" y="4145279"/>
            <a:ext cx="335280" cy="345440"/>
          </a:xfrm>
          <a:prstGeom prst="rect">
            <a:avLst/>
          </a:prstGeom>
          <a:blipFill>
            <a:blip r:embed="rId3"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101870" tIns="50935" rIns="101870" bIns="50935" rtlCol="0" anchor="ctr"/>
          <a:lstStyle/>
          <a:p>
            <a:pPr algn="ctr"/>
            <a:endParaRPr lang="en-US"/>
          </a:p>
        </p:txBody>
      </p:sp>
      <p:sp>
        <p:nvSpPr>
          <p:cNvPr id="342" name="Rectangle 341"/>
          <p:cNvSpPr/>
          <p:nvPr/>
        </p:nvSpPr>
        <p:spPr>
          <a:xfrm rot="10800000">
            <a:off x="5699760" y="4145279"/>
            <a:ext cx="335280" cy="34544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1870" tIns="50935" rIns="101870" bIns="50935" rtlCol="0" anchor="ctr"/>
          <a:lstStyle/>
          <a:p>
            <a:pPr algn="ctr"/>
            <a:endParaRPr lang="en-US"/>
          </a:p>
        </p:txBody>
      </p:sp>
      <p:sp>
        <p:nvSpPr>
          <p:cNvPr id="344" name="Rectangle 343"/>
          <p:cNvSpPr/>
          <p:nvPr/>
        </p:nvSpPr>
        <p:spPr>
          <a:xfrm>
            <a:off x="1173481" y="3108959"/>
            <a:ext cx="335280" cy="34544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1870" tIns="50935" rIns="101870" bIns="50935" rtlCol="0" anchor="ctr"/>
          <a:lstStyle/>
          <a:p>
            <a:pPr algn="ctr"/>
            <a:endParaRPr lang="en-US"/>
          </a:p>
        </p:txBody>
      </p:sp>
      <p:sp>
        <p:nvSpPr>
          <p:cNvPr id="349" name="Rectangle 348"/>
          <p:cNvSpPr/>
          <p:nvPr/>
        </p:nvSpPr>
        <p:spPr>
          <a:xfrm>
            <a:off x="1341121" y="2763519"/>
            <a:ext cx="335280" cy="34544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1870" tIns="50935" rIns="101870" bIns="50935" rtlCol="0" anchor="ctr"/>
          <a:lstStyle/>
          <a:p>
            <a:pPr algn="ctr"/>
            <a:endParaRPr lang="en-US"/>
          </a:p>
        </p:txBody>
      </p:sp>
      <p:sp>
        <p:nvSpPr>
          <p:cNvPr id="350" name="Rectangle 349"/>
          <p:cNvSpPr/>
          <p:nvPr/>
        </p:nvSpPr>
        <p:spPr>
          <a:xfrm>
            <a:off x="2179321" y="3108959"/>
            <a:ext cx="335280" cy="34544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1870" tIns="50935" rIns="101870" bIns="50935" rtlCol="0" anchor="ctr"/>
          <a:lstStyle/>
          <a:p>
            <a:pPr algn="ctr"/>
            <a:endParaRPr lang="en-US"/>
          </a:p>
        </p:txBody>
      </p:sp>
      <p:sp>
        <p:nvSpPr>
          <p:cNvPr id="352" name="Rectangle 351"/>
          <p:cNvSpPr/>
          <p:nvPr/>
        </p:nvSpPr>
        <p:spPr>
          <a:xfrm>
            <a:off x="3185161" y="3108959"/>
            <a:ext cx="335280" cy="34544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1870" tIns="50935" rIns="101870" bIns="50935" rtlCol="0" anchor="ctr"/>
          <a:lstStyle/>
          <a:p>
            <a:pPr algn="ctr"/>
            <a:endParaRPr lang="en-US"/>
          </a:p>
        </p:txBody>
      </p:sp>
      <p:sp>
        <p:nvSpPr>
          <p:cNvPr id="353" name="Rectangle 352"/>
          <p:cNvSpPr/>
          <p:nvPr/>
        </p:nvSpPr>
        <p:spPr>
          <a:xfrm>
            <a:off x="2849881" y="3108959"/>
            <a:ext cx="335280" cy="34544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1870" tIns="50935" rIns="101870" bIns="50935" rtlCol="0" anchor="ctr"/>
          <a:lstStyle/>
          <a:p>
            <a:pPr algn="ctr"/>
            <a:endParaRPr lang="en-US"/>
          </a:p>
        </p:txBody>
      </p:sp>
      <p:sp>
        <p:nvSpPr>
          <p:cNvPr id="354" name="Rectangle 353"/>
          <p:cNvSpPr/>
          <p:nvPr/>
        </p:nvSpPr>
        <p:spPr>
          <a:xfrm>
            <a:off x="2011681" y="2763519"/>
            <a:ext cx="335280" cy="34544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1870" tIns="50935" rIns="101870" bIns="50935" rtlCol="0" anchor="ctr"/>
          <a:lstStyle/>
          <a:p>
            <a:pPr algn="ctr"/>
            <a:endParaRPr lang="en-US"/>
          </a:p>
        </p:txBody>
      </p:sp>
      <p:sp>
        <p:nvSpPr>
          <p:cNvPr id="355" name="Rectangle 354"/>
          <p:cNvSpPr/>
          <p:nvPr/>
        </p:nvSpPr>
        <p:spPr>
          <a:xfrm>
            <a:off x="2346961" y="2763519"/>
            <a:ext cx="335280" cy="34544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1870" tIns="50935" rIns="101870" bIns="50935" rtlCol="0" anchor="ctr"/>
          <a:lstStyle/>
          <a:p>
            <a:pPr algn="ctr"/>
            <a:endParaRPr lang="en-US"/>
          </a:p>
        </p:txBody>
      </p:sp>
      <p:sp>
        <p:nvSpPr>
          <p:cNvPr id="357" name="Rectangle 356"/>
          <p:cNvSpPr/>
          <p:nvPr/>
        </p:nvSpPr>
        <p:spPr>
          <a:xfrm>
            <a:off x="2682241" y="2763519"/>
            <a:ext cx="335280" cy="34544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1870" tIns="50935" rIns="101870" bIns="50935" rtlCol="0" anchor="ctr"/>
          <a:lstStyle/>
          <a:p>
            <a:pPr algn="ctr"/>
            <a:endParaRPr lang="en-US"/>
          </a:p>
        </p:txBody>
      </p:sp>
      <p:sp>
        <p:nvSpPr>
          <p:cNvPr id="358" name="Rectangle 357"/>
          <p:cNvSpPr/>
          <p:nvPr/>
        </p:nvSpPr>
        <p:spPr>
          <a:xfrm>
            <a:off x="3520441" y="3108959"/>
            <a:ext cx="335280" cy="34544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1870" tIns="50935" rIns="101870" bIns="50935" rtlCol="0" anchor="ctr"/>
          <a:lstStyle/>
          <a:p>
            <a:pPr algn="ctr"/>
            <a:endParaRPr lang="en-US"/>
          </a:p>
        </p:txBody>
      </p:sp>
      <p:sp>
        <p:nvSpPr>
          <p:cNvPr id="360" name="Rectangle 359"/>
          <p:cNvSpPr/>
          <p:nvPr/>
        </p:nvSpPr>
        <p:spPr>
          <a:xfrm>
            <a:off x="4526281" y="3108959"/>
            <a:ext cx="335280" cy="34544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1870" tIns="50935" rIns="101870" bIns="50935" rtlCol="0" anchor="ctr"/>
          <a:lstStyle/>
          <a:p>
            <a:pPr algn="ctr"/>
            <a:endParaRPr lang="en-US"/>
          </a:p>
        </p:txBody>
      </p:sp>
      <p:sp>
        <p:nvSpPr>
          <p:cNvPr id="362" name="Rectangle 361"/>
          <p:cNvSpPr/>
          <p:nvPr/>
        </p:nvSpPr>
        <p:spPr>
          <a:xfrm>
            <a:off x="3352801" y="2763519"/>
            <a:ext cx="335280" cy="34544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1870" tIns="50935" rIns="101870" bIns="50935" rtlCol="0" anchor="ctr"/>
          <a:lstStyle/>
          <a:p>
            <a:pPr algn="ctr"/>
            <a:endParaRPr lang="en-US"/>
          </a:p>
        </p:txBody>
      </p:sp>
      <p:sp>
        <p:nvSpPr>
          <p:cNvPr id="363" name="Rectangle 362"/>
          <p:cNvSpPr/>
          <p:nvPr/>
        </p:nvSpPr>
        <p:spPr>
          <a:xfrm>
            <a:off x="3688081" y="2763519"/>
            <a:ext cx="335280" cy="34544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1870" tIns="50935" rIns="101870" bIns="50935" rtlCol="0" anchor="ctr"/>
          <a:lstStyle/>
          <a:p>
            <a:pPr algn="ctr"/>
            <a:endParaRPr lang="en-US"/>
          </a:p>
        </p:txBody>
      </p:sp>
      <p:sp>
        <p:nvSpPr>
          <p:cNvPr id="364" name="Rectangle 363"/>
          <p:cNvSpPr/>
          <p:nvPr/>
        </p:nvSpPr>
        <p:spPr>
          <a:xfrm>
            <a:off x="4358641" y="2763519"/>
            <a:ext cx="335280" cy="34544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1870" tIns="50935" rIns="101870" bIns="50935" rtlCol="0" anchor="ctr"/>
          <a:lstStyle/>
          <a:p>
            <a:pPr algn="ctr"/>
            <a:endParaRPr lang="en-US"/>
          </a:p>
        </p:txBody>
      </p:sp>
      <p:sp>
        <p:nvSpPr>
          <p:cNvPr id="365" name="Rectangle 364"/>
          <p:cNvSpPr/>
          <p:nvPr/>
        </p:nvSpPr>
        <p:spPr>
          <a:xfrm>
            <a:off x="4023361" y="2763519"/>
            <a:ext cx="335280" cy="34544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1870" tIns="50935" rIns="101870" bIns="50935" rtlCol="0" anchor="ctr"/>
          <a:lstStyle/>
          <a:p>
            <a:pPr algn="ctr"/>
            <a:endParaRPr lang="en-US"/>
          </a:p>
        </p:txBody>
      </p:sp>
      <p:sp>
        <p:nvSpPr>
          <p:cNvPr id="366" name="Rectangle 365"/>
          <p:cNvSpPr/>
          <p:nvPr/>
        </p:nvSpPr>
        <p:spPr>
          <a:xfrm>
            <a:off x="4861561" y="3108959"/>
            <a:ext cx="335280" cy="34544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1870" tIns="50935" rIns="101870" bIns="50935" rtlCol="0" anchor="ctr"/>
          <a:lstStyle/>
          <a:p>
            <a:pPr algn="ctr"/>
            <a:endParaRPr lang="en-US"/>
          </a:p>
        </p:txBody>
      </p:sp>
      <p:sp>
        <p:nvSpPr>
          <p:cNvPr id="367" name="Rectangle 366"/>
          <p:cNvSpPr/>
          <p:nvPr/>
        </p:nvSpPr>
        <p:spPr>
          <a:xfrm>
            <a:off x="5196841" y="3108959"/>
            <a:ext cx="335280" cy="34544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1870" tIns="50935" rIns="101870" bIns="50935" rtlCol="0" anchor="ctr"/>
          <a:lstStyle/>
          <a:p>
            <a:pPr algn="ctr"/>
            <a:endParaRPr lang="en-US"/>
          </a:p>
        </p:txBody>
      </p:sp>
      <p:sp>
        <p:nvSpPr>
          <p:cNvPr id="368" name="Rectangle 367"/>
          <p:cNvSpPr/>
          <p:nvPr/>
        </p:nvSpPr>
        <p:spPr>
          <a:xfrm>
            <a:off x="5867401" y="3108959"/>
            <a:ext cx="335280" cy="34544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1870" tIns="50935" rIns="101870" bIns="50935" rtlCol="0" anchor="ctr"/>
          <a:lstStyle/>
          <a:p>
            <a:pPr algn="ctr"/>
            <a:endParaRPr lang="en-US"/>
          </a:p>
        </p:txBody>
      </p:sp>
      <p:sp>
        <p:nvSpPr>
          <p:cNvPr id="369" name="Rectangle 368"/>
          <p:cNvSpPr/>
          <p:nvPr/>
        </p:nvSpPr>
        <p:spPr>
          <a:xfrm>
            <a:off x="5532121" y="3108959"/>
            <a:ext cx="335280" cy="34544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1870" tIns="50935" rIns="101870" bIns="50935" rtlCol="0" anchor="ctr"/>
          <a:lstStyle/>
          <a:p>
            <a:pPr algn="ctr"/>
            <a:endParaRPr lang="en-US"/>
          </a:p>
        </p:txBody>
      </p:sp>
      <p:sp>
        <p:nvSpPr>
          <p:cNvPr id="370" name="Rectangle 369"/>
          <p:cNvSpPr/>
          <p:nvPr/>
        </p:nvSpPr>
        <p:spPr>
          <a:xfrm>
            <a:off x="4693921" y="2763519"/>
            <a:ext cx="335280" cy="34544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1870" tIns="50935" rIns="101870" bIns="50935" rtlCol="0" anchor="ctr"/>
          <a:lstStyle/>
          <a:p>
            <a:pPr algn="ctr"/>
            <a:endParaRPr lang="en-US"/>
          </a:p>
        </p:txBody>
      </p:sp>
      <p:sp>
        <p:nvSpPr>
          <p:cNvPr id="372" name="Rectangle 371"/>
          <p:cNvSpPr/>
          <p:nvPr/>
        </p:nvSpPr>
        <p:spPr>
          <a:xfrm>
            <a:off x="5699761" y="2763519"/>
            <a:ext cx="335280" cy="34544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1870" tIns="50935" rIns="101870" bIns="50935" rtlCol="0" anchor="ctr"/>
          <a:lstStyle/>
          <a:p>
            <a:pPr algn="ctr"/>
            <a:endParaRPr lang="en-US"/>
          </a:p>
        </p:txBody>
      </p:sp>
      <p:sp>
        <p:nvSpPr>
          <p:cNvPr id="373" name="Rectangle 372"/>
          <p:cNvSpPr/>
          <p:nvPr/>
        </p:nvSpPr>
        <p:spPr>
          <a:xfrm>
            <a:off x="5364481" y="2763519"/>
            <a:ext cx="335280" cy="34544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1870" tIns="50935" rIns="101870" bIns="50935" rtlCol="0" anchor="ctr"/>
          <a:lstStyle/>
          <a:p>
            <a:pPr algn="ctr"/>
            <a:endParaRPr lang="en-US"/>
          </a:p>
        </p:txBody>
      </p:sp>
      <p:sp>
        <p:nvSpPr>
          <p:cNvPr id="374" name="Rectangle 373"/>
          <p:cNvSpPr/>
          <p:nvPr/>
        </p:nvSpPr>
        <p:spPr>
          <a:xfrm>
            <a:off x="670561" y="2763519"/>
            <a:ext cx="335280" cy="34544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1870" tIns="50935" rIns="101870" bIns="50935" rtlCol="0" anchor="ctr"/>
          <a:lstStyle/>
          <a:p>
            <a:pPr algn="ctr"/>
            <a:endParaRPr lang="en-US"/>
          </a:p>
        </p:txBody>
      </p:sp>
      <p:sp>
        <p:nvSpPr>
          <p:cNvPr id="375" name="Rectangle 374"/>
          <p:cNvSpPr/>
          <p:nvPr/>
        </p:nvSpPr>
        <p:spPr>
          <a:xfrm>
            <a:off x="6035041" y="2763519"/>
            <a:ext cx="335280" cy="345440"/>
          </a:xfrm>
          <a:prstGeom prst="rect">
            <a:avLst/>
          </a:prstGeom>
          <a:blipFill>
            <a:blip r:embed="rId4"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101870" tIns="50935" rIns="101870" bIns="50935" rtlCol="0" anchor="ctr"/>
          <a:lstStyle/>
          <a:p>
            <a:pPr algn="ctr"/>
            <a:endParaRPr lang="en-US"/>
          </a:p>
        </p:txBody>
      </p:sp>
      <p:sp>
        <p:nvSpPr>
          <p:cNvPr id="376" name="Rectangle 375"/>
          <p:cNvSpPr/>
          <p:nvPr/>
        </p:nvSpPr>
        <p:spPr>
          <a:xfrm>
            <a:off x="6202681" y="3108959"/>
            <a:ext cx="335280" cy="345440"/>
          </a:xfrm>
          <a:prstGeom prst="rect">
            <a:avLst/>
          </a:prstGeom>
          <a:blipFill>
            <a:blip r:embed="rId4"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101870" tIns="50935" rIns="101870" bIns="50935" rtlCol="0" anchor="ctr"/>
          <a:lstStyle/>
          <a:p>
            <a:pPr algn="ctr"/>
            <a:endParaRPr lang="en-US"/>
          </a:p>
        </p:txBody>
      </p:sp>
      <p:sp>
        <p:nvSpPr>
          <p:cNvPr id="380" name="Rectangle 379"/>
          <p:cNvSpPr/>
          <p:nvPr/>
        </p:nvSpPr>
        <p:spPr>
          <a:xfrm rot="10800000">
            <a:off x="5196840" y="3799839"/>
            <a:ext cx="335280" cy="34544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1870" tIns="50935" rIns="101870" bIns="50935" rtlCol="0" anchor="ctr"/>
          <a:lstStyle/>
          <a:p>
            <a:pPr algn="ctr"/>
            <a:endParaRPr lang="en-US"/>
          </a:p>
        </p:txBody>
      </p:sp>
      <p:sp>
        <p:nvSpPr>
          <p:cNvPr id="381" name="Rectangle 380"/>
          <p:cNvSpPr/>
          <p:nvPr/>
        </p:nvSpPr>
        <p:spPr>
          <a:xfrm rot="10800000">
            <a:off x="4526280" y="3799839"/>
            <a:ext cx="335280" cy="34544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1870" tIns="50935" rIns="101870" bIns="50935" rtlCol="0" anchor="ctr"/>
          <a:lstStyle/>
          <a:p>
            <a:pPr algn="ctr"/>
            <a:endParaRPr lang="en-US"/>
          </a:p>
        </p:txBody>
      </p:sp>
      <p:sp>
        <p:nvSpPr>
          <p:cNvPr id="382" name="Rectangle 381"/>
          <p:cNvSpPr/>
          <p:nvPr/>
        </p:nvSpPr>
        <p:spPr>
          <a:xfrm rot="10800000">
            <a:off x="4191000" y="3799839"/>
            <a:ext cx="335280" cy="34544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1870" tIns="50935" rIns="101870" bIns="50935" rtlCol="0" anchor="ctr"/>
          <a:lstStyle/>
          <a:p>
            <a:pPr algn="ctr"/>
            <a:endParaRPr lang="en-US"/>
          </a:p>
        </p:txBody>
      </p:sp>
      <p:sp>
        <p:nvSpPr>
          <p:cNvPr id="384" name="Rectangle 383"/>
          <p:cNvSpPr/>
          <p:nvPr/>
        </p:nvSpPr>
        <p:spPr>
          <a:xfrm rot="10800000">
            <a:off x="3855720" y="3799839"/>
            <a:ext cx="335280" cy="34544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1870" tIns="50935" rIns="101870" bIns="50935" rtlCol="0" anchor="ctr"/>
          <a:lstStyle/>
          <a:p>
            <a:pPr algn="ctr"/>
            <a:endParaRPr lang="en-US"/>
          </a:p>
        </p:txBody>
      </p:sp>
      <p:sp>
        <p:nvSpPr>
          <p:cNvPr id="386" name="Rectangle 385"/>
          <p:cNvSpPr/>
          <p:nvPr/>
        </p:nvSpPr>
        <p:spPr>
          <a:xfrm rot="10800000">
            <a:off x="2849880" y="3799839"/>
            <a:ext cx="335280" cy="34544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1870" tIns="50935" rIns="101870" bIns="50935" rtlCol="0" anchor="ctr"/>
          <a:lstStyle/>
          <a:p>
            <a:pPr algn="ctr"/>
            <a:endParaRPr lang="en-US"/>
          </a:p>
        </p:txBody>
      </p:sp>
      <p:sp>
        <p:nvSpPr>
          <p:cNvPr id="387" name="Rectangle 386"/>
          <p:cNvSpPr/>
          <p:nvPr/>
        </p:nvSpPr>
        <p:spPr>
          <a:xfrm rot="10800000">
            <a:off x="2179320" y="3799839"/>
            <a:ext cx="335280" cy="34544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1870" tIns="50935" rIns="101870" bIns="50935" rtlCol="0" anchor="ctr"/>
          <a:lstStyle/>
          <a:p>
            <a:pPr algn="ctr"/>
            <a:endParaRPr lang="en-US"/>
          </a:p>
        </p:txBody>
      </p:sp>
      <p:sp>
        <p:nvSpPr>
          <p:cNvPr id="388" name="Rectangle 387"/>
          <p:cNvSpPr/>
          <p:nvPr/>
        </p:nvSpPr>
        <p:spPr>
          <a:xfrm rot="10800000">
            <a:off x="2514600" y="3799839"/>
            <a:ext cx="335280" cy="34544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1870" tIns="50935" rIns="101870" bIns="50935" rtlCol="0" anchor="ctr"/>
          <a:lstStyle/>
          <a:p>
            <a:pPr algn="ctr"/>
            <a:endParaRPr lang="en-US"/>
          </a:p>
        </p:txBody>
      </p:sp>
      <p:sp>
        <p:nvSpPr>
          <p:cNvPr id="391" name="Rectangle 390"/>
          <p:cNvSpPr/>
          <p:nvPr/>
        </p:nvSpPr>
        <p:spPr>
          <a:xfrm rot="10800000">
            <a:off x="838200" y="3799839"/>
            <a:ext cx="335280" cy="34544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1870" tIns="50935" rIns="101870" bIns="50935" rtlCol="0" anchor="ctr"/>
          <a:lstStyle/>
          <a:p>
            <a:pPr algn="ctr"/>
            <a:endParaRPr lang="en-US"/>
          </a:p>
        </p:txBody>
      </p:sp>
      <p:sp>
        <p:nvSpPr>
          <p:cNvPr id="394" name="Rectangle 393"/>
          <p:cNvSpPr/>
          <p:nvPr/>
        </p:nvSpPr>
        <p:spPr>
          <a:xfrm rot="10800000">
            <a:off x="6202680" y="3799839"/>
            <a:ext cx="335280" cy="345440"/>
          </a:xfrm>
          <a:prstGeom prst="rect">
            <a:avLst/>
          </a:prstGeom>
          <a:blipFill>
            <a:blip r:embed="rId3"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101870" tIns="50935" rIns="101870" bIns="50935" rtlCol="0" anchor="ctr"/>
          <a:lstStyle/>
          <a:p>
            <a:pPr algn="ctr"/>
            <a:endParaRPr lang="en-US"/>
          </a:p>
        </p:txBody>
      </p:sp>
      <p:sp>
        <p:nvSpPr>
          <p:cNvPr id="430" name="Rectangle 429"/>
          <p:cNvSpPr/>
          <p:nvPr/>
        </p:nvSpPr>
        <p:spPr>
          <a:xfrm rot="10800000">
            <a:off x="5364481" y="3454399"/>
            <a:ext cx="335280" cy="34544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1870" tIns="50935" rIns="101870" bIns="50935" rtlCol="0" anchor="ctr"/>
          <a:lstStyle/>
          <a:p>
            <a:pPr algn="ctr"/>
            <a:endParaRPr lang="en-US"/>
          </a:p>
        </p:txBody>
      </p:sp>
      <p:sp>
        <p:nvSpPr>
          <p:cNvPr id="433" name="Rectangle 432"/>
          <p:cNvSpPr/>
          <p:nvPr/>
        </p:nvSpPr>
        <p:spPr>
          <a:xfrm rot="10800000">
            <a:off x="4358641" y="3454399"/>
            <a:ext cx="335280" cy="34544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1870" tIns="50935" rIns="101870" bIns="50935" rtlCol="0" anchor="ctr"/>
          <a:lstStyle/>
          <a:p>
            <a:pPr algn="ctr"/>
            <a:endParaRPr lang="en-US"/>
          </a:p>
        </p:txBody>
      </p:sp>
      <p:sp>
        <p:nvSpPr>
          <p:cNvPr id="435" name="Rectangle 434"/>
          <p:cNvSpPr/>
          <p:nvPr/>
        </p:nvSpPr>
        <p:spPr>
          <a:xfrm rot="10800000">
            <a:off x="3352801" y="3454399"/>
            <a:ext cx="335280" cy="34544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1870" tIns="50935" rIns="101870" bIns="50935" rtlCol="0" anchor="ctr"/>
          <a:lstStyle/>
          <a:p>
            <a:pPr algn="ctr"/>
            <a:endParaRPr lang="en-US"/>
          </a:p>
        </p:txBody>
      </p:sp>
      <p:sp>
        <p:nvSpPr>
          <p:cNvPr id="436" name="Rectangle 435"/>
          <p:cNvSpPr/>
          <p:nvPr/>
        </p:nvSpPr>
        <p:spPr>
          <a:xfrm rot="10800000">
            <a:off x="3688081" y="3454399"/>
            <a:ext cx="335280" cy="34544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1870" tIns="50935" rIns="101870" bIns="50935" rtlCol="0" anchor="ctr"/>
          <a:lstStyle/>
          <a:p>
            <a:pPr algn="ctr"/>
            <a:endParaRPr lang="en-US"/>
          </a:p>
        </p:txBody>
      </p:sp>
      <p:sp>
        <p:nvSpPr>
          <p:cNvPr id="437" name="Rectangle 436"/>
          <p:cNvSpPr/>
          <p:nvPr/>
        </p:nvSpPr>
        <p:spPr>
          <a:xfrm rot="10800000">
            <a:off x="3017521" y="3454399"/>
            <a:ext cx="335280" cy="34544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1870" tIns="50935" rIns="101870" bIns="50935" rtlCol="0" anchor="ctr"/>
          <a:lstStyle/>
          <a:p>
            <a:pPr algn="ctr"/>
            <a:endParaRPr lang="en-US"/>
          </a:p>
        </p:txBody>
      </p:sp>
      <p:sp>
        <p:nvSpPr>
          <p:cNvPr id="439" name="Rectangle 438"/>
          <p:cNvSpPr/>
          <p:nvPr/>
        </p:nvSpPr>
        <p:spPr>
          <a:xfrm rot="10800000">
            <a:off x="2011681" y="3454399"/>
            <a:ext cx="335280" cy="34544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1870" tIns="50935" rIns="101870" bIns="50935" rtlCol="0" anchor="ctr"/>
          <a:lstStyle/>
          <a:p>
            <a:pPr algn="ctr"/>
            <a:endParaRPr lang="en-US"/>
          </a:p>
        </p:txBody>
      </p:sp>
      <p:sp>
        <p:nvSpPr>
          <p:cNvPr id="441" name="Rectangle 440"/>
          <p:cNvSpPr/>
          <p:nvPr/>
        </p:nvSpPr>
        <p:spPr>
          <a:xfrm rot="10800000">
            <a:off x="1676401" y="3454399"/>
            <a:ext cx="335280" cy="34544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1870" tIns="50935" rIns="101870" bIns="50935" rtlCol="0" anchor="ctr"/>
          <a:lstStyle/>
          <a:p>
            <a:pPr algn="ctr"/>
            <a:endParaRPr lang="en-US"/>
          </a:p>
        </p:txBody>
      </p:sp>
      <p:sp>
        <p:nvSpPr>
          <p:cNvPr id="442" name="Rectangle 441"/>
          <p:cNvSpPr/>
          <p:nvPr/>
        </p:nvSpPr>
        <p:spPr>
          <a:xfrm rot="10800000">
            <a:off x="1341121" y="3454399"/>
            <a:ext cx="335280" cy="34544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1870" tIns="50935" rIns="101870" bIns="50935" rtlCol="0" anchor="ctr"/>
          <a:lstStyle/>
          <a:p>
            <a:pPr algn="ctr"/>
            <a:endParaRPr lang="en-US"/>
          </a:p>
        </p:txBody>
      </p:sp>
      <p:sp>
        <p:nvSpPr>
          <p:cNvPr id="443" name="Rectangle 442"/>
          <p:cNvSpPr/>
          <p:nvPr/>
        </p:nvSpPr>
        <p:spPr>
          <a:xfrm rot="10800000">
            <a:off x="670561" y="3454399"/>
            <a:ext cx="335280" cy="34544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1870" tIns="50935" rIns="101870" bIns="50935" rtlCol="0" anchor="ctr"/>
          <a:lstStyle/>
          <a:p>
            <a:pPr algn="ctr"/>
            <a:endParaRPr lang="en-US"/>
          </a:p>
        </p:txBody>
      </p:sp>
      <p:sp>
        <p:nvSpPr>
          <p:cNvPr id="444" name="Rectangle 443"/>
          <p:cNvSpPr/>
          <p:nvPr/>
        </p:nvSpPr>
        <p:spPr>
          <a:xfrm rot="10800000">
            <a:off x="1005841" y="3454399"/>
            <a:ext cx="335280" cy="34544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1870" tIns="50935" rIns="101870" bIns="50935" rtlCol="0" anchor="ctr"/>
          <a:lstStyle/>
          <a:p>
            <a:pPr algn="ctr"/>
            <a:endParaRPr lang="en-US"/>
          </a:p>
        </p:txBody>
      </p:sp>
      <p:sp>
        <p:nvSpPr>
          <p:cNvPr id="446" name="Rectangle 445"/>
          <p:cNvSpPr/>
          <p:nvPr/>
        </p:nvSpPr>
        <p:spPr>
          <a:xfrm rot="10800000">
            <a:off x="6035040" y="3454399"/>
            <a:ext cx="335280" cy="345440"/>
          </a:xfrm>
          <a:prstGeom prst="rect">
            <a:avLst/>
          </a:prstGeom>
          <a:blipFill>
            <a:blip r:embed="rId3"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101870" tIns="50935" rIns="101870" bIns="50935" rtlCol="0" anchor="ctr"/>
          <a:lstStyle/>
          <a:p>
            <a:pPr algn="ctr"/>
            <a:endParaRPr lang="en-US"/>
          </a:p>
        </p:txBody>
      </p:sp>
      <p:sp>
        <p:nvSpPr>
          <p:cNvPr id="338" name="Rectangle 337"/>
          <p:cNvSpPr/>
          <p:nvPr/>
        </p:nvSpPr>
        <p:spPr>
          <a:xfrm rot="10800000">
            <a:off x="1341120" y="4145279"/>
            <a:ext cx="335280" cy="34544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1870" tIns="50935" rIns="101870" bIns="50935" rtlCol="0" anchor="ctr"/>
          <a:lstStyle/>
          <a:p>
            <a:pPr algn="ctr"/>
            <a:endParaRPr lang="en-US"/>
          </a:p>
        </p:txBody>
      </p:sp>
      <p:sp>
        <p:nvSpPr>
          <p:cNvPr id="335" name="Rectangle 334"/>
          <p:cNvSpPr/>
          <p:nvPr/>
        </p:nvSpPr>
        <p:spPr>
          <a:xfrm rot="10800000">
            <a:off x="2011680" y="4145279"/>
            <a:ext cx="335280" cy="34544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1870" tIns="50935" rIns="101870" bIns="50935" rtlCol="0" anchor="ctr"/>
          <a:lstStyle/>
          <a:p>
            <a:pPr algn="ctr"/>
            <a:endParaRPr lang="en-US"/>
          </a:p>
        </p:txBody>
      </p:sp>
      <p:sp>
        <p:nvSpPr>
          <p:cNvPr id="317" name="Rectangle 316"/>
          <p:cNvSpPr/>
          <p:nvPr/>
        </p:nvSpPr>
        <p:spPr>
          <a:xfrm rot="10800000">
            <a:off x="2179320" y="4490719"/>
            <a:ext cx="335280" cy="34544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1870" tIns="50935" rIns="101870" bIns="50935" rtlCol="0" anchor="ctr"/>
          <a:lstStyle/>
          <a:p>
            <a:pPr algn="ctr"/>
            <a:endParaRPr lang="en-US"/>
          </a:p>
        </p:txBody>
      </p:sp>
      <p:sp>
        <p:nvSpPr>
          <p:cNvPr id="304" name="Rectangle 303"/>
          <p:cNvSpPr/>
          <p:nvPr/>
        </p:nvSpPr>
        <p:spPr>
          <a:xfrm rot="10800000">
            <a:off x="1005841" y="4836159"/>
            <a:ext cx="335280" cy="34544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1870" tIns="50935" rIns="101870" bIns="50935" rtlCol="0" anchor="ctr"/>
          <a:lstStyle/>
          <a:p>
            <a:pPr algn="ctr"/>
            <a:endParaRPr lang="en-US"/>
          </a:p>
        </p:txBody>
      </p:sp>
      <p:sp>
        <p:nvSpPr>
          <p:cNvPr id="285" name="Rectangle 284"/>
          <p:cNvSpPr/>
          <p:nvPr/>
        </p:nvSpPr>
        <p:spPr>
          <a:xfrm rot="10800000">
            <a:off x="838200" y="5181599"/>
            <a:ext cx="335280" cy="34544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1870" tIns="50935" rIns="101870" bIns="50935" rtlCol="0" anchor="ctr"/>
          <a:lstStyle/>
          <a:p>
            <a:pPr algn="ctr"/>
            <a:endParaRPr lang="en-US"/>
          </a:p>
        </p:txBody>
      </p:sp>
      <p:sp>
        <p:nvSpPr>
          <p:cNvPr id="160" name="Rectangle 159"/>
          <p:cNvSpPr/>
          <p:nvPr/>
        </p:nvSpPr>
        <p:spPr>
          <a:xfrm rot="10800000">
            <a:off x="1005840" y="5527039"/>
            <a:ext cx="335280" cy="34544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1870" tIns="50935" rIns="101870" bIns="50935" rtlCol="0" anchor="ctr"/>
          <a:lstStyle/>
          <a:p>
            <a:pPr algn="ctr"/>
            <a:endParaRPr lang="en-US"/>
          </a:p>
        </p:txBody>
      </p:sp>
      <p:sp>
        <p:nvSpPr>
          <p:cNvPr id="194" name="Rectangle 193"/>
          <p:cNvSpPr/>
          <p:nvPr/>
        </p:nvSpPr>
        <p:spPr>
          <a:xfrm>
            <a:off x="5029201" y="1381759"/>
            <a:ext cx="335280" cy="34544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1870" tIns="50935" rIns="101870" bIns="50935" rtlCol="0" anchor="ctr"/>
          <a:lstStyle/>
          <a:p>
            <a:pPr algn="ctr"/>
            <a:endParaRPr lang="en-US"/>
          </a:p>
        </p:txBody>
      </p:sp>
      <p:sp>
        <p:nvSpPr>
          <p:cNvPr id="195" name="Rectangle 194"/>
          <p:cNvSpPr/>
          <p:nvPr/>
        </p:nvSpPr>
        <p:spPr>
          <a:xfrm>
            <a:off x="5699761" y="1381759"/>
            <a:ext cx="335280" cy="34544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1870" tIns="50935" rIns="101870" bIns="50935" rtlCol="0" anchor="ctr"/>
          <a:lstStyle/>
          <a:p>
            <a:pPr algn="ctr"/>
            <a:endParaRPr lang="en-US"/>
          </a:p>
        </p:txBody>
      </p:sp>
      <p:sp>
        <p:nvSpPr>
          <p:cNvPr id="196" name="Rectangle 195"/>
          <p:cNvSpPr/>
          <p:nvPr/>
        </p:nvSpPr>
        <p:spPr>
          <a:xfrm>
            <a:off x="5364481" y="1381759"/>
            <a:ext cx="335280" cy="34544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1870" tIns="50935" rIns="101870" bIns="50935" rtlCol="0" anchor="ctr"/>
          <a:lstStyle/>
          <a:p>
            <a:pPr algn="ctr"/>
            <a:endParaRPr lang="en-US"/>
          </a:p>
        </p:txBody>
      </p:sp>
      <p:sp>
        <p:nvSpPr>
          <p:cNvPr id="189" name="Rectangle 188"/>
          <p:cNvSpPr/>
          <p:nvPr/>
        </p:nvSpPr>
        <p:spPr>
          <a:xfrm>
            <a:off x="4861561" y="1727199"/>
            <a:ext cx="335280" cy="34544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1870" tIns="50935" rIns="101870" bIns="50935" rtlCol="0" anchor="ctr"/>
          <a:lstStyle/>
          <a:p>
            <a:pPr algn="ctr"/>
            <a:endParaRPr lang="en-US"/>
          </a:p>
        </p:txBody>
      </p:sp>
      <p:sp>
        <p:nvSpPr>
          <p:cNvPr id="192" name="Rectangle 191"/>
          <p:cNvSpPr/>
          <p:nvPr/>
        </p:nvSpPr>
        <p:spPr>
          <a:xfrm>
            <a:off x="5532121" y="1727199"/>
            <a:ext cx="335280" cy="34544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1870" tIns="50935" rIns="101870" bIns="50935" rtlCol="0" anchor="ctr"/>
          <a:lstStyle/>
          <a:p>
            <a:pPr algn="ctr"/>
            <a:endParaRPr lang="en-US"/>
          </a:p>
        </p:txBody>
      </p:sp>
      <p:sp>
        <p:nvSpPr>
          <p:cNvPr id="221" name="Rectangle 220"/>
          <p:cNvSpPr/>
          <p:nvPr/>
        </p:nvSpPr>
        <p:spPr>
          <a:xfrm>
            <a:off x="4358641" y="2072639"/>
            <a:ext cx="335280" cy="34544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1870" tIns="50935" rIns="101870" bIns="50935" rtlCol="0" anchor="ctr"/>
          <a:lstStyle/>
          <a:p>
            <a:pPr algn="ctr"/>
            <a:endParaRPr lang="en-US"/>
          </a:p>
        </p:txBody>
      </p:sp>
      <p:sp>
        <p:nvSpPr>
          <p:cNvPr id="217" name="Rectangle 216"/>
          <p:cNvSpPr/>
          <p:nvPr/>
        </p:nvSpPr>
        <p:spPr>
          <a:xfrm>
            <a:off x="4526281" y="2418079"/>
            <a:ext cx="335280" cy="34544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1870" tIns="50935" rIns="101870" bIns="50935" rtlCol="0" anchor="ctr"/>
          <a:lstStyle/>
          <a:p>
            <a:pPr algn="ctr"/>
            <a:endParaRPr lang="en-US"/>
          </a:p>
        </p:txBody>
      </p:sp>
      <p:sp>
        <p:nvSpPr>
          <p:cNvPr id="146" name="Rectangle 145"/>
          <p:cNvSpPr/>
          <p:nvPr/>
        </p:nvSpPr>
        <p:spPr>
          <a:xfrm>
            <a:off x="2346961" y="690879"/>
            <a:ext cx="335280" cy="34544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1870" tIns="50935" rIns="101870" bIns="50935" rtlCol="0" anchor="ctr"/>
          <a:lstStyle/>
          <a:p>
            <a:pPr algn="ctr"/>
            <a:endParaRPr lang="en-US"/>
          </a:p>
        </p:txBody>
      </p:sp>
      <p:sp>
        <p:nvSpPr>
          <p:cNvPr id="145" name="Rectangle 144"/>
          <p:cNvSpPr/>
          <p:nvPr/>
        </p:nvSpPr>
        <p:spPr>
          <a:xfrm>
            <a:off x="2011681" y="690879"/>
            <a:ext cx="335280" cy="34544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1870" tIns="50935" rIns="101870" bIns="50935" rtlCol="0" anchor="ctr"/>
          <a:lstStyle/>
          <a:p>
            <a:pPr algn="ctr"/>
            <a:endParaRPr lang="en-US"/>
          </a:p>
        </p:txBody>
      </p:sp>
      <p:sp>
        <p:nvSpPr>
          <p:cNvPr id="151" name="Rectangle 150"/>
          <p:cNvSpPr/>
          <p:nvPr/>
        </p:nvSpPr>
        <p:spPr>
          <a:xfrm rot="10800000">
            <a:off x="2011680" y="5527039"/>
            <a:ext cx="335280" cy="34544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1870" tIns="50935" rIns="101870" bIns="50935" rtlCol="0" anchor="ctr"/>
          <a:lstStyle/>
          <a:p>
            <a:pPr algn="ctr"/>
            <a:endParaRPr lang="en-US"/>
          </a:p>
        </p:txBody>
      </p:sp>
      <p:sp>
        <p:nvSpPr>
          <p:cNvPr id="282" name="Rectangle 281"/>
          <p:cNvSpPr/>
          <p:nvPr/>
        </p:nvSpPr>
        <p:spPr>
          <a:xfrm rot="10800000">
            <a:off x="2514600" y="5181599"/>
            <a:ext cx="335280" cy="34544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1870" tIns="50935" rIns="101870" bIns="50935" rtlCol="0" anchor="ctr"/>
          <a:lstStyle/>
          <a:p>
            <a:pPr algn="ctr"/>
            <a:endParaRPr lang="en-US"/>
          </a:p>
        </p:txBody>
      </p:sp>
      <p:sp>
        <p:nvSpPr>
          <p:cNvPr id="246" name="Rectangle 245"/>
          <p:cNvSpPr/>
          <p:nvPr/>
        </p:nvSpPr>
        <p:spPr>
          <a:xfrm rot="10800000">
            <a:off x="1844040" y="5872479"/>
            <a:ext cx="335280" cy="34544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1870" tIns="50935" rIns="101870" bIns="50935" rtlCol="0" anchor="ctr"/>
          <a:lstStyle/>
          <a:p>
            <a:pPr algn="ctr"/>
            <a:endParaRPr lang="en-US"/>
          </a:p>
        </p:txBody>
      </p:sp>
      <p:sp>
        <p:nvSpPr>
          <p:cNvPr id="152" name="Rectangle 151"/>
          <p:cNvSpPr/>
          <p:nvPr/>
        </p:nvSpPr>
        <p:spPr>
          <a:xfrm rot="10800000">
            <a:off x="2346960" y="5527039"/>
            <a:ext cx="335280" cy="34544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1870" tIns="50935" rIns="101870" bIns="50935" rtlCol="0" anchor="ctr"/>
          <a:lstStyle/>
          <a:p>
            <a:pPr algn="ctr"/>
            <a:endParaRPr lang="en-US"/>
          </a:p>
        </p:txBody>
      </p:sp>
      <p:sp>
        <p:nvSpPr>
          <p:cNvPr id="150" name="Rectangle 149"/>
          <p:cNvSpPr/>
          <p:nvPr/>
        </p:nvSpPr>
        <p:spPr>
          <a:xfrm rot="10800000">
            <a:off x="2682240" y="5527039"/>
            <a:ext cx="335280" cy="34544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1870" tIns="50935" rIns="101870" bIns="50935" rtlCol="0" anchor="ctr"/>
          <a:lstStyle/>
          <a:p>
            <a:pPr algn="ctr"/>
            <a:endParaRPr lang="en-US"/>
          </a:p>
        </p:txBody>
      </p:sp>
      <p:sp>
        <p:nvSpPr>
          <p:cNvPr id="244" name="Rectangle 243"/>
          <p:cNvSpPr/>
          <p:nvPr/>
        </p:nvSpPr>
        <p:spPr>
          <a:xfrm rot="10800000">
            <a:off x="2179320" y="5872479"/>
            <a:ext cx="335280" cy="34544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1870" tIns="50935" rIns="101870" bIns="50935" rtlCol="0" anchor="ctr"/>
          <a:lstStyle/>
          <a:p>
            <a:pPr algn="ctr"/>
            <a:endParaRPr lang="en-US"/>
          </a:p>
        </p:txBody>
      </p:sp>
      <p:sp>
        <p:nvSpPr>
          <p:cNvPr id="161" name="Rectangle 160"/>
          <p:cNvSpPr/>
          <p:nvPr/>
        </p:nvSpPr>
        <p:spPr>
          <a:xfrm>
            <a:off x="4693921" y="690879"/>
            <a:ext cx="335280" cy="34544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1870" tIns="50935" rIns="101870" bIns="50935" rtlCol="0" anchor="ctr"/>
          <a:lstStyle/>
          <a:p>
            <a:pPr algn="ctr"/>
            <a:endParaRPr lang="en-US"/>
          </a:p>
        </p:txBody>
      </p:sp>
      <p:sp>
        <p:nvSpPr>
          <p:cNvPr id="264" name="Rectangle 263"/>
          <p:cNvSpPr/>
          <p:nvPr/>
        </p:nvSpPr>
        <p:spPr>
          <a:xfrm>
            <a:off x="4526281" y="1036319"/>
            <a:ext cx="335280" cy="34544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1870" tIns="50935" rIns="101870" bIns="50935" rtlCol="0" anchor="ctr"/>
          <a:lstStyle/>
          <a:p>
            <a:pPr algn="ctr"/>
            <a:endParaRPr lang="en-US"/>
          </a:p>
        </p:txBody>
      </p:sp>
      <p:sp>
        <p:nvSpPr>
          <p:cNvPr id="224" name="Rectangle 223"/>
          <p:cNvSpPr/>
          <p:nvPr/>
        </p:nvSpPr>
        <p:spPr>
          <a:xfrm>
            <a:off x="5196841" y="2418079"/>
            <a:ext cx="335280" cy="34544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1870" tIns="50935" rIns="101870" bIns="50935" rtlCol="0" anchor="ctr"/>
          <a:lstStyle/>
          <a:p>
            <a:pPr algn="ctr"/>
            <a:endParaRPr lang="en-US"/>
          </a:p>
        </p:txBody>
      </p:sp>
      <p:sp>
        <p:nvSpPr>
          <p:cNvPr id="371" name="Rectangle 370"/>
          <p:cNvSpPr/>
          <p:nvPr/>
        </p:nvSpPr>
        <p:spPr>
          <a:xfrm>
            <a:off x="5029201" y="2763519"/>
            <a:ext cx="335280" cy="34544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1870" tIns="50935" rIns="101870" bIns="50935" rtlCol="0" anchor="ctr"/>
          <a:lstStyle/>
          <a:p>
            <a:pPr algn="ctr"/>
            <a:endParaRPr lang="en-US"/>
          </a:p>
        </p:txBody>
      </p:sp>
      <p:sp>
        <p:nvSpPr>
          <p:cNvPr id="238" name="Rectangle 237"/>
          <p:cNvSpPr/>
          <p:nvPr/>
        </p:nvSpPr>
        <p:spPr>
          <a:xfrm rot="10800000">
            <a:off x="4526280" y="5872479"/>
            <a:ext cx="335280" cy="34544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1870" tIns="50935" rIns="101870" bIns="50935" rtlCol="0" anchor="ctr"/>
          <a:lstStyle/>
          <a:p>
            <a:pPr algn="ctr"/>
            <a:endParaRPr lang="en-US"/>
          </a:p>
        </p:txBody>
      </p:sp>
      <p:sp>
        <p:nvSpPr>
          <p:cNvPr id="378" name="Rectangle 377"/>
          <p:cNvSpPr/>
          <p:nvPr/>
        </p:nvSpPr>
        <p:spPr>
          <a:xfrm rot="10800000">
            <a:off x="5532120" y="3799839"/>
            <a:ext cx="335280" cy="34544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1870" tIns="50935" rIns="101870" bIns="50935" rtlCol="0" anchor="ctr"/>
          <a:lstStyle/>
          <a:p>
            <a:pPr algn="ctr"/>
            <a:endParaRPr lang="en-US"/>
          </a:p>
        </p:txBody>
      </p:sp>
      <p:sp>
        <p:nvSpPr>
          <p:cNvPr id="326" name="Rectangle 325"/>
          <p:cNvSpPr/>
          <p:nvPr/>
        </p:nvSpPr>
        <p:spPr>
          <a:xfrm rot="10800000">
            <a:off x="5364480" y="4145279"/>
            <a:ext cx="335280" cy="34544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1870" tIns="50935" rIns="101870" bIns="50935" rtlCol="0" anchor="ctr"/>
          <a:lstStyle/>
          <a:p>
            <a:pPr algn="ctr"/>
            <a:endParaRPr lang="en-US"/>
          </a:p>
        </p:txBody>
      </p:sp>
      <p:sp>
        <p:nvSpPr>
          <p:cNvPr id="204" name="Rectangle 203"/>
          <p:cNvSpPr/>
          <p:nvPr/>
        </p:nvSpPr>
        <p:spPr>
          <a:xfrm>
            <a:off x="1005841" y="2072639"/>
            <a:ext cx="335280" cy="34544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1870" tIns="50935" rIns="101870" bIns="50935" rtlCol="0" anchor="ctr"/>
          <a:lstStyle/>
          <a:p>
            <a:pPr algn="ctr"/>
            <a:endParaRPr lang="en-US"/>
          </a:p>
        </p:txBody>
      </p:sp>
      <p:sp>
        <p:nvSpPr>
          <p:cNvPr id="201" name="Rectangle 200"/>
          <p:cNvSpPr/>
          <p:nvPr/>
        </p:nvSpPr>
        <p:spPr>
          <a:xfrm>
            <a:off x="1173481" y="2418079"/>
            <a:ext cx="335280" cy="34544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1870" tIns="50935" rIns="101870" bIns="50935" rtlCol="0" anchor="ctr"/>
          <a:lstStyle/>
          <a:p>
            <a:pPr algn="ctr"/>
            <a:endParaRPr lang="en-US"/>
          </a:p>
        </p:txBody>
      </p:sp>
      <p:sp>
        <p:nvSpPr>
          <p:cNvPr id="347" name="Rectangle 346"/>
          <p:cNvSpPr/>
          <p:nvPr/>
        </p:nvSpPr>
        <p:spPr>
          <a:xfrm>
            <a:off x="1005841" y="2763519"/>
            <a:ext cx="335280" cy="34544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1870" tIns="50935" rIns="101870" bIns="50935" rtlCol="0" anchor="ctr"/>
          <a:lstStyle/>
          <a:p>
            <a:pPr algn="ctr"/>
            <a:endParaRPr lang="en-US"/>
          </a:p>
        </p:txBody>
      </p:sp>
      <p:sp>
        <p:nvSpPr>
          <p:cNvPr id="377" name="Rectangle 376"/>
          <p:cNvSpPr/>
          <p:nvPr/>
        </p:nvSpPr>
        <p:spPr>
          <a:xfrm>
            <a:off x="838201" y="3108959"/>
            <a:ext cx="335280" cy="34544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1870" tIns="50935" rIns="101870" bIns="50935" rtlCol="0" anchor="ctr"/>
          <a:lstStyle/>
          <a:p>
            <a:pPr algn="ctr"/>
            <a:endParaRPr lang="en-US"/>
          </a:p>
        </p:txBody>
      </p:sp>
      <p:sp>
        <p:nvSpPr>
          <p:cNvPr id="393" name="Rectangle 392"/>
          <p:cNvSpPr/>
          <p:nvPr/>
        </p:nvSpPr>
        <p:spPr>
          <a:xfrm rot="10800000">
            <a:off x="5867400" y="3799839"/>
            <a:ext cx="335280" cy="34544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1870" tIns="50935" rIns="101870" bIns="50935" rtlCol="0" anchor="ctr"/>
          <a:lstStyle/>
          <a:p>
            <a:pPr algn="ctr"/>
            <a:endParaRPr lang="en-US"/>
          </a:p>
        </p:txBody>
      </p:sp>
      <p:sp>
        <p:nvSpPr>
          <p:cNvPr id="308" name="Rectangle 307"/>
          <p:cNvSpPr/>
          <p:nvPr/>
        </p:nvSpPr>
        <p:spPr>
          <a:xfrm rot="10800000">
            <a:off x="5532120" y="4490719"/>
            <a:ext cx="335280" cy="34544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1870" tIns="50935" rIns="101870" bIns="50935" rtlCol="0" anchor="ctr"/>
          <a:lstStyle/>
          <a:p>
            <a:pPr algn="ctr"/>
            <a:endParaRPr lang="en-US"/>
          </a:p>
        </p:txBody>
      </p:sp>
      <p:sp>
        <p:nvSpPr>
          <p:cNvPr id="323" name="Rectangle 322"/>
          <p:cNvSpPr/>
          <p:nvPr/>
        </p:nvSpPr>
        <p:spPr>
          <a:xfrm rot="10800000">
            <a:off x="5867402" y="4490719"/>
            <a:ext cx="335280" cy="34544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1870" tIns="50935" rIns="101870" bIns="50935" rtlCol="0" anchor="ctr"/>
          <a:lstStyle/>
          <a:p>
            <a:pPr algn="ctr"/>
            <a:endParaRPr lang="en-US"/>
          </a:p>
        </p:txBody>
      </p:sp>
      <p:sp>
        <p:nvSpPr>
          <p:cNvPr id="2" name="Rectangle 1"/>
          <p:cNvSpPr/>
          <p:nvPr/>
        </p:nvSpPr>
        <p:spPr>
          <a:xfrm rot="10800000">
            <a:off x="5699760" y="5527039"/>
            <a:ext cx="335280" cy="34544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1870" tIns="50935" rIns="101870" bIns="50935" rtlCol="0" anchor="ctr"/>
          <a:lstStyle/>
          <a:p>
            <a:pPr algn="ctr"/>
            <a:endParaRPr lang="en-US"/>
          </a:p>
        </p:txBody>
      </p:sp>
      <p:sp>
        <p:nvSpPr>
          <p:cNvPr id="250" name="Rectangle 249"/>
          <p:cNvSpPr/>
          <p:nvPr/>
        </p:nvSpPr>
        <p:spPr>
          <a:xfrm rot="10800000">
            <a:off x="5867400" y="5872479"/>
            <a:ext cx="335280" cy="34544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1870" tIns="50935" rIns="101870" bIns="50935" rtlCol="0" anchor="ctr"/>
          <a:lstStyle/>
          <a:p>
            <a:pPr algn="ctr"/>
            <a:endParaRPr lang="en-US"/>
          </a:p>
        </p:txBody>
      </p:sp>
      <p:sp>
        <p:nvSpPr>
          <p:cNvPr id="292" name="Rectangle 291"/>
          <p:cNvSpPr/>
          <p:nvPr/>
        </p:nvSpPr>
        <p:spPr>
          <a:xfrm rot="10800000">
            <a:off x="5029201" y="4836159"/>
            <a:ext cx="335280" cy="34544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1870" tIns="50935" rIns="101870" bIns="50935" rtlCol="0" anchor="ctr"/>
          <a:lstStyle/>
          <a:p>
            <a:pPr algn="ctr"/>
            <a:endParaRPr lang="en-US"/>
          </a:p>
        </p:txBody>
      </p:sp>
      <p:sp>
        <p:nvSpPr>
          <p:cNvPr id="273" name="Rectangle 272"/>
          <p:cNvSpPr/>
          <p:nvPr/>
        </p:nvSpPr>
        <p:spPr>
          <a:xfrm rot="10800000">
            <a:off x="4861560" y="5181599"/>
            <a:ext cx="335280" cy="34544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1870" tIns="50935" rIns="101870" bIns="50935" rtlCol="0" anchor="ctr"/>
          <a:lstStyle/>
          <a:p>
            <a:pPr algn="ctr"/>
            <a:endParaRPr lang="en-US"/>
          </a:p>
        </p:txBody>
      </p:sp>
      <p:sp>
        <p:nvSpPr>
          <p:cNvPr id="274" name="Rectangle 273"/>
          <p:cNvSpPr/>
          <p:nvPr/>
        </p:nvSpPr>
        <p:spPr>
          <a:xfrm rot="10800000">
            <a:off x="5196840" y="5181599"/>
            <a:ext cx="335280" cy="34544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1870" tIns="50935" rIns="101870" bIns="50935" rtlCol="0" anchor="ctr"/>
          <a:lstStyle/>
          <a:p>
            <a:pPr algn="ctr"/>
            <a:endParaRPr lang="en-US"/>
          </a:p>
        </p:txBody>
      </p:sp>
      <p:sp>
        <p:nvSpPr>
          <p:cNvPr id="5" name="Rectangle 4"/>
          <p:cNvSpPr/>
          <p:nvPr/>
        </p:nvSpPr>
        <p:spPr>
          <a:xfrm rot="10800000">
            <a:off x="5029200" y="5527039"/>
            <a:ext cx="335280" cy="34544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1870" tIns="50935" rIns="101870" bIns="50935" rtlCol="0" anchor="ctr"/>
          <a:lstStyle/>
          <a:p>
            <a:pPr algn="ctr"/>
            <a:endParaRPr lang="en-US"/>
          </a:p>
        </p:txBody>
      </p:sp>
      <p:sp>
        <p:nvSpPr>
          <p:cNvPr id="312" name="Rectangle 311"/>
          <p:cNvSpPr/>
          <p:nvPr/>
        </p:nvSpPr>
        <p:spPr>
          <a:xfrm rot="10800000">
            <a:off x="4191000" y="4490719"/>
            <a:ext cx="335280" cy="34544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1870" tIns="50935" rIns="101870" bIns="50935" rtlCol="0" anchor="ctr"/>
          <a:lstStyle/>
          <a:p>
            <a:pPr algn="ctr"/>
            <a:endParaRPr lang="en-US"/>
          </a:p>
        </p:txBody>
      </p:sp>
      <p:sp>
        <p:nvSpPr>
          <p:cNvPr id="293" name="Rectangle 292"/>
          <p:cNvSpPr/>
          <p:nvPr/>
        </p:nvSpPr>
        <p:spPr>
          <a:xfrm rot="10800000">
            <a:off x="4358641" y="4836159"/>
            <a:ext cx="335280" cy="34544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1870" tIns="50935" rIns="101870" bIns="50935" rtlCol="0" anchor="ctr"/>
          <a:lstStyle/>
          <a:p>
            <a:pPr algn="ctr"/>
            <a:endParaRPr lang="en-US"/>
          </a:p>
        </p:txBody>
      </p:sp>
      <p:sp>
        <p:nvSpPr>
          <p:cNvPr id="294" name="Rectangle 293"/>
          <p:cNvSpPr/>
          <p:nvPr/>
        </p:nvSpPr>
        <p:spPr>
          <a:xfrm rot="10800000">
            <a:off x="4023361" y="4836159"/>
            <a:ext cx="335280" cy="34544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1870" tIns="50935" rIns="101870" bIns="50935" rtlCol="0" anchor="ctr"/>
          <a:lstStyle/>
          <a:p>
            <a:pPr algn="ctr"/>
            <a:endParaRPr lang="en-US"/>
          </a:p>
        </p:txBody>
      </p:sp>
      <p:sp>
        <p:nvSpPr>
          <p:cNvPr id="276" name="Rectangle 275"/>
          <p:cNvSpPr/>
          <p:nvPr/>
        </p:nvSpPr>
        <p:spPr>
          <a:xfrm rot="10800000">
            <a:off x="4191000" y="5181599"/>
            <a:ext cx="335280" cy="34544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1870" tIns="50935" rIns="101870" bIns="50935" rtlCol="0" anchor="ctr"/>
          <a:lstStyle/>
          <a:p>
            <a:pPr algn="ctr"/>
            <a:endParaRPr lang="en-US"/>
          </a:p>
        </p:txBody>
      </p:sp>
      <p:sp>
        <p:nvSpPr>
          <p:cNvPr id="144" name="Rectangle 143"/>
          <p:cNvSpPr/>
          <p:nvPr/>
        </p:nvSpPr>
        <p:spPr>
          <a:xfrm rot="10800000">
            <a:off x="3688080" y="5527039"/>
            <a:ext cx="335280" cy="34544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1870" tIns="50935" rIns="101870" bIns="50935" rtlCol="0" anchor="ctr"/>
          <a:lstStyle/>
          <a:p>
            <a:pPr algn="ctr"/>
            <a:endParaRPr lang="en-US"/>
          </a:p>
        </p:txBody>
      </p:sp>
      <p:sp>
        <p:nvSpPr>
          <p:cNvPr id="449" name="Rectangle 448"/>
          <p:cNvSpPr/>
          <p:nvPr/>
        </p:nvSpPr>
        <p:spPr>
          <a:xfrm>
            <a:off x="5532121" y="345439"/>
            <a:ext cx="335280" cy="345440"/>
          </a:xfrm>
          <a:prstGeom prst="rect">
            <a:avLst/>
          </a:prstGeom>
          <a:blipFill>
            <a:blip r:embed="rId3"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101870" tIns="50935" rIns="101870" bIns="50935" rtlCol="0" anchor="ctr"/>
          <a:lstStyle/>
          <a:p>
            <a:pPr algn="ctr"/>
            <a:endParaRPr lang="en-US"/>
          </a:p>
        </p:txBody>
      </p:sp>
      <p:sp>
        <p:nvSpPr>
          <p:cNvPr id="247" name="Rectangle 246"/>
          <p:cNvSpPr/>
          <p:nvPr/>
        </p:nvSpPr>
        <p:spPr>
          <a:xfrm rot="10800000">
            <a:off x="1508760" y="5872479"/>
            <a:ext cx="335280" cy="34544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1870" tIns="50935" rIns="101870" bIns="50935" rtlCol="0" anchor="ctr"/>
          <a:lstStyle/>
          <a:p>
            <a:pPr algn="ctr"/>
            <a:endParaRPr lang="en-US"/>
          </a:p>
        </p:txBody>
      </p:sp>
      <p:graphicFrame>
        <p:nvGraphicFramePr>
          <p:cNvPr id="450" name="Table 449"/>
          <p:cNvGraphicFramePr>
            <a:graphicFrameLocks noGrp="1"/>
          </p:cNvGraphicFramePr>
          <p:nvPr>
            <p:extLst>
              <p:ext uri="{D42A27DB-BD31-4B8C-83A1-F6EECF244321}">
                <p14:modId xmlns:p14="http://schemas.microsoft.com/office/powerpoint/2010/main" val="295239843"/>
              </p:ext>
            </p:extLst>
          </p:nvPr>
        </p:nvGraphicFramePr>
        <p:xfrm>
          <a:off x="6705600" y="381000"/>
          <a:ext cx="3268980" cy="5853388"/>
        </p:xfrm>
        <a:graphic>
          <a:graphicData uri="http://schemas.openxmlformats.org/drawingml/2006/table">
            <a:tbl>
              <a:tblPr firstRow="1" bandRow="1">
                <a:tableStyleId>{5C22544A-7EE6-4342-B048-85BDC9FD1C3A}</a:tableStyleId>
              </a:tblPr>
              <a:tblGrid>
                <a:gridCol w="1424940">
                  <a:extLst>
                    <a:ext uri="{9D8B030D-6E8A-4147-A177-3AD203B41FA5}">
                      <a16:colId xmlns:a16="http://schemas.microsoft.com/office/drawing/2014/main" val="20000"/>
                    </a:ext>
                  </a:extLst>
                </a:gridCol>
                <a:gridCol w="922020">
                  <a:extLst>
                    <a:ext uri="{9D8B030D-6E8A-4147-A177-3AD203B41FA5}">
                      <a16:colId xmlns:a16="http://schemas.microsoft.com/office/drawing/2014/main" val="20001"/>
                    </a:ext>
                  </a:extLst>
                </a:gridCol>
                <a:gridCol w="922020">
                  <a:extLst>
                    <a:ext uri="{9D8B030D-6E8A-4147-A177-3AD203B41FA5}">
                      <a16:colId xmlns:a16="http://schemas.microsoft.com/office/drawing/2014/main" val="20002"/>
                    </a:ext>
                  </a:extLst>
                </a:gridCol>
              </a:tblGrid>
              <a:tr h="454152">
                <a:tc>
                  <a:txBody>
                    <a:bodyPr/>
                    <a:lstStyle/>
                    <a:p>
                      <a:pPr marL="0" marR="0" lvl="0" indent="0" algn="ctr" defTabSz="1017871" rtl="0" eaLnBrk="1" fontAlgn="auto" latinLnBrk="0" hangingPunct="1">
                        <a:lnSpc>
                          <a:spcPct val="100000"/>
                        </a:lnSpc>
                        <a:spcBef>
                          <a:spcPts val="0"/>
                        </a:spcBef>
                        <a:spcAft>
                          <a:spcPts val="0"/>
                        </a:spcAft>
                        <a:buClrTx/>
                        <a:buSzTx/>
                        <a:buFontTx/>
                        <a:buNone/>
                        <a:tabLst/>
                        <a:defRPr/>
                      </a:pPr>
                      <a:r>
                        <a:rPr lang="en-US" sz="1400" dirty="0"/>
                        <a:t>Horizontal Triplets</a:t>
                      </a:r>
                    </a:p>
                  </a:txBody>
                  <a:tcPr marL="100584" marR="100584" marT="51816" marB="51816"/>
                </a:tc>
                <a:tc>
                  <a:txBody>
                    <a:bodyPr/>
                    <a:lstStyle/>
                    <a:p>
                      <a:pPr algn="ctr"/>
                      <a:r>
                        <a:rPr lang="en-US" sz="2300" i="1" dirty="0"/>
                        <a:t>Z</a:t>
                      </a:r>
                      <a:r>
                        <a:rPr lang="en-US" sz="2300" i="1" baseline="-25000" dirty="0"/>
                        <a:t>1</a:t>
                      </a:r>
                    </a:p>
                  </a:txBody>
                  <a:tcPr marL="100584" marR="100584" marT="51816" marB="51816"/>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300" i="1" dirty="0"/>
                        <a:t>Z</a:t>
                      </a:r>
                      <a:r>
                        <a:rPr lang="en-US" sz="2300" i="1" baseline="-25000" dirty="0"/>
                        <a:t>3</a:t>
                      </a:r>
                    </a:p>
                  </a:txBody>
                  <a:tcPr marL="100584" marR="100584" marT="51816" marB="51816"/>
                </a:tc>
                <a:extLst>
                  <a:ext uri="{0D108BD9-81ED-4DB2-BD59-A6C34878D82A}">
                    <a16:rowId xmlns:a16="http://schemas.microsoft.com/office/drawing/2014/main" val="10000"/>
                  </a:ext>
                </a:extLst>
              </a:tr>
              <a:tr h="863600">
                <a:tc>
                  <a:txBody>
                    <a:bodyPr/>
                    <a:lstStyle/>
                    <a:p>
                      <a:r>
                        <a:rPr lang="en-US" sz="1200" b="1" dirty="0"/>
                        <a:t>A = black;</a:t>
                      </a:r>
                      <a:r>
                        <a:rPr lang="en-US" sz="1200" b="1" baseline="0" dirty="0"/>
                        <a:t> </a:t>
                      </a:r>
                      <a:r>
                        <a:rPr lang="en-US" sz="1200" b="1" dirty="0">
                          <a:solidFill>
                            <a:schemeClr val="bg1"/>
                          </a:solidFill>
                        </a:rPr>
                        <a:t>B = white</a:t>
                      </a:r>
                    </a:p>
                    <a:p>
                      <a:r>
                        <a:rPr lang="en-US" sz="1200" b="1" dirty="0">
                          <a:solidFill>
                            <a:schemeClr val="tx1"/>
                          </a:solidFill>
                        </a:rPr>
                        <a:t>Counts for EACH row</a:t>
                      </a:r>
                    </a:p>
                  </a:txBody>
                  <a:tcPr marL="100584" marR="100584" marT="51816" marB="51816" anchor="ctr"/>
                </a:tc>
                <a:tc>
                  <a:txBody>
                    <a:bodyPr/>
                    <a:lstStyle/>
                    <a:p>
                      <a:pPr algn="ctr"/>
                      <a:r>
                        <a:rPr lang="en-US" sz="1400" b="1" dirty="0"/>
                        <a:t>A</a:t>
                      </a:r>
                    </a:p>
                    <a:p>
                      <a:pPr algn="ctr"/>
                      <a:r>
                        <a:rPr lang="en-US" sz="1400" b="1" dirty="0"/>
                        <a:t> /   \</a:t>
                      </a:r>
                    </a:p>
                    <a:p>
                      <a:pPr algn="ctr"/>
                      <a:r>
                        <a:rPr lang="en-US" sz="1400" b="1" dirty="0"/>
                        <a:t>A      </a:t>
                      </a:r>
                      <a:r>
                        <a:rPr lang="en-US" sz="1400" b="1" dirty="0" err="1"/>
                        <a:t>A</a:t>
                      </a:r>
                      <a:endParaRPr lang="en-US" sz="1400" b="1" dirty="0"/>
                    </a:p>
                  </a:txBody>
                  <a:tcPr marL="100584" marR="100584" marT="51816" marB="51816"/>
                </a:tc>
                <a:tc>
                  <a:txBody>
                    <a:bodyPr/>
                    <a:lstStyle/>
                    <a:p>
                      <a:pPr algn="ctr"/>
                      <a:r>
                        <a:rPr lang="en-US" sz="1400" b="1" dirty="0">
                          <a:solidFill>
                            <a:schemeClr val="bg1"/>
                          </a:solidFill>
                        </a:rPr>
                        <a:t>B</a:t>
                      </a:r>
                      <a:r>
                        <a:rPr lang="en-US" sz="1400" b="1" baseline="0" dirty="0"/>
                        <a:t> </a:t>
                      </a:r>
                    </a:p>
                    <a:p>
                      <a:pPr algn="ctr"/>
                      <a:r>
                        <a:rPr lang="en-US" sz="1400" b="1" baseline="0" dirty="0"/>
                        <a:t> /   \</a:t>
                      </a:r>
                    </a:p>
                    <a:p>
                      <a:pPr algn="ctr"/>
                      <a:r>
                        <a:rPr lang="en-US" sz="1400" b="1" baseline="0" dirty="0"/>
                        <a:t>A      </a:t>
                      </a:r>
                      <a:r>
                        <a:rPr lang="en-US" sz="1400" b="1" baseline="0" dirty="0" err="1"/>
                        <a:t>A</a:t>
                      </a:r>
                      <a:endParaRPr lang="en-US" sz="1400" b="1" dirty="0"/>
                    </a:p>
                  </a:txBody>
                  <a:tcPr marL="100584" marR="100584" marT="51816" marB="51816"/>
                </a:tc>
                <a:extLst>
                  <a:ext uri="{0D108BD9-81ED-4DB2-BD59-A6C34878D82A}">
                    <a16:rowId xmlns:a16="http://schemas.microsoft.com/office/drawing/2014/main" val="10001"/>
                  </a:ext>
                </a:extLst>
              </a:tr>
              <a:tr h="34036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a:t>Row 0 </a:t>
                      </a:r>
                      <a:r>
                        <a:rPr lang="en-US" sz="1200" b="1" baseline="0" dirty="0"/>
                        <a:t>   </a:t>
                      </a:r>
                      <a:r>
                        <a:rPr lang="en-US" sz="1200" b="0" i="1" baseline="0" dirty="0"/>
                        <a:t>to  </a:t>
                      </a:r>
                      <a:r>
                        <a:rPr lang="en-US" sz="1200" b="1" dirty="0"/>
                        <a:t>Row 1 </a:t>
                      </a:r>
                    </a:p>
                    <a:p>
                      <a:r>
                        <a:rPr lang="en-US" sz="1200" b="1" dirty="0"/>
                        <a:t>Row 14 </a:t>
                      </a:r>
                      <a:r>
                        <a:rPr lang="en-US" sz="1200" b="1" baseline="0" dirty="0"/>
                        <a:t> </a:t>
                      </a:r>
                      <a:r>
                        <a:rPr lang="en-US" sz="1200" b="0" i="1" baseline="0" dirty="0"/>
                        <a:t>to </a:t>
                      </a:r>
                      <a:r>
                        <a:rPr lang="en-US" sz="1200" b="1" dirty="0"/>
                        <a:t>Row 15</a:t>
                      </a:r>
                    </a:p>
                  </a:txBody>
                  <a:tcPr marL="100584" marR="100584" marT="51816" marB="51816"/>
                </a:tc>
                <a:tc>
                  <a:txBody>
                    <a:bodyPr/>
                    <a:lstStyle/>
                    <a:p>
                      <a:pPr algn="ctr"/>
                      <a:r>
                        <a:rPr lang="en-US" sz="1200" b="0" dirty="0"/>
                        <a:t>(2+3=</a:t>
                      </a:r>
                      <a:r>
                        <a:rPr lang="en-US" sz="1200" b="1" dirty="0"/>
                        <a:t>5)*2 = 10</a:t>
                      </a:r>
                    </a:p>
                  </a:txBody>
                  <a:tcPr marL="100584" marR="100584" marT="51816" marB="51816"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b="0" dirty="0"/>
                        <a:t>(1+0=</a:t>
                      </a:r>
                      <a:r>
                        <a:rPr lang="en-US" sz="1200" b="1" dirty="0"/>
                        <a:t>1)*2</a:t>
                      </a:r>
                    </a:p>
                    <a:p>
                      <a:pPr marL="0" marR="0" indent="0" algn="ctr" defTabSz="914400" rtl="0" eaLnBrk="1" fontAlgn="auto" latinLnBrk="0" hangingPunct="1">
                        <a:lnSpc>
                          <a:spcPct val="100000"/>
                        </a:lnSpc>
                        <a:spcBef>
                          <a:spcPts val="0"/>
                        </a:spcBef>
                        <a:spcAft>
                          <a:spcPts val="0"/>
                        </a:spcAft>
                        <a:buClrTx/>
                        <a:buSzTx/>
                        <a:buFontTx/>
                        <a:buNone/>
                        <a:tabLst/>
                        <a:defRPr/>
                      </a:pPr>
                      <a:r>
                        <a:rPr lang="en-US" sz="1400" b="1" dirty="0"/>
                        <a:t>= 2</a:t>
                      </a:r>
                    </a:p>
                  </a:txBody>
                  <a:tcPr marL="100584" marR="100584" marT="51816" marB="51816" anchor="ctr"/>
                </a:tc>
                <a:extLst>
                  <a:ext uri="{0D108BD9-81ED-4DB2-BD59-A6C34878D82A}">
                    <a16:rowId xmlns:a16="http://schemas.microsoft.com/office/drawing/2014/main" val="10002"/>
                  </a:ext>
                </a:extLst>
              </a:tr>
              <a:tr h="50088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a:t>Row 1 </a:t>
                      </a:r>
                      <a:r>
                        <a:rPr lang="en-US" sz="1200" b="1" baseline="0" dirty="0"/>
                        <a:t>   </a:t>
                      </a:r>
                      <a:r>
                        <a:rPr lang="en-US" sz="1200" b="0" i="1" baseline="0" dirty="0"/>
                        <a:t>to   </a:t>
                      </a:r>
                      <a:r>
                        <a:rPr lang="en-US" sz="1200" b="1" dirty="0"/>
                        <a:t>Row 2</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a:t>Row 13 </a:t>
                      </a:r>
                      <a:r>
                        <a:rPr lang="en-US" sz="1200" b="1" baseline="0" dirty="0"/>
                        <a:t> </a:t>
                      </a:r>
                      <a:r>
                        <a:rPr lang="en-US" sz="1200" b="0" i="1" baseline="0" dirty="0"/>
                        <a:t>to </a:t>
                      </a:r>
                      <a:r>
                        <a:rPr lang="en-US" sz="1200" b="1" dirty="0"/>
                        <a:t>Row 14</a:t>
                      </a:r>
                    </a:p>
                  </a:txBody>
                  <a:tcPr marL="100584" marR="100584" marT="51816" marB="51816"/>
                </a:tc>
                <a:tc>
                  <a:txBody>
                    <a:bodyPr/>
                    <a:lstStyle/>
                    <a:p>
                      <a:pPr algn="ctr"/>
                      <a:r>
                        <a:rPr lang="en-US" sz="1200" b="0" dirty="0"/>
                        <a:t>(2+3=</a:t>
                      </a:r>
                      <a:r>
                        <a:rPr lang="en-US" sz="1200" b="1" dirty="0"/>
                        <a:t>5)*2 = 10</a:t>
                      </a:r>
                    </a:p>
                  </a:txBody>
                  <a:tcPr marL="100584" marR="100584" marT="51816" marB="51816"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b="0" dirty="0"/>
                        <a:t>(1+1=</a:t>
                      </a:r>
                      <a:r>
                        <a:rPr lang="en-US" sz="1200" b="1" dirty="0"/>
                        <a:t>2)*2</a:t>
                      </a:r>
                    </a:p>
                    <a:p>
                      <a:pPr marL="0" marR="0" indent="0" algn="ctr" defTabSz="914400" rtl="0" eaLnBrk="1" fontAlgn="auto" latinLnBrk="0" hangingPunct="1">
                        <a:lnSpc>
                          <a:spcPct val="100000"/>
                        </a:lnSpc>
                        <a:spcBef>
                          <a:spcPts val="0"/>
                        </a:spcBef>
                        <a:spcAft>
                          <a:spcPts val="0"/>
                        </a:spcAft>
                        <a:buClrTx/>
                        <a:buSzTx/>
                        <a:buFontTx/>
                        <a:buNone/>
                        <a:tabLst/>
                        <a:defRPr/>
                      </a:pPr>
                      <a:r>
                        <a:rPr lang="en-US" sz="1400" b="1" dirty="0"/>
                        <a:t>= 4</a:t>
                      </a:r>
                    </a:p>
                  </a:txBody>
                  <a:tcPr marL="100584" marR="100584" marT="51816" marB="51816" anchor="ctr"/>
                </a:tc>
                <a:extLst>
                  <a:ext uri="{0D108BD9-81ED-4DB2-BD59-A6C34878D82A}">
                    <a16:rowId xmlns:a16="http://schemas.microsoft.com/office/drawing/2014/main" val="10003"/>
                  </a:ext>
                </a:extLst>
              </a:tr>
              <a:tr h="50088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a:t>Row 2 </a:t>
                      </a:r>
                      <a:r>
                        <a:rPr lang="en-US" sz="1200" b="1" baseline="0" dirty="0"/>
                        <a:t>  </a:t>
                      </a:r>
                      <a:r>
                        <a:rPr lang="en-US" sz="1200" b="0" i="1" baseline="0" dirty="0"/>
                        <a:t>to  </a:t>
                      </a:r>
                      <a:r>
                        <a:rPr lang="en-US" sz="1200" b="1" dirty="0"/>
                        <a:t>Row 3</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a:t>Row 12 </a:t>
                      </a:r>
                      <a:r>
                        <a:rPr lang="en-US" sz="1200" b="1" baseline="0" dirty="0"/>
                        <a:t> </a:t>
                      </a:r>
                      <a:r>
                        <a:rPr lang="en-US" sz="1200" b="0" i="1" baseline="0" dirty="0"/>
                        <a:t>to </a:t>
                      </a:r>
                      <a:r>
                        <a:rPr lang="en-US" sz="1200" b="1" dirty="0"/>
                        <a:t>Row 13</a:t>
                      </a:r>
                    </a:p>
                  </a:txBody>
                  <a:tcPr marL="100584" marR="100584" marT="51816" marB="51816"/>
                </a:tc>
                <a:tc>
                  <a:txBody>
                    <a:bodyPr/>
                    <a:lstStyle/>
                    <a:p>
                      <a:pPr algn="ctr"/>
                      <a:r>
                        <a:rPr lang="en-US" sz="1200" b="0" dirty="0"/>
                        <a:t>(3+3=</a:t>
                      </a:r>
                      <a:r>
                        <a:rPr lang="en-US" sz="1200" b="1" dirty="0"/>
                        <a:t>6)*2 = 12</a:t>
                      </a:r>
                    </a:p>
                  </a:txBody>
                  <a:tcPr marL="100584" marR="100584" marT="51816" marB="51816"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b="0" dirty="0"/>
                        <a:t>(1+0=</a:t>
                      </a:r>
                      <a:r>
                        <a:rPr lang="en-US" sz="1200" b="1" dirty="0"/>
                        <a:t>1)*2</a:t>
                      </a:r>
                    </a:p>
                    <a:p>
                      <a:pPr marL="0" marR="0" indent="0" algn="ctr" defTabSz="914400" rtl="0" eaLnBrk="1" fontAlgn="auto" latinLnBrk="0" hangingPunct="1">
                        <a:lnSpc>
                          <a:spcPct val="100000"/>
                        </a:lnSpc>
                        <a:spcBef>
                          <a:spcPts val="0"/>
                        </a:spcBef>
                        <a:spcAft>
                          <a:spcPts val="0"/>
                        </a:spcAft>
                        <a:buClrTx/>
                        <a:buSzTx/>
                        <a:buFontTx/>
                        <a:buNone/>
                        <a:tabLst/>
                        <a:defRPr/>
                      </a:pPr>
                      <a:r>
                        <a:rPr lang="en-US" sz="1400" b="1" dirty="0"/>
                        <a:t>=</a:t>
                      </a:r>
                      <a:r>
                        <a:rPr lang="en-US" sz="1400" b="1" baseline="0" dirty="0"/>
                        <a:t> 2</a:t>
                      </a:r>
                      <a:endParaRPr lang="en-US" sz="1400" b="1" dirty="0"/>
                    </a:p>
                  </a:txBody>
                  <a:tcPr marL="100584" marR="100584" marT="51816" marB="51816" anchor="ctr"/>
                </a:tc>
                <a:extLst>
                  <a:ext uri="{0D108BD9-81ED-4DB2-BD59-A6C34878D82A}">
                    <a16:rowId xmlns:a16="http://schemas.microsoft.com/office/drawing/2014/main" val="10004"/>
                  </a:ext>
                </a:extLst>
              </a:tr>
              <a:tr h="50088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a:t>Row 3 </a:t>
                      </a:r>
                      <a:r>
                        <a:rPr lang="en-US" sz="1200" b="1" baseline="0" dirty="0"/>
                        <a:t>   </a:t>
                      </a:r>
                      <a:r>
                        <a:rPr lang="en-US" sz="1200" b="0" i="1" baseline="0" dirty="0"/>
                        <a:t>to </a:t>
                      </a:r>
                      <a:r>
                        <a:rPr lang="en-US" sz="1200" b="1" dirty="0"/>
                        <a:t>Row 4</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a:t>Row 11 </a:t>
                      </a:r>
                      <a:r>
                        <a:rPr lang="en-US" sz="1200" b="1" baseline="0" dirty="0"/>
                        <a:t> </a:t>
                      </a:r>
                      <a:r>
                        <a:rPr lang="en-US" sz="1200" b="0" i="1" baseline="0" dirty="0"/>
                        <a:t>to </a:t>
                      </a:r>
                      <a:r>
                        <a:rPr lang="en-US" sz="1200" b="1" dirty="0"/>
                        <a:t>Row 12</a:t>
                      </a:r>
                    </a:p>
                  </a:txBody>
                  <a:tcPr marL="100584" marR="100584" marT="51816" marB="51816"/>
                </a:tc>
                <a:tc>
                  <a:txBody>
                    <a:bodyPr/>
                    <a:lstStyle/>
                    <a:p>
                      <a:pPr algn="ctr"/>
                      <a:r>
                        <a:rPr lang="en-US" sz="1200" b="0" dirty="0"/>
                        <a:t>(3+3=</a:t>
                      </a:r>
                      <a:r>
                        <a:rPr lang="en-US" sz="1200" b="1" dirty="0"/>
                        <a:t>6)*2 = 12</a:t>
                      </a:r>
                    </a:p>
                  </a:txBody>
                  <a:tcPr marL="100584" marR="100584" marT="51816" marB="51816"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b="0" dirty="0"/>
                        <a:t>(0+1=</a:t>
                      </a:r>
                      <a:r>
                        <a:rPr lang="en-US" sz="1200" b="1" dirty="0"/>
                        <a:t>1)*2</a:t>
                      </a:r>
                    </a:p>
                    <a:p>
                      <a:pPr marL="0" marR="0" indent="0" algn="ctr" defTabSz="914400" rtl="0" eaLnBrk="1" fontAlgn="auto" latinLnBrk="0" hangingPunct="1">
                        <a:lnSpc>
                          <a:spcPct val="100000"/>
                        </a:lnSpc>
                        <a:spcBef>
                          <a:spcPts val="0"/>
                        </a:spcBef>
                        <a:spcAft>
                          <a:spcPts val="0"/>
                        </a:spcAft>
                        <a:buClrTx/>
                        <a:buSzTx/>
                        <a:buFontTx/>
                        <a:buNone/>
                        <a:tabLst/>
                        <a:defRPr/>
                      </a:pPr>
                      <a:r>
                        <a:rPr lang="en-US" sz="1400" b="1" dirty="0"/>
                        <a:t>=</a:t>
                      </a:r>
                      <a:r>
                        <a:rPr lang="en-US" sz="1400" b="1" baseline="0" dirty="0"/>
                        <a:t> 2</a:t>
                      </a:r>
                      <a:endParaRPr lang="en-US" sz="1400" b="1" dirty="0"/>
                    </a:p>
                  </a:txBody>
                  <a:tcPr marL="100584" marR="100584" marT="51816" marB="51816" anchor="ctr"/>
                </a:tc>
                <a:extLst>
                  <a:ext uri="{0D108BD9-81ED-4DB2-BD59-A6C34878D82A}">
                    <a16:rowId xmlns:a16="http://schemas.microsoft.com/office/drawing/2014/main" val="10005"/>
                  </a:ext>
                </a:extLst>
              </a:tr>
              <a:tr h="50088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a:t>Row 4 </a:t>
                      </a:r>
                      <a:r>
                        <a:rPr lang="en-US" sz="1200" b="1" baseline="0" dirty="0"/>
                        <a:t>   </a:t>
                      </a:r>
                      <a:r>
                        <a:rPr lang="en-US" sz="1200" b="0" i="1" baseline="0" dirty="0"/>
                        <a:t>to </a:t>
                      </a:r>
                      <a:r>
                        <a:rPr lang="en-US" sz="1200" b="1" dirty="0"/>
                        <a:t>Row 5</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a:t>Row 10</a:t>
                      </a:r>
                      <a:r>
                        <a:rPr lang="en-US" sz="1200" b="1" baseline="0" dirty="0"/>
                        <a:t>  </a:t>
                      </a:r>
                      <a:r>
                        <a:rPr lang="en-US" sz="1200" b="0" i="1" baseline="0" dirty="0"/>
                        <a:t>to </a:t>
                      </a:r>
                      <a:r>
                        <a:rPr lang="en-US" sz="1200" b="1" dirty="0"/>
                        <a:t>Row 11</a:t>
                      </a:r>
                    </a:p>
                  </a:txBody>
                  <a:tcPr marL="100584" marR="100584" marT="51816" marB="51816"/>
                </a:tc>
                <a:tc>
                  <a:txBody>
                    <a:bodyPr/>
                    <a:lstStyle/>
                    <a:p>
                      <a:pPr algn="ctr"/>
                      <a:r>
                        <a:rPr lang="en-US" sz="1200" b="0" dirty="0"/>
                        <a:t>(4+4=</a:t>
                      </a:r>
                      <a:r>
                        <a:rPr lang="en-US" sz="1200" b="1" dirty="0"/>
                        <a:t>8)*2 = 16</a:t>
                      </a:r>
                    </a:p>
                  </a:txBody>
                  <a:tcPr marL="100584" marR="100584" marT="51816" marB="51816"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b="0" dirty="0"/>
                        <a:t>(0+1=</a:t>
                      </a:r>
                      <a:r>
                        <a:rPr lang="en-US" sz="1200" b="1" dirty="0"/>
                        <a:t>1)*2</a:t>
                      </a:r>
                    </a:p>
                    <a:p>
                      <a:pPr marL="0" marR="0" indent="0" algn="ctr" defTabSz="914400" rtl="0" eaLnBrk="1" fontAlgn="auto" latinLnBrk="0" hangingPunct="1">
                        <a:lnSpc>
                          <a:spcPct val="100000"/>
                        </a:lnSpc>
                        <a:spcBef>
                          <a:spcPts val="0"/>
                        </a:spcBef>
                        <a:spcAft>
                          <a:spcPts val="0"/>
                        </a:spcAft>
                        <a:buClrTx/>
                        <a:buSzTx/>
                        <a:buFontTx/>
                        <a:buNone/>
                        <a:tabLst/>
                        <a:defRPr/>
                      </a:pPr>
                      <a:r>
                        <a:rPr lang="en-US" sz="1400" b="1" dirty="0"/>
                        <a:t>= 2</a:t>
                      </a:r>
                    </a:p>
                  </a:txBody>
                  <a:tcPr marL="100584" marR="100584" marT="51816" marB="51816" anchor="ctr"/>
                </a:tc>
                <a:extLst>
                  <a:ext uri="{0D108BD9-81ED-4DB2-BD59-A6C34878D82A}">
                    <a16:rowId xmlns:a16="http://schemas.microsoft.com/office/drawing/2014/main" val="10006"/>
                  </a:ext>
                </a:extLst>
              </a:tr>
              <a:tr h="50088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a:t>Row 5 </a:t>
                      </a:r>
                      <a:r>
                        <a:rPr lang="en-US" sz="1200" b="1" baseline="0" dirty="0"/>
                        <a:t> </a:t>
                      </a:r>
                      <a:r>
                        <a:rPr lang="en-US" sz="1200" b="0" i="1" baseline="0" dirty="0"/>
                        <a:t>to </a:t>
                      </a:r>
                      <a:r>
                        <a:rPr lang="en-US" sz="1200" b="1" dirty="0"/>
                        <a:t>Row 6</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a:t>Row 9 </a:t>
                      </a:r>
                      <a:r>
                        <a:rPr lang="en-US" sz="1200" b="1" baseline="0" dirty="0"/>
                        <a:t> </a:t>
                      </a:r>
                      <a:r>
                        <a:rPr lang="en-US" sz="1200" b="0" i="1" baseline="0" dirty="0"/>
                        <a:t>to </a:t>
                      </a:r>
                      <a:r>
                        <a:rPr lang="en-US" sz="1200" b="1" dirty="0"/>
                        <a:t> Row 10</a:t>
                      </a:r>
                    </a:p>
                  </a:txBody>
                  <a:tcPr marL="100584" marR="100584" marT="51816" marB="51816"/>
                </a:tc>
                <a:tc>
                  <a:txBody>
                    <a:bodyPr/>
                    <a:lstStyle/>
                    <a:p>
                      <a:pPr algn="ctr"/>
                      <a:r>
                        <a:rPr lang="en-US" sz="1200" b="0" dirty="0"/>
                        <a:t>(5+4=</a:t>
                      </a:r>
                      <a:r>
                        <a:rPr lang="en-US" sz="1200" b="1" dirty="0"/>
                        <a:t>9)*2 = 18</a:t>
                      </a:r>
                    </a:p>
                  </a:txBody>
                  <a:tcPr marL="100584" marR="100584" marT="51816" marB="51816"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b="0" dirty="0"/>
                        <a:t>(0+0=</a:t>
                      </a:r>
                      <a:r>
                        <a:rPr lang="en-US" sz="1200" b="1" dirty="0"/>
                        <a:t>0)*2</a:t>
                      </a:r>
                    </a:p>
                    <a:p>
                      <a:pPr marL="0" marR="0" indent="0" algn="ctr" defTabSz="914400" rtl="0" eaLnBrk="1" fontAlgn="auto" latinLnBrk="0" hangingPunct="1">
                        <a:lnSpc>
                          <a:spcPct val="100000"/>
                        </a:lnSpc>
                        <a:spcBef>
                          <a:spcPts val="0"/>
                        </a:spcBef>
                        <a:spcAft>
                          <a:spcPts val="0"/>
                        </a:spcAft>
                        <a:buClrTx/>
                        <a:buSzTx/>
                        <a:buFontTx/>
                        <a:buNone/>
                        <a:tabLst/>
                        <a:defRPr/>
                      </a:pPr>
                      <a:r>
                        <a:rPr lang="en-US" sz="1400" b="1" dirty="0"/>
                        <a:t>= 0</a:t>
                      </a:r>
                    </a:p>
                  </a:txBody>
                  <a:tcPr marL="100584" marR="100584" marT="51816" marB="51816" anchor="ctr"/>
                </a:tc>
                <a:extLst>
                  <a:ext uri="{0D108BD9-81ED-4DB2-BD59-A6C34878D82A}">
                    <a16:rowId xmlns:a16="http://schemas.microsoft.com/office/drawing/2014/main" val="10007"/>
                  </a:ext>
                </a:extLst>
              </a:tr>
              <a:tr h="50088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a:t>Row 6 </a:t>
                      </a:r>
                      <a:r>
                        <a:rPr lang="en-US" sz="1200" b="1" baseline="0" dirty="0"/>
                        <a:t> </a:t>
                      </a:r>
                      <a:r>
                        <a:rPr lang="en-US" sz="1200" b="0" i="1" baseline="0" dirty="0"/>
                        <a:t>to </a:t>
                      </a:r>
                      <a:r>
                        <a:rPr lang="en-US" sz="1200" b="1" dirty="0"/>
                        <a:t>Row 7</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a:t>Row 8 </a:t>
                      </a:r>
                      <a:r>
                        <a:rPr lang="en-US" sz="1200" b="1" baseline="0" dirty="0"/>
                        <a:t> </a:t>
                      </a:r>
                      <a:r>
                        <a:rPr lang="en-US" sz="1200" b="0" i="1" baseline="0" dirty="0"/>
                        <a:t>to </a:t>
                      </a:r>
                      <a:r>
                        <a:rPr lang="en-US" sz="1200" b="1" dirty="0"/>
                        <a:t>Row 9</a:t>
                      </a:r>
                    </a:p>
                  </a:txBody>
                  <a:tcPr marL="100584" marR="100584" marT="51816" marB="51816"/>
                </a:tc>
                <a:tc>
                  <a:txBody>
                    <a:bodyPr/>
                    <a:lstStyle/>
                    <a:p>
                      <a:pPr algn="ctr"/>
                      <a:r>
                        <a:rPr lang="en-US" sz="1200" b="0" dirty="0"/>
                        <a:t>(1+2=</a:t>
                      </a:r>
                      <a:r>
                        <a:rPr lang="en-US" sz="1200" b="1" dirty="0"/>
                        <a:t>3)*2 = 6</a:t>
                      </a:r>
                    </a:p>
                  </a:txBody>
                  <a:tcPr marL="100584" marR="100584" marT="51816" marB="51816"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b="0" dirty="0"/>
                        <a:t>(3+0=</a:t>
                      </a:r>
                      <a:r>
                        <a:rPr lang="en-US" sz="1200" b="1" dirty="0"/>
                        <a:t>3)*2</a:t>
                      </a:r>
                    </a:p>
                    <a:p>
                      <a:pPr marL="0" marR="0" indent="0" algn="ctr" defTabSz="914400" rtl="0" eaLnBrk="1" fontAlgn="auto" latinLnBrk="0" hangingPunct="1">
                        <a:lnSpc>
                          <a:spcPct val="100000"/>
                        </a:lnSpc>
                        <a:spcBef>
                          <a:spcPts val="0"/>
                        </a:spcBef>
                        <a:spcAft>
                          <a:spcPts val="0"/>
                        </a:spcAft>
                        <a:buClrTx/>
                        <a:buSzTx/>
                        <a:buFontTx/>
                        <a:buNone/>
                        <a:tabLst/>
                        <a:defRPr/>
                      </a:pPr>
                      <a:r>
                        <a:rPr lang="en-US" sz="1400" b="1" dirty="0"/>
                        <a:t> = 6</a:t>
                      </a:r>
                    </a:p>
                  </a:txBody>
                  <a:tcPr marL="100584" marR="100584" marT="51816" marB="51816" anchor="ctr"/>
                </a:tc>
                <a:extLst>
                  <a:ext uri="{0D108BD9-81ED-4DB2-BD59-A6C34878D82A}">
                    <a16:rowId xmlns:a16="http://schemas.microsoft.com/office/drawing/2014/main" val="10008"/>
                  </a:ext>
                </a:extLst>
              </a:tr>
              <a:tr h="53035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a:t>Row 7 </a:t>
                      </a:r>
                      <a:r>
                        <a:rPr lang="en-US" sz="1200" b="1" baseline="0" dirty="0"/>
                        <a:t>   </a:t>
                      </a:r>
                      <a:r>
                        <a:rPr lang="en-US" sz="1200" b="0" i="1" baseline="0" dirty="0"/>
                        <a:t>to </a:t>
                      </a:r>
                      <a:r>
                        <a:rPr lang="en-US" sz="1200" b="1" dirty="0"/>
                        <a:t>Row 8</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a:t>Row 15 </a:t>
                      </a:r>
                      <a:r>
                        <a:rPr lang="en-US" sz="1200" b="1" baseline="0" dirty="0"/>
                        <a:t> </a:t>
                      </a:r>
                      <a:r>
                        <a:rPr lang="en-US" sz="1200" b="0" i="1" baseline="0" dirty="0"/>
                        <a:t>to </a:t>
                      </a:r>
                      <a:r>
                        <a:rPr lang="en-US" sz="1200" b="1" dirty="0"/>
                        <a:t>Row 0</a:t>
                      </a:r>
                    </a:p>
                  </a:txBody>
                  <a:tcPr marL="100584" marR="100584" marT="51816" marB="51816"/>
                </a:tc>
                <a:tc>
                  <a:txBody>
                    <a:bodyPr/>
                    <a:lstStyle/>
                    <a:p>
                      <a:pPr algn="ctr"/>
                      <a:r>
                        <a:rPr lang="en-US" sz="1200" b="0" dirty="0"/>
                        <a:t>(1+1=</a:t>
                      </a:r>
                      <a:r>
                        <a:rPr lang="en-US" sz="1200" b="1" dirty="0"/>
                        <a:t>2)*2 = 4</a:t>
                      </a:r>
                    </a:p>
                  </a:txBody>
                  <a:tcPr marL="100584" marR="100584" marT="51816" marB="51816"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b="0" dirty="0"/>
                        <a:t>1+1=</a:t>
                      </a:r>
                      <a:r>
                        <a:rPr lang="en-US" sz="1400" b="1" dirty="0"/>
                        <a:t>2</a:t>
                      </a:r>
                    </a:p>
                    <a:p>
                      <a:pPr marL="0" marR="0" indent="0" algn="ctr" defTabSz="914400" rtl="0" eaLnBrk="1" fontAlgn="auto" latinLnBrk="0" hangingPunct="1">
                        <a:lnSpc>
                          <a:spcPct val="100000"/>
                        </a:lnSpc>
                        <a:spcBef>
                          <a:spcPts val="0"/>
                        </a:spcBef>
                        <a:spcAft>
                          <a:spcPts val="0"/>
                        </a:spcAft>
                        <a:buClrTx/>
                        <a:buSzTx/>
                        <a:buFontTx/>
                        <a:buNone/>
                        <a:tabLst/>
                        <a:defRPr/>
                      </a:pPr>
                      <a:r>
                        <a:rPr lang="en-US" sz="1200" b="1" dirty="0"/>
                        <a:t>2+2 = </a:t>
                      </a:r>
                      <a:r>
                        <a:rPr lang="en-US" sz="1400" b="1" dirty="0"/>
                        <a:t>4</a:t>
                      </a:r>
                    </a:p>
                  </a:txBody>
                  <a:tcPr marL="100584" marR="100584" marT="51816" marB="51816" anchor="ctr"/>
                </a:tc>
                <a:extLst>
                  <a:ext uri="{0D108BD9-81ED-4DB2-BD59-A6C34878D82A}">
                    <a16:rowId xmlns:a16="http://schemas.microsoft.com/office/drawing/2014/main" val="10009"/>
                  </a:ext>
                </a:extLst>
              </a:tr>
              <a:tr h="42388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1" dirty="0"/>
                        <a:t>Sum</a:t>
                      </a:r>
                    </a:p>
                  </a:txBody>
                  <a:tcPr marL="100584" marR="100584" marT="51816" marB="51816"/>
                </a:tc>
                <a:tc>
                  <a:txBody>
                    <a:bodyPr/>
                    <a:lstStyle/>
                    <a:p>
                      <a:pPr algn="ctr"/>
                      <a:r>
                        <a:rPr lang="en-US" sz="1600" b="1" dirty="0"/>
                        <a:t>88</a:t>
                      </a:r>
                    </a:p>
                  </a:txBody>
                  <a:tcPr marL="100584" marR="100584" marT="51816" marB="51816"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b="1" dirty="0"/>
                        <a:t>24</a:t>
                      </a:r>
                    </a:p>
                  </a:txBody>
                  <a:tcPr marL="100584" marR="100584" marT="51816" marB="51816" anchor="ctr"/>
                </a:tc>
                <a:extLst>
                  <a:ext uri="{0D108BD9-81ED-4DB2-BD59-A6C34878D82A}">
                    <a16:rowId xmlns:a16="http://schemas.microsoft.com/office/drawing/2014/main" val="10010"/>
                  </a:ext>
                </a:extLst>
              </a:tr>
            </a:tbl>
          </a:graphicData>
        </a:graphic>
      </p:graphicFrame>
      <p:sp>
        <p:nvSpPr>
          <p:cNvPr id="451" name="TextBox 450"/>
          <p:cNvSpPr txBox="1"/>
          <p:nvPr/>
        </p:nvSpPr>
        <p:spPr>
          <a:xfrm>
            <a:off x="6873241" y="0"/>
            <a:ext cx="2689423" cy="410641"/>
          </a:xfrm>
          <a:prstGeom prst="rect">
            <a:avLst/>
          </a:prstGeom>
          <a:noFill/>
        </p:spPr>
        <p:txBody>
          <a:bodyPr wrap="none" lIns="101870" tIns="50935" rIns="101870" bIns="50935" rtlCol="0">
            <a:spAutoFit/>
          </a:bodyPr>
          <a:lstStyle/>
          <a:p>
            <a:r>
              <a:rPr lang="en-US" dirty="0"/>
              <a:t>Configuration Variables </a:t>
            </a:r>
          </a:p>
        </p:txBody>
      </p:sp>
      <p:sp>
        <p:nvSpPr>
          <p:cNvPr id="452" name="TextBox 451"/>
          <p:cNvSpPr txBox="1"/>
          <p:nvPr/>
        </p:nvSpPr>
        <p:spPr>
          <a:xfrm>
            <a:off x="1" y="5872481"/>
            <a:ext cx="725283" cy="313932"/>
          </a:xfrm>
          <a:prstGeom prst="rect">
            <a:avLst/>
          </a:prstGeom>
          <a:noFill/>
        </p:spPr>
        <p:txBody>
          <a:bodyPr wrap="none" lIns="101870" tIns="50935" rIns="101870" bIns="50935" rtlCol="0">
            <a:spAutoFit/>
          </a:bodyPr>
          <a:lstStyle/>
          <a:p>
            <a:r>
              <a:rPr lang="en-US" sz="1300" b="1" dirty="0"/>
              <a:t>Row 15</a:t>
            </a:r>
          </a:p>
        </p:txBody>
      </p:sp>
      <p:sp>
        <p:nvSpPr>
          <p:cNvPr id="453" name="TextBox 452"/>
          <p:cNvSpPr txBox="1"/>
          <p:nvPr/>
        </p:nvSpPr>
        <p:spPr>
          <a:xfrm>
            <a:off x="1" y="5527041"/>
            <a:ext cx="725283" cy="313932"/>
          </a:xfrm>
          <a:prstGeom prst="rect">
            <a:avLst/>
          </a:prstGeom>
          <a:noFill/>
        </p:spPr>
        <p:txBody>
          <a:bodyPr wrap="none" lIns="101870" tIns="50935" rIns="101870" bIns="50935" rtlCol="0">
            <a:spAutoFit/>
          </a:bodyPr>
          <a:lstStyle/>
          <a:p>
            <a:r>
              <a:rPr lang="en-US" sz="1300" b="1" dirty="0"/>
              <a:t>Row 14</a:t>
            </a:r>
          </a:p>
        </p:txBody>
      </p:sp>
      <p:sp>
        <p:nvSpPr>
          <p:cNvPr id="454" name="TextBox 453"/>
          <p:cNvSpPr txBox="1"/>
          <p:nvPr/>
        </p:nvSpPr>
        <p:spPr>
          <a:xfrm>
            <a:off x="1" y="5181601"/>
            <a:ext cx="725283" cy="313932"/>
          </a:xfrm>
          <a:prstGeom prst="rect">
            <a:avLst/>
          </a:prstGeom>
          <a:noFill/>
        </p:spPr>
        <p:txBody>
          <a:bodyPr wrap="none" lIns="101870" tIns="50935" rIns="101870" bIns="50935" rtlCol="0">
            <a:spAutoFit/>
          </a:bodyPr>
          <a:lstStyle/>
          <a:p>
            <a:r>
              <a:rPr lang="en-US" sz="1300" b="1" dirty="0"/>
              <a:t>Row 13</a:t>
            </a:r>
          </a:p>
        </p:txBody>
      </p:sp>
      <p:sp>
        <p:nvSpPr>
          <p:cNvPr id="455" name="TextBox 454"/>
          <p:cNvSpPr txBox="1"/>
          <p:nvPr/>
        </p:nvSpPr>
        <p:spPr>
          <a:xfrm>
            <a:off x="1" y="4836161"/>
            <a:ext cx="725283" cy="313932"/>
          </a:xfrm>
          <a:prstGeom prst="rect">
            <a:avLst/>
          </a:prstGeom>
          <a:noFill/>
        </p:spPr>
        <p:txBody>
          <a:bodyPr wrap="none" lIns="101870" tIns="50935" rIns="101870" bIns="50935" rtlCol="0">
            <a:spAutoFit/>
          </a:bodyPr>
          <a:lstStyle/>
          <a:p>
            <a:r>
              <a:rPr lang="en-US" sz="1300" b="1" dirty="0"/>
              <a:t>Row 12</a:t>
            </a:r>
          </a:p>
        </p:txBody>
      </p:sp>
      <p:sp>
        <p:nvSpPr>
          <p:cNvPr id="456" name="TextBox 455"/>
          <p:cNvSpPr txBox="1"/>
          <p:nvPr/>
        </p:nvSpPr>
        <p:spPr>
          <a:xfrm>
            <a:off x="1" y="4490721"/>
            <a:ext cx="725283" cy="313932"/>
          </a:xfrm>
          <a:prstGeom prst="rect">
            <a:avLst/>
          </a:prstGeom>
          <a:noFill/>
        </p:spPr>
        <p:txBody>
          <a:bodyPr wrap="none" lIns="101870" tIns="50935" rIns="101870" bIns="50935" rtlCol="0">
            <a:spAutoFit/>
          </a:bodyPr>
          <a:lstStyle/>
          <a:p>
            <a:r>
              <a:rPr lang="en-US" sz="1300" b="1" dirty="0"/>
              <a:t>Row 11</a:t>
            </a:r>
          </a:p>
        </p:txBody>
      </p:sp>
      <p:sp>
        <p:nvSpPr>
          <p:cNvPr id="457" name="TextBox 456"/>
          <p:cNvSpPr txBox="1"/>
          <p:nvPr/>
        </p:nvSpPr>
        <p:spPr>
          <a:xfrm>
            <a:off x="1" y="4145281"/>
            <a:ext cx="725283" cy="313932"/>
          </a:xfrm>
          <a:prstGeom prst="rect">
            <a:avLst/>
          </a:prstGeom>
          <a:noFill/>
        </p:spPr>
        <p:txBody>
          <a:bodyPr wrap="none" lIns="101870" tIns="50935" rIns="101870" bIns="50935" rtlCol="0">
            <a:spAutoFit/>
          </a:bodyPr>
          <a:lstStyle/>
          <a:p>
            <a:r>
              <a:rPr lang="en-US" sz="1300" b="1" dirty="0"/>
              <a:t>Row 10</a:t>
            </a:r>
          </a:p>
        </p:txBody>
      </p:sp>
      <p:sp>
        <p:nvSpPr>
          <p:cNvPr id="458" name="TextBox 457"/>
          <p:cNvSpPr txBox="1"/>
          <p:nvPr/>
        </p:nvSpPr>
        <p:spPr>
          <a:xfrm>
            <a:off x="0" y="3799841"/>
            <a:ext cx="638880" cy="313932"/>
          </a:xfrm>
          <a:prstGeom prst="rect">
            <a:avLst/>
          </a:prstGeom>
          <a:noFill/>
        </p:spPr>
        <p:txBody>
          <a:bodyPr wrap="none" lIns="101870" tIns="50935" rIns="101870" bIns="50935" rtlCol="0">
            <a:spAutoFit/>
          </a:bodyPr>
          <a:lstStyle/>
          <a:p>
            <a:r>
              <a:rPr lang="en-US" sz="1300" b="1" dirty="0"/>
              <a:t>Row 9</a:t>
            </a:r>
          </a:p>
        </p:txBody>
      </p:sp>
      <p:sp>
        <p:nvSpPr>
          <p:cNvPr id="459" name="TextBox 458"/>
          <p:cNvSpPr txBox="1"/>
          <p:nvPr/>
        </p:nvSpPr>
        <p:spPr>
          <a:xfrm>
            <a:off x="0" y="3454401"/>
            <a:ext cx="638880" cy="313932"/>
          </a:xfrm>
          <a:prstGeom prst="rect">
            <a:avLst/>
          </a:prstGeom>
          <a:noFill/>
        </p:spPr>
        <p:txBody>
          <a:bodyPr wrap="none" lIns="101870" tIns="50935" rIns="101870" bIns="50935" rtlCol="0">
            <a:spAutoFit/>
          </a:bodyPr>
          <a:lstStyle/>
          <a:p>
            <a:r>
              <a:rPr lang="en-US" sz="1300" b="1" dirty="0"/>
              <a:t>Row 8</a:t>
            </a:r>
          </a:p>
        </p:txBody>
      </p:sp>
      <p:sp>
        <p:nvSpPr>
          <p:cNvPr id="460" name="TextBox 459"/>
          <p:cNvSpPr txBox="1"/>
          <p:nvPr/>
        </p:nvSpPr>
        <p:spPr>
          <a:xfrm>
            <a:off x="0" y="3108961"/>
            <a:ext cx="638880" cy="313932"/>
          </a:xfrm>
          <a:prstGeom prst="rect">
            <a:avLst/>
          </a:prstGeom>
          <a:noFill/>
        </p:spPr>
        <p:txBody>
          <a:bodyPr wrap="none" lIns="101870" tIns="50935" rIns="101870" bIns="50935" rtlCol="0">
            <a:spAutoFit/>
          </a:bodyPr>
          <a:lstStyle/>
          <a:p>
            <a:r>
              <a:rPr lang="en-US" sz="1300" b="1" dirty="0"/>
              <a:t>Row 7</a:t>
            </a:r>
          </a:p>
        </p:txBody>
      </p:sp>
      <p:sp>
        <p:nvSpPr>
          <p:cNvPr id="462" name="TextBox 461"/>
          <p:cNvSpPr txBox="1"/>
          <p:nvPr/>
        </p:nvSpPr>
        <p:spPr>
          <a:xfrm>
            <a:off x="6454140" y="6649722"/>
            <a:ext cx="1718003" cy="302920"/>
          </a:xfrm>
          <a:prstGeom prst="rect">
            <a:avLst/>
          </a:prstGeom>
          <a:noFill/>
        </p:spPr>
        <p:txBody>
          <a:bodyPr wrap="none" lIns="101870" tIns="50935" rIns="101870" bIns="50935" rtlCol="0">
            <a:spAutoFit/>
          </a:bodyPr>
          <a:lstStyle/>
          <a:p>
            <a:r>
              <a:rPr lang="en-US" sz="1300" b="1" i="1" dirty="0"/>
              <a:t>Z</a:t>
            </a:r>
            <a:r>
              <a:rPr lang="en-US" sz="1300" b="1" i="1" baseline="-25000" dirty="0"/>
              <a:t>1</a:t>
            </a:r>
            <a:r>
              <a:rPr lang="en-US" sz="1300" b="1" dirty="0"/>
              <a:t> for Row </a:t>
            </a:r>
            <a:r>
              <a:rPr lang="en-US" sz="1300" b="1" i="1" dirty="0"/>
              <a:t>N</a:t>
            </a:r>
            <a:r>
              <a:rPr lang="en-US" sz="1300" b="1" dirty="0"/>
              <a:t> to </a:t>
            </a:r>
            <a:r>
              <a:rPr lang="en-US" sz="1300" b="1" i="1" dirty="0"/>
              <a:t>N+1</a:t>
            </a:r>
            <a:r>
              <a:rPr lang="en-US" sz="1300" b="1" dirty="0"/>
              <a:t> = </a:t>
            </a:r>
          </a:p>
        </p:txBody>
      </p:sp>
      <p:grpSp>
        <p:nvGrpSpPr>
          <p:cNvPr id="6" name="Group 494"/>
          <p:cNvGrpSpPr/>
          <p:nvPr/>
        </p:nvGrpSpPr>
        <p:grpSpPr>
          <a:xfrm>
            <a:off x="8046722" y="6390635"/>
            <a:ext cx="1740472" cy="669335"/>
            <a:chOff x="7162800" y="5715000"/>
            <a:chExt cx="1582247" cy="590590"/>
          </a:xfrm>
        </p:grpSpPr>
        <p:grpSp>
          <p:nvGrpSpPr>
            <p:cNvPr id="7" name="Group 472"/>
            <p:cNvGrpSpPr/>
            <p:nvPr/>
          </p:nvGrpSpPr>
          <p:grpSpPr>
            <a:xfrm>
              <a:off x="7162800" y="5715000"/>
              <a:ext cx="716887" cy="562789"/>
              <a:chOff x="7494760" y="6019800"/>
              <a:chExt cx="716887" cy="562789"/>
            </a:xfrm>
          </p:grpSpPr>
          <p:sp>
            <p:nvSpPr>
              <p:cNvPr id="463" name="TextBox 462"/>
              <p:cNvSpPr txBox="1"/>
              <p:nvPr/>
            </p:nvSpPr>
            <p:spPr>
              <a:xfrm>
                <a:off x="7696200" y="6019800"/>
                <a:ext cx="259687" cy="257989"/>
              </a:xfrm>
              <a:prstGeom prst="rect">
                <a:avLst/>
              </a:prstGeom>
              <a:noFill/>
            </p:spPr>
            <p:txBody>
              <a:bodyPr wrap="none" rtlCol="0">
                <a:spAutoFit/>
              </a:bodyPr>
              <a:lstStyle/>
              <a:p>
                <a:r>
                  <a:rPr lang="en-US" sz="1300" b="1" dirty="0"/>
                  <a:t>A</a:t>
                </a:r>
              </a:p>
            </p:txBody>
          </p:sp>
          <p:sp>
            <p:nvSpPr>
              <p:cNvPr id="464" name="TextBox 463"/>
              <p:cNvSpPr txBox="1"/>
              <p:nvPr/>
            </p:nvSpPr>
            <p:spPr>
              <a:xfrm>
                <a:off x="7951960" y="6324600"/>
                <a:ext cx="259687" cy="257989"/>
              </a:xfrm>
              <a:prstGeom prst="rect">
                <a:avLst/>
              </a:prstGeom>
              <a:noFill/>
            </p:spPr>
            <p:txBody>
              <a:bodyPr wrap="none" rtlCol="0">
                <a:spAutoFit/>
              </a:bodyPr>
              <a:lstStyle/>
              <a:p>
                <a:r>
                  <a:rPr lang="en-US" sz="1300" b="1" dirty="0"/>
                  <a:t>A</a:t>
                </a:r>
              </a:p>
            </p:txBody>
          </p:sp>
          <p:sp>
            <p:nvSpPr>
              <p:cNvPr id="465" name="TextBox 464"/>
              <p:cNvSpPr txBox="1"/>
              <p:nvPr/>
            </p:nvSpPr>
            <p:spPr>
              <a:xfrm>
                <a:off x="7494760" y="6324600"/>
                <a:ext cx="259687" cy="257989"/>
              </a:xfrm>
              <a:prstGeom prst="rect">
                <a:avLst/>
              </a:prstGeom>
              <a:noFill/>
            </p:spPr>
            <p:txBody>
              <a:bodyPr wrap="none" rtlCol="0">
                <a:spAutoFit/>
              </a:bodyPr>
              <a:lstStyle/>
              <a:p>
                <a:r>
                  <a:rPr lang="en-US" sz="1300" b="1" dirty="0"/>
                  <a:t>A</a:t>
                </a:r>
              </a:p>
            </p:txBody>
          </p:sp>
          <p:cxnSp>
            <p:nvCxnSpPr>
              <p:cNvPr id="467" name="Straight Connector 466"/>
              <p:cNvCxnSpPr/>
              <p:nvPr/>
            </p:nvCxnSpPr>
            <p:spPr>
              <a:xfrm flipH="1">
                <a:off x="7696200" y="6248400"/>
                <a:ext cx="89780" cy="1663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0" name="Straight Connector 469"/>
              <p:cNvCxnSpPr/>
              <p:nvPr/>
            </p:nvCxnSpPr>
            <p:spPr>
              <a:xfrm>
                <a:off x="7924800" y="6248400"/>
                <a:ext cx="138820" cy="152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8" name="Group 473"/>
            <p:cNvGrpSpPr/>
            <p:nvPr/>
          </p:nvGrpSpPr>
          <p:grpSpPr>
            <a:xfrm>
              <a:off x="8000998" y="5742807"/>
              <a:ext cx="744049" cy="562783"/>
              <a:chOff x="7418558" y="5715006"/>
              <a:chExt cx="744049" cy="562783"/>
            </a:xfrm>
          </p:grpSpPr>
          <p:sp>
            <p:nvSpPr>
              <p:cNvPr id="475" name="TextBox 474"/>
              <p:cNvSpPr txBox="1"/>
              <p:nvPr/>
            </p:nvSpPr>
            <p:spPr>
              <a:xfrm>
                <a:off x="7696200" y="6019800"/>
                <a:ext cx="259687" cy="257989"/>
              </a:xfrm>
              <a:prstGeom prst="rect">
                <a:avLst/>
              </a:prstGeom>
              <a:noFill/>
            </p:spPr>
            <p:txBody>
              <a:bodyPr wrap="none" rtlCol="0">
                <a:spAutoFit/>
              </a:bodyPr>
              <a:lstStyle/>
              <a:p>
                <a:r>
                  <a:rPr lang="en-US" sz="1300" b="1" dirty="0"/>
                  <a:t>A</a:t>
                </a:r>
              </a:p>
            </p:txBody>
          </p:sp>
          <p:sp>
            <p:nvSpPr>
              <p:cNvPr id="476" name="TextBox 475"/>
              <p:cNvSpPr txBox="1"/>
              <p:nvPr/>
            </p:nvSpPr>
            <p:spPr>
              <a:xfrm>
                <a:off x="7902920" y="5715006"/>
                <a:ext cx="259687" cy="257989"/>
              </a:xfrm>
              <a:prstGeom prst="rect">
                <a:avLst/>
              </a:prstGeom>
              <a:noFill/>
            </p:spPr>
            <p:txBody>
              <a:bodyPr wrap="none" rtlCol="0">
                <a:spAutoFit/>
              </a:bodyPr>
              <a:lstStyle/>
              <a:p>
                <a:r>
                  <a:rPr lang="en-US" sz="1300" b="1" dirty="0"/>
                  <a:t>A</a:t>
                </a:r>
              </a:p>
            </p:txBody>
          </p:sp>
          <p:sp>
            <p:nvSpPr>
              <p:cNvPr id="477" name="TextBox 476"/>
              <p:cNvSpPr txBox="1"/>
              <p:nvPr/>
            </p:nvSpPr>
            <p:spPr>
              <a:xfrm>
                <a:off x="7418558" y="5715006"/>
                <a:ext cx="259687" cy="257989"/>
              </a:xfrm>
              <a:prstGeom prst="rect">
                <a:avLst/>
              </a:prstGeom>
              <a:noFill/>
            </p:spPr>
            <p:txBody>
              <a:bodyPr wrap="none" rtlCol="0">
                <a:spAutoFit/>
              </a:bodyPr>
              <a:lstStyle/>
              <a:p>
                <a:r>
                  <a:rPr lang="en-US" sz="1300" b="1" dirty="0"/>
                  <a:t>A</a:t>
                </a:r>
              </a:p>
            </p:txBody>
          </p:sp>
          <p:cxnSp>
            <p:nvCxnSpPr>
              <p:cNvPr id="478" name="Straight Connector 477"/>
              <p:cNvCxnSpPr/>
              <p:nvPr/>
            </p:nvCxnSpPr>
            <p:spPr>
              <a:xfrm flipH="1">
                <a:off x="7875760" y="5943600"/>
                <a:ext cx="89780" cy="1663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9" name="Straight Connector 478"/>
              <p:cNvCxnSpPr/>
              <p:nvPr/>
            </p:nvCxnSpPr>
            <p:spPr>
              <a:xfrm>
                <a:off x="7647160" y="5943600"/>
                <a:ext cx="138820" cy="152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80" name="TextBox 479"/>
            <p:cNvSpPr txBox="1"/>
            <p:nvPr/>
          </p:nvSpPr>
          <p:spPr>
            <a:xfrm>
              <a:off x="7772398" y="5791205"/>
              <a:ext cx="284460" cy="353038"/>
            </a:xfrm>
            <a:prstGeom prst="rect">
              <a:avLst/>
            </a:prstGeom>
            <a:noFill/>
          </p:spPr>
          <p:txBody>
            <a:bodyPr wrap="none" rtlCol="0">
              <a:spAutoFit/>
            </a:bodyPr>
            <a:lstStyle/>
            <a:p>
              <a:r>
                <a:rPr lang="en-US" dirty="0"/>
                <a:t>+</a:t>
              </a:r>
            </a:p>
          </p:txBody>
        </p:sp>
      </p:grpSp>
      <p:sp>
        <p:nvSpPr>
          <p:cNvPr id="481" name="TextBox 480"/>
          <p:cNvSpPr txBox="1"/>
          <p:nvPr/>
        </p:nvSpPr>
        <p:spPr>
          <a:xfrm>
            <a:off x="6537960" y="7167882"/>
            <a:ext cx="1718003" cy="302920"/>
          </a:xfrm>
          <a:prstGeom prst="rect">
            <a:avLst/>
          </a:prstGeom>
          <a:noFill/>
        </p:spPr>
        <p:txBody>
          <a:bodyPr wrap="none" lIns="101870" tIns="50935" rIns="101870" bIns="50935" rtlCol="0">
            <a:spAutoFit/>
          </a:bodyPr>
          <a:lstStyle/>
          <a:p>
            <a:r>
              <a:rPr lang="en-US" sz="1300" b="1" i="1" dirty="0"/>
              <a:t>Z</a:t>
            </a:r>
            <a:r>
              <a:rPr lang="en-US" sz="1300" b="1" i="1" baseline="-25000" dirty="0"/>
              <a:t>3</a:t>
            </a:r>
            <a:r>
              <a:rPr lang="en-US" sz="1300" b="1" dirty="0"/>
              <a:t> for Row </a:t>
            </a:r>
            <a:r>
              <a:rPr lang="en-US" sz="1300" b="1" i="1" dirty="0"/>
              <a:t>N</a:t>
            </a:r>
            <a:r>
              <a:rPr lang="en-US" sz="1300" b="1" dirty="0"/>
              <a:t> to </a:t>
            </a:r>
            <a:r>
              <a:rPr lang="en-US" sz="1300" b="1" i="1" dirty="0"/>
              <a:t>N+1</a:t>
            </a:r>
            <a:r>
              <a:rPr lang="en-US" sz="1300" b="1" dirty="0"/>
              <a:t> = </a:t>
            </a:r>
          </a:p>
        </p:txBody>
      </p:sp>
      <p:grpSp>
        <p:nvGrpSpPr>
          <p:cNvPr id="9" name="Group 481"/>
          <p:cNvGrpSpPr/>
          <p:nvPr/>
        </p:nvGrpSpPr>
        <p:grpSpPr>
          <a:xfrm>
            <a:off x="8046716" y="6995154"/>
            <a:ext cx="788582" cy="637827"/>
            <a:chOff x="7494754" y="6019800"/>
            <a:chExt cx="716893" cy="562789"/>
          </a:xfrm>
        </p:grpSpPr>
        <p:sp>
          <p:nvSpPr>
            <p:cNvPr id="483" name="TextBox 482"/>
            <p:cNvSpPr txBox="1"/>
            <p:nvPr/>
          </p:nvSpPr>
          <p:spPr>
            <a:xfrm>
              <a:off x="7696200" y="6019800"/>
              <a:ext cx="252400" cy="257989"/>
            </a:xfrm>
            <a:prstGeom prst="rect">
              <a:avLst/>
            </a:prstGeom>
            <a:noFill/>
          </p:spPr>
          <p:txBody>
            <a:bodyPr wrap="none" rtlCol="0">
              <a:spAutoFit/>
            </a:bodyPr>
            <a:lstStyle/>
            <a:p>
              <a:r>
                <a:rPr lang="en-US" sz="1300" b="1" dirty="0"/>
                <a:t>B</a:t>
              </a:r>
            </a:p>
          </p:txBody>
        </p:sp>
        <p:sp>
          <p:nvSpPr>
            <p:cNvPr id="484" name="TextBox 483"/>
            <p:cNvSpPr txBox="1"/>
            <p:nvPr/>
          </p:nvSpPr>
          <p:spPr>
            <a:xfrm>
              <a:off x="7951960" y="6324600"/>
              <a:ext cx="259687" cy="257989"/>
            </a:xfrm>
            <a:prstGeom prst="rect">
              <a:avLst/>
            </a:prstGeom>
            <a:noFill/>
          </p:spPr>
          <p:txBody>
            <a:bodyPr wrap="none" rtlCol="0">
              <a:spAutoFit/>
            </a:bodyPr>
            <a:lstStyle/>
            <a:p>
              <a:r>
                <a:rPr lang="en-US" sz="1300" b="1" dirty="0"/>
                <a:t>A</a:t>
              </a:r>
            </a:p>
          </p:txBody>
        </p:sp>
        <p:sp>
          <p:nvSpPr>
            <p:cNvPr id="485" name="TextBox 484"/>
            <p:cNvSpPr txBox="1"/>
            <p:nvPr/>
          </p:nvSpPr>
          <p:spPr>
            <a:xfrm>
              <a:off x="7494754" y="6324600"/>
              <a:ext cx="259687" cy="257989"/>
            </a:xfrm>
            <a:prstGeom prst="rect">
              <a:avLst/>
            </a:prstGeom>
            <a:noFill/>
          </p:spPr>
          <p:txBody>
            <a:bodyPr wrap="none" rtlCol="0">
              <a:spAutoFit/>
            </a:bodyPr>
            <a:lstStyle/>
            <a:p>
              <a:r>
                <a:rPr lang="en-US" sz="1300" b="1" dirty="0"/>
                <a:t>A</a:t>
              </a:r>
            </a:p>
          </p:txBody>
        </p:sp>
        <p:cxnSp>
          <p:nvCxnSpPr>
            <p:cNvPr id="486" name="Straight Connector 485"/>
            <p:cNvCxnSpPr/>
            <p:nvPr/>
          </p:nvCxnSpPr>
          <p:spPr>
            <a:xfrm flipH="1">
              <a:off x="7696200" y="6248400"/>
              <a:ext cx="89780" cy="1663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7" name="Straight Connector 486"/>
            <p:cNvCxnSpPr/>
            <p:nvPr/>
          </p:nvCxnSpPr>
          <p:spPr>
            <a:xfrm>
              <a:off x="7924800" y="6248400"/>
              <a:ext cx="138820" cy="152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0" name="Group 487"/>
          <p:cNvGrpSpPr/>
          <p:nvPr/>
        </p:nvGrpSpPr>
        <p:grpSpPr>
          <a:xfrm>
            <a:off x="8968736" y="7026676"/>
            <a:ext cx="818458" cy="637821"/>
            <a:chOff x="7418554" y="5715006"/>
            <a:chExt cx="744053" cy="562783"/>
          </a:xfrm>
        </p:grpSpPr>
        <p:sp>
          <p:nvSpPr>
            <p:cNvPr id="489" name="TextBox 488"/>
            <p:cNvSpPr txBox="1"/>
            <p:nvPr/>
          </p:nvSpPr>
          <p:spPr>
            <a:xfrm>
              <a:off x="7696200" y="6019800"/>
              <a:ext cx="252400" cy="257989"/>
            </a:xfrm>
            <a:prstGeom prst="rect">
              <a:avLst/>
            </a:prstGeom>
            <a:noFill/>
          </p:spPr>
          <p:txBody>
            <a:bodyPr wrap="none" rtlCol="0">
              <a:spAutoFit/>
            </a:bodyPr>
            <a:lstStyle/>
            <a:p>
              <a:r>
                <a:rPr lang="en-US" sz="1300" b="1" dirty="0"/>
                <a:t>B</a:t>
              </a:r>
            </a:p>
          </p:txBody>
        </p:sp>
        <p:sp>
          <p:nvSpPr>
            <p:cNvPr id="490" name="TextBox 489"/>
            <p:cNvSpPr txBox="1"/>
            <p:nvPr/>
          </p:nvSpPr>
          <p:spPr>
            <a:xfrm>
              <a:off x="7902920" y="5715006"/>
              <a:ext cx="259687" cy="257989"/>
            </a:xfrm>
            <a:prstGeom prst="rect">
              <a:avLst/>
            </a:prstGeom>
            <a:noFill/>
          </p:spPr>
          <p:txBody>
            <a:bodyPr wrap="none" rtlCol="0">
              <a:spAutoFit/>
            </a:bodyPr>
            <a:lstStyle/>
            <a:p>
              <a:r>
                <a:rPr lang="en-US" sz="1300" b="1" dirty="0"/>
                <a:t>A</a:t>
              </a:r>
            </a:p>
          </p:txBody>
        </p:sp>
        <p:sp>
          <p:nvSpPr>
            <p:cNvPr id="491" name="TextBox 490"/>
            <p:cNvSpPr txBox="1"/>
            <p:nvPr/>
          </p:nvSpPr>
          <p:spPr>
            <a:xfrm>
              <a:off x="7418554" y="5715006"/>
              <a:ext cx="259687" cy="257989"/>
            </a:xfrm>
            <a:prstGeom prst="rect">
              <a:avLst/>
            </a:prstGeom>
            <a:noFill/>
          </p:spPr>
          <p:txBody>
            <a:bodyPr wrap="none" rtlCol="0">
              <a:spAutoFit/>
            </a:bodyPr>
            <a:lstStyle/>
            <a:p>
              <a:r>
                <a:rPr lang="en-US" sz="1300" b="1" dirty="0"/>
                <a:t>A</a:t>
              </a:r>
            </a:p>
          </p:txBody>
        </p:sp>
        <p:cxnSp>
          <p:nvCxnSpPr>
            <p:cNvPr id="492" name="Straight Connector 491"/>
            <p:cNvCxnSpPr/>
            <p:nvPr/>
          </p:nvCxnSpPr>
          <p:spPr>
            <a:xfrm flipH="1">
              <a:off x="7875760" y="5943600"/>
              <a:ext cx="89780" cy="1663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3" name="Straight Connector 492"/>
            <p:cNvCxnSpPr/>
            <p:nvPr/>
          </p:nvCxnSpPr>
          <p:spPr>
            <a:xfrm>
              <a:off x="7647160" y="5943600"/>
              <a:ext cx="138820" cy="152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94" name="TextBox 493"/>
          <p:cNvSpPr txBox="1"/>
          <p:nvPr/>
        </p:nvSpPr>
        <p:spPr>
          <a:xfrm>
            <a:off x="8717280" y="7081520"/>
            <a:ext cx="333970" cy="410641"/>
          </a:xfrm>
          <a:prstGeom prst="rect">
            <a:avLst/>
          </a:prstGeom>
          <a:noFill/>
        </p:spPr>
        <p:txBody>
          <a:bodyPr wrap="none" lIns="101870" tIns="50935" rIns="101870" bIns="50935" rtlCol="0">
            <a:spAutoFit/>
          </a:bodyPr>
          <a:lstStyle/>
          <a:p>
            <a:r>
              <a:rPr lang="en-US" dirty="0"/>
              <a:t>+</a:t>
            </a:r>
          </a:p>
        </p:txBody>
      </p:sp>
      <p:sp>
        <p:nvSpPr>
          <p:cNvPr id="496" name="TextBox 495"/>
          <p:cNvSpPr txBox="1"/>
          <p:nvPr/>
        </p:nvSpPr>
        <p:spPr>
          <a:xfrm>
            <a:off x="83820" y="6649720"/>
            <a:ext cx="3216169" cy="379864"/>
          </a:xfrm>
          <a:prstGeom prst="rect">
            <a:avLst/>
          </a:prstGeom>
          <a:noFill/>
        </p:spPr>
        <p:txBody>
          <a:bodyPr wrap="none" lIns="101870" tIns="50935" rIns="101870" bIns="50935" rtlCol="0">
            <a:spAutoFit/>
          </a:bodyPr>
          <a:lstStyle/>
          <a:p>
            <a:r>
              <a:rPr lang="en-US" sz="1800" i="1" dirty="0"/>
              <a:t>z</a:t>
            </a:r>
            <a:r>
              <a:rPr lang="en-US" sz="1800" i="1" baseline="-25000" dirty="0"/>
              <a:t>1</a:t>
            </a:r>
            <a:r>
              <a:rPr lang="en-US" sz="1800" dirty="0"/>
              <a:t> = </a:t>
            </a:r>
            <a:r>
              <a:rPr lang="en-US" sz="1800" i="1" dirty="0"/>
              <a:t>Z</a:t>
            </a:r>
            <a:r>
              <a:rPr lang="en-US" sz="1800" i="1" baseline="-25000" dirty="0"/>
              <a:t>1</a:t>
            </a:r>
            <a:r>
              <a:rPr lang="en-US" sz="1800" i="1" dirty="0"/>
              <a:t>/(2xN) </a:t>
            </a:r>
            <a:r>
              <a:rPr lang="en-US" sz="1800" dirty="0"/>
              <a:t>= 88/(512) = 0.172 </a:t>
            </a:r>
          </a:p>
        </p:txBody>
      </p:sp>
      <p:sp>
        <p:nvSpPr>
          <p:cNvPr id="498" name="TextBox 497"/>
          <p:cNvSpPr txBox="1"/>
          <p:nvPr/>
        </p:nvSpPr>
        <p:spPr>
          <a:xfrm>
            <a:off x="83820" y="7081520"/>
            <a:ext cx="3333189" cy="379864"/>
          </a:xfrm>
          <a:prstGeom prst="rect">
            <a:avLst/>
          </a:prstGeom>
          <a:noFill/>
        </p:spPr>
        <p:txBody>
          <a:bodyPr wrap="none" lIns="101870" tIns="50935" rIns="101870" bIns="50935" rtlCol="0">
            <a:spAutoFit/>
          </a:bodyPr>
          <a:lstStyle/>
          <a:p>
            <a:r>
              <a:rPr lang="en-US" sz="1800" i="1" dirty="0"/>
              <a:t>z</a:t>
            </a:r>
            <a:r>
              <a:rPr lang="en-US" sz="1800" i="1" baseline="-25000" dirty="0"/>
              <a:t>3</a:t>
            </a:r>
            <a:r>
              <a:rPr lang="en-US" sz="1800" dirty="0"/>
              <a:t> = </a:t>
            </a:r>
            <a:r>
              <a:rPr lang="en-US" sz="1800" i="1" dirty="0"/>
              <a:t>Z</a:t>
            </a:r>
            <a:r>
              <a:rPr lang="en-US" sz="1800" i="1" baseline="-25000" dirty="0"/>
              <a:t>3</a:t>
            </a:r>
            <a:r>
              <a:rPr lang="en-US" sz="1800" i="1" dirty="0"/>
              <a:t>/(2xN) </a:t>
            </a:r>
            <a:r>
              <a:rPr lang="en-US" sz="1800" dirty="0"/>
              <a:t>= 22/(512) = 0.0430 </a:t>
            </a:r>
          </a:p>
        </p:txBody>
      </p:sp>
      <p:sp>
        <p:nvSpPr>
          <p:cNvPr id="343" name="TextBox 342"/>
          <p:cNvSpPr txBox="1"/>
          <p:nvPr/>
        </p:nvSpPr>
        <p:spPr>
          <a:xfrm>
            <a:off x="0" y="2763521"/>
            <a:ext cx="638880" cy="313932"/>
          </a:xfrm>
          <a:prstGeom prst="rect">
            <a:avLst/>
          </a:prstGeom>
          <a:noFill/>
        </p:spPr>
        <p:txBody>
          <a:bodyPr wrap="none" lIns="101870" tIns="50935" rIns="101870" bIns="50935" rtlCol="0">
            <a:spAutoFit/>
          </a:bodyPr>
          <a:lstStyle/>
          <a:p>
            <a:r>
              <a:rPr lang="en-US" sz="1300" b="1" dirty="0"/>
              <a:t>Row 6</a:t>
            </a:r>
          </a:p>
        </p:txBody>
      </p:sp>
      <p:sp>
        <p:nvSpPr>
          <p:cNvPr id="395" name="TextBox 394"/>
          <p:cNvSpPr txBox="1"/>
          <p:nvPr/>
        </p:nvSpPr>
        <p:spPr>
          <a:xfrm>
            <a:off x="0" y="2418081"/>
            <a:ext cx="638880" cy="313932"/>
          </a:xfrm>
          <a:prstGeom prst="rect">
            <a:avLst/>
          </a:prstGeom>
          <a:noFill/>
        </p:spPr>
        <p:txBody>
          <a:bodyPr wrap="none" lIns="101870" tIns="50935" rIns="101870" bIns="50935" rtlCol="0">
            <a:spAutoFit/>
          </a:bodyPr>
          <a:lstStyle/>
          <a:p>
            <a:r>
              <a:rPr lang="en-US" sz="1300" b="1" dirty="0"/>
              <a:t>Row 5</a:t>
            </a:r>
          </a:p>
        </p:txBody>
      </p:sp>
      <p:sp>
        <p:nvSpPr>
          <p:cNvPr id="396" name="TextBox 395"/>
          <p:cNvSpPr txBox="1"/>
          <p:nvPr/>
        </p:nvSpPr>
        <p:spPr>
          <a:xfrm>
            <a:off x="0" y="2072641"/>
            <a:ext cx="638880" cy="313932"/>
          </a:xfrm>
          <a:prstGeom prst="rect">
            <a:avLst/>
          </a:prstGeom>
          <a:noFill/>
        </p:spPr>
        <p:txBody>
          <a:bodyPr wrap="none" lIns="101870" tIns="50935" rIns="101870" bIns="50935" rtlCol="0">
            <a:spAutoFit/>
          </a:bodyPr>
          <a:lstStyle/>
          <a:p>
            <a:r>
              <a:rPr lang="en-US" sz="1300" b="1" dirty="0"/>
              <a:t>Row 4</a:t>
            </a:r>
          </a:p>
        </p:txBody>
      </p:sp>
      <p:sp>
        <p:nvSpPr>
          <p:cNvPr id="397" name="TextBox 396"/>
          <p:cNvSpPr txBox="1"/>
          <p:nvPr/>
        </p:nvSpPr>
        <p:spPr>
          <a:xfrm>
            <a:off x="0" y="1727201"/>
            <a:ext cx="638880" cy="313932"/>
          </a:xfrm>
          <a:prstGeom prst="rect">
            <a:avLst/>
          </a:prstGeom>
          <a:noFill/>
        </p:spPr>
        <p:txBody>
          <a:bodyPr wrap="none" lIns="101870" tIns="50935" rIns="101870" bIns="50935" rtlCol="0">
            <a:spAutoFit/>
          </a:bodyPr>
          <a:lstStyle/>
          <a:p>
            <a:r>
              <a:rPr lang="en-US" sz="1300" b="1" dirty="0"/>
              <a:t>Row 3</a:t>
            </a:r>
          </a:p>
        </p:txBody>
      </p:sp>
      <p:sp>
        <p:nvSpPr>
          <p:cNvPr id="398" name="TextBox 397"/>
          <p:cNvSpPr txBox="1"/>
          <p:nvPr/>
        </p:nvSpPr>
        <p:spPr>
          <a:xfrm>
            <a:off x="0" y="1381761"/>
            <a:ext cx="638880" cy="313932"/>
          </a:xfrm>
          <a:prstGeom prst="rect">
            <a:avLst/>
          </a:prstGeom>
          <a:noFill/>
        </p:spPr>
        <p:txBody>
          <a:bodyPr wrap="none" lIns="101870" tIns="50935" rIns="101870" bIns="50935" rtlCol="0">
            <a:spAutoFit/>
          </a:bodyPr>
          <a:lstStyle/>
          <a:p>
            <a:r>
              <a:rPr lang="en-US" sz="1300" b="1" dirty="0"/>
              <a:t>Row 2</a:t>
            </a:r>
          </a:p>
        </p:txBody>
      </p:sp>
      <p:sp>
        <p:nvSpPr>
          <p:cNvPr id="399" name="TextBox 398"/>
          <p:cNvSpPr txBox="1"/>
          <p:nvPr/>
        </p:nvSpPr>
        <p:spPr>
          <a:xfrm>
            <a:off x="0" y="1036321"/>
            <a:ext cx="638880" cy="313932"/>
          </a:xfrm>
          <a:prstGeom prst="rect">
            <a:avLst/>
          </a:prstGeom>
          <a:noFill/>
        </p:spPr>
        <p:txBody>
          <a:bodyPr wrap="none" lIns="101870" tIns="50935" rIns="101870" bIns="50935" rtlCol="0">
            <a:spAutoFit/>
          </a:bodyPr>
          <a:lstStyle/>
          <a:p>
            <a:r>
              <a:rPr lang="en-US" sz="1300" b="1" dirty="0"/>
              <a:t>Row 1</a:t>
            </a:r>
          </a:p>
        </p:txBody>
      </p:sp>
      <p:sp>
        <p:nvSpPr>
          <p:cNvPr id="400" name="TextBox 399"/>
          <p:cNvSpPr txBox="1"/>
          <p:nvPr/>
        </p:nvSpPr>
        <p:spPr>
          <a:xfrm>
            <a:off x="0" y="690881"/>
            <a:ext cx="638880" cy="313932"/>
          </a:xfrm>
          <a:prstGeom prst="rect">
            <a:avLst/>
          </a:prstGeom>
          <a:noFill/>
        </p:spPr>
        <p:txBody>
          <a:bodyPr wrap="none" lIns="101870" tIns="50935" rIns="101870" bIns="50935" rtlCol="0">
            <a:spAutoFit/>
          </a:bodyPr>
          <a:lstStyle/>
          <a:p>
            <a:r>
              <a:rPr lang="en-US" sz="1300" b="1" dirty="0"/>
              <a:t>Row 0</a:t>
            </a:r>
          </a:p>
        </p:txBody>
      </p:sp>
      <p:sp>
        <p:nvSpPr>
          <p:cNvPr id="401" name="TextBox 400"/>
          <p:cNvSpPr txBox="1"/>
          <p:nvPr/>
        </p:nvSpPr>
        <p:spPr>
          <a:xfrm>
            <a:off x="-83820" y="2"/>
            <a:ext cx="922020" cy="703029"/>
          </a:xfrm>
          <a:prstGeom prst="rect">
            <a:avLst/>
          </a:prstGeom>
          <a:noFill/>
        </p:spPr>
        <p:txBody>
          <a:bodyPr wrap="square" lIns="101870" tIns="50935" rIns="101870" bIns="50935" rtlCol="0">
            <a:spAutoFit/>
          </a:bodyPr>
          <a:lstStyle/>
          <a:p>
            <a:pPr algn="ctr"/>
            <a:r>
              <a:rPr lang="en-US" sz="1300" b="1" dirty="0"/>
              <a:t>Row 15*</a:t>
            </a:r>
          </a:p>
          <a:p>
            <a:pPr algn="ctr"/>
            <a:r>
              <a:rPr lang="en-US" sz="1300" b="1" i="1" dirty="0"/>
              <a:t>*wrap-around</a:t>
            </a:r>
          </a:p>
        </p:txBody>
      </p:sp>
      <p:sp>
        <p:nvSpPr>
          <p:cNvPr id="403" name="TextBox 402"/>
          <p:cNvSpPr txBox="1"/>
          <p:nvPr/>
        </p:nvSpPr>
        <p:spPr>
          <a:xfrm>
            <a:off x="3185160" y="6649722"/>
            <a:ext cx="1718003" cy="302920"/>
          </a:xfrm>
          <a:prstGeom prst="rect">
            <a:avLst/>
          </a:prstGeom>
          <a:noFill/>
        </p:spPr>
        <p:txBody>
          <a:bodyPr wrap="none" lIns="101870" tIns="50935" rIns="101870" bIns="50935" rtlCol="0">
            <a:spAutoFit/>
          </a:bodyPr>
          <a:lstStyle/>
          <a:p>
            <a:r>
              <a:rPr lang="en-US" sz="1300" b="1" i="1" dirty="0"/>
              <a:t>Z</a:t>
            </a:r>
            <a:r>
              <a:rPr lang="en-US" sz="1300" b="1" i="1" baseline="-25000" dirty="0"/>
              <a:t>1</a:t>
            </a:r>
            <a:r>
              <a:rPr lang="en-US" sz="1300" b="1" dirty="0"/>
              <a:t> for Row </a:t>
            </a:r>
            <a:r>
              <a:rPr lang="en-US" sz="1300" b="1" i="1" dirty="0"/>
              <a:t>N</a:t>
            </a:r>
            <a:r>
              <a:rPr lang="en-US" sz="1300" b="1" dirty="0"/>
              <a:t> to </a:t>
            </a:r>
            <a:r>
              <a:rPr lang="en-US" sz="1300" b="1" i="1" dirty="0"/>
              <a:t>N+1</a:t>
            </a:r>
            <a:r>
              <a:rPr lang="en-US" sz="1300" b="1" dirty="0"/>
              <a:t> = </a:t>
            </a:r>
          </a:p>
        </p:txBody>
      </p:sp>
      <p:grpSp>
        <p:nvGrpSpPr>
          <p:cNvPr id="11" name="Group 472"/>
          <p:cNvGrpSpPr/>
          <p:nvPr/>
        </p:nvGrpSpPr>
        <p:grpSpPr>
          <a:xfrm>
            <a:off x="5699756" y="6304274"/>
            <a:ext cx="788582" cy="637827"/>
            <a:chOff x="7494754" y="6019800"/>
            <a:chExt cx="716893" cy="562789"/>
          </a:xfrm>
        </p:grpSpPr>
        <p:sp>
          <p:nvSpPr>
            <p:cNvPr id="413" name="TextBox 412"/>
            <p:cNvSpPr txBox="1"/>
            <p:nvPr/>
          </p:nvSpPr>
          <p:spPr>
            <a:xfrm>
              <a:off x="7696200" y="6019800"/>
              <a:ext cx="259687" cy="257989"/>
            </a:xfrm>
            <a:prstGeom prst="rect">
              <a:avLst/>
            </a:prstGeom>
            <a:noFill/>
          </p:spPr>
          <p:txBody>
            <a:bodyPr wrap="none" rtlCol="0">
              <a:spAutoFit/>
            </a:bodyPr>
            <a:lstStyle/>
            <a:p>
              <a:r>
                <a:rPr lang="en-US" sz="1300" b="1" dirty="0"/>
                <a:t>A</a:t>
              </a:r>
            </a:p>
          </p:txBody>
        </p:sp>
        <p:sp>
          <p:nvSpPr>
            <p:cNvPr id="414" name="TextBox 413"/>
            <p:cNvSpPr txBox="1"/>
            <p:nvPr/>
          </p:nvSpPr>
          <p:spPr>
            <a:xfrm>
              <a:off x="7951960" y="6324600"/>
              <a:ext cx="259687" cy="257989"/>
            </a:xfrm>
            <a:prstGeom prst="rect">
              <a:avLst/>
            </a:prstGeom>
            <a:noFill/>
          </p:spPr>
          <p:txBody>
            <a:bodyPr wrap="none" rtlCol="0">
              <a:spAutoFit/>
            </a:bodyPr>
            <a:lstStyle/>
            <a:p>
              <a:r>
                <a:rPr lang="en-US" sz="1300" b="1" dirty="0"/>
                <a:t>A</a:t>
              </a:r>
            </a:p>
          </p:txBody>
        </p:sp>
        <p:sp>
          <p:nvSpPr>
            <p:cNvPr id="415" name="TextBox 414"/>
            <p:cNvSpPr txBox="1"/>
            <p:nvPr/>
          </p:nvSpPr>
          <p:spPr>
            <a:xfrm>
              <a:off x="7494754" y="6324600"/>
              <a:ext cx="259687" cy="257989"/>
            </a:xfrm>
            <a:prstGeom prst="rect">
              <a:avLst/>
            </a:prstGeom>
            <a:noFill/>
          </p:spPr>
          <p:txBody>
            <a:bodyPr wrap="none" rtlCol="0">
              <a:spAutoFit/>
            </a:bodyPr>
            <a:lstStyle/>
            <a:p>
              <a:r>
                <a:rPr lang="en-US" sz="1300" b="1" dirty="0"/>
                <a:t>A</a:t>
              </a:r>
            </a:p>
          </p:txBody>
        </p:sp>
        <p:cxnSp>
          <p:nvCxnSpPr>
            <p:cNvPr id="416" name="Straight Connector 415"/>
            <p:cNvCxnSpPr/>
            <p:nvPr/>
          </p:nvCxnSpPr>
          <p:spPr>
            <a:xfrm flipH="1">
              <a:off x="7696200" y="6248400"/>
              <a:ext cx="89780" cy="1663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7" name="Straight Connector 416"/>
            <p:cNvCxnSpPr/>
            <p:nvPr/>
          </p:nvCxnSpPr>
          <p:spPr>
            <a:xfrm>
              <a:off x="7924800" y="6248400"/>
              <a:ext cx="138820" cy="152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2" name="Group 473"/>
          <p:cNvGrpSpPr/>
          <p:nvPr/>
        </p:nvGrpSpPr>
        <p:grpSpPr>
          <a:xfrm>
            <a:off x="4777736" y="6304288"/>
            <a:ext cx="818458" cy="637821"/>
            <a:chOff x="7418554" y="5715006"/>
            <a:chExt cx="744053" cy="562783"/>
          </a:xfrm>
        </p:grpSpPr>
        <p:sp>
          <p:nvSpPr>
            <p:cNvPr id="408" name="TextBox 407"/>
            <p:cNvSpPr txBox="1"/>
            <p:nvPr/>
          </p:nvSpPr>
          <p:spPr>
            <a:xfrm>
              <a:off x="7696200" y="6019800"/>
              <a:ext cx="259687" cy="257989"/>
            </a:xfrm>
            <a:prstGeom prst="rect">
              <a:avLst/>
            </a:prstGeom>
            <a:noFill/>
          </p:spPr>
          <p:txBody>
            <a:bodyPr wrap="none" rtlCol="0">
              <a:spAutoFit/>
            </a:bodyPr>
            <a:lstStyle/>
            <a:p>
              <a:r>
                <a:rPr lang="en-US" sz="1300" b="1" dirty="0"/>
                <a:t>A</a:t>
              </a:r>
            </a:p>
          </p:txBody>
        </p:sp>
        <p:sp>
          <p:nvSpPr>
            <p:cNvPr id="409" name="TextBox 408"/>
            <p:cNvSpPr txBox="1"/>
            <p:nvPr/>
          </p:nvSpPr>
          <p:spPr>
            <a:xfrm>
              <a:off x="7902920" y="5715006"/>
              <a:ext cx="259687" cy="257989"/>
            </a:xfrm>
            <a:prstGeom prst="rect">
              <a:avLst/>
            </a:prstGeom>
            <a:noFill/>
          </p:spPr>
          <p:txBody>
            <a:bodyPr wrap="none" rtlCol="0">
              <a:spAutoFit/>
            </a:bodyPr>
            <a:lstStyle/>
            <a:p>
              <a:r>
                <a:rPr lang="en-US" sz="1300" b="1" dirty="0"/>
                <a:t>A</a:t>
              </a:r>
            </a:p>
          </p:txBody>
        </p:sp>
        <p:sp>
          <p:nvSpPr>
            <p:cNvPr id="410" name="TextBox 409"/>
            <p:cNvSpPr txBox="1"/>
            <p:nvPr/>
          </p:nvSpPr>
          <p:spPr>
            <a:xfrm>
              <a:off x="7418554" y="5715006"/>
              <a:ext cx="259687" cy="257989"/>
            </a:xfrm>
            <a:prstGeom prst="rect">
              <a:avLst/>
            </a:prstGeom>
            <a:noFill/>
          </p:spPr>
          <p:txBody>
            <a:bodyPr wrap="none" rtlCol="0">
              <a:spAutoFit/>
            </a:bodyPr>
            <a:lstStyle/>
            <a:p>
              <a:r>
                <a:rPr lang="en-US" sz="1300" b="1" dirty="0"/>
                <a:t>A</a:t>
              </a:r>
            </a:p>
          </p:txBody>
        </p:sp>
        <p:cxnSp>
          <p:nvCxnSpPr>
            <p:cNvPr id="411" name="Straight Connector 410"/>
            <p:cNvCxnSpPr/>
            <p:nvPr/>
          </p:nvCxnSpPr>
          <p:spPr>
            <a:xfrm flipH="1">
              <a:off x="7875760" y="5943600"/>
              <a:ext cx="89780" cy="1663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2" name="Straight Connector 411"/>
            <p:cNvCxnSpPr/>
            <p:nvPr/>
          </p:nvCxnSpPr>
          <p:spPr>
            <a:xfrm>
              <a:off x="7647160" y="5943600"/>
              <a:ext cx="138820" cy="152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07" name="TextBox 406"/>
          <p:cNvSpPr txBox="1"/>
          <p:nvPr/>
        </p:nvSpPr>
        <p:spPr>
          <a:xfrm>
            <a:off x="5448300" y="6477000"/>
            <a:ext cx="333970" cy="410641"/>
          </a:xfrm>
          <a:prstGeom prst="rect">
            <a:avLst/>
          </a:prstGeom>
          <a:noFill/>
        </p:spPr>
        <p:txBody>
          <a:bodyPr wrap="none" lIns="101870" tIns="50935" rIns="101870" bIns="50935" rtlCol="0">
            <a:spAutoFit/>
          </a:bodyPr>
          <a:lstStyle/>
          <a:p>
            <a:r>
              <a:rPr lang="en-US" dirty="0"/>
              <a:t>+</a:t>
            </a:r>
          </a:p>
        </p:txBody>
      </p:sp>
      <p:sp>
        <p:nvSpPr>
          <p:cNvPr id="418" name="TextBox 417"/>
          <p:cNvSpPr txBox="1"/>
          <p:nvPr/>
        </p:nvSpPr>
        <p:spPr>
          <a:xfrm>
            <a:off x="3268980" y="7167882"/>
            <a:ext cx="1718003" cy="302920"/>
          </a:xfrm>
          <a:prstGeom prst="rect">
            <a:avLst/>
          </a:prstGeom>
          <a:noFill/>
        </p:spPr>
        <p:txBody>
          <a:bodyPr wrap="none" lIns="101870" tIns="50935" rIns="101870" bIns="50935" rtlCol="0">
            <a:spAutoFit/>
          </a:bodyPr>
          <a:lstStyle/>
          <a:p>
            <a:r>
              <a:rPr lang="en-US" sz="1300" b="1" i="1" dirty="0"/>
              <a:t>Z</a:t>
            </a:r>
            <a:r>
              <a:rPr lang="en-US" sz="1300" b="1" i="1" baseline="-25000" dirty="0"/>
              <a:t>3</a:t>
            </a:r>
            <a:r>
              <a:rPr lang="en-US" sz="1300" b="1" dirty="0"/>
              <a:t> for Row </a:t>
            </a:r>
            <a:r>
              <a:rPr lang="en-US" sz="1300" b="1" i="1" dirty="0"/>
              <a:t>N</a:t>
            </a:r>
            <a:r>
              <a:rPr lang="en-US" sz="1300" b="1" dirty="0"/>
              <a:t> to </a:t>
            </a:r>
            <a:r>
              <a:rPr lang="en-US" sz="1300" b="1" i="1" dirty="0"/>
              <a:t>N+1</a:t>
            </a:r>
            <a:r>
              <a:rPr lang="en-US" sz="1300" b="1" dirty="0"/>
              <a:t> = </a:t>
            </a:r>
          </a:p>
        </p:txBody>
      </p:sp>
      <p:grpSp>
        <p:nvGrpSpPr>
          <p:cNvPr id="13" name="Group 418"/>
          <p:cNvGrpSpPr/>
          <p:nvPr/>
        </p:nvGrpSpPr>
        <p:grpSpPr>
          <a:xfrm>
            <a:off x="5699756" y="6995154"/>
            <a:ext cx="788582" cy="637827"/>
            <a:chOff x="7494754" y="6019800"/>
            <a:chExt cx="716893" cy="562789"/>
          </a:xfrm>
        </p:grpSpPr>
        <p:sp>
          <p:nvSpPr>
            <p:cNvPr id="420" name="TextBox 419"/>
            <p:cNvSpPr txBox="1"/>
            <p:nvPr/>
          </p:nvSpPr>
          <p:spPr>
            <a:xfrm>
              <a:off x="7696200" y="6019800"/>
              <a:ext cx="252400" cy="257989"/>
            </a:xfrm>
            <a:prstGeom prst="rect">
              <a:avLst/>
            </a:prstGeom>
            <a:noFill/>
          </p:spPr>
          <p:txBody>
            <a:bodyPr wrap="none" rtlCol="0">
              <a:spAutoFit/>
            </a:bodyPr>
            <a:lstStyle/>
            <a:p>
              <a:r>
                <a:rPr lang="en-US" sz="1300" b="1" dirty="0"/>
                <a:t>B</a:t>
              </a:r>
            </a:p>
          </p:txBody>
        </p:sp>
        <p:sp>
          <p:nvSpPr>
            <p:cNvPr id="421" name="TextBox 420"/>
            <p:cNvSpPr txBox="1"/>
            <p:nvPr/>
          </p:nvSpPr>
          <p:spPr>
            <a:xfrm>
              <a:off x="7951960" y="6324600"/>
              <a:ext cx="259687" cy="257989"/>
            </a:xfrm>
            <a:prstGeom prst="rect">
              <a:avLst/>
            </a:prstGeom>
            <a:noFill/>
          </p:spPr>
          <p:txBody>
            <a:bodyPr wrap="none" rtlCol="0">
              <a:spAutoFit/>
            </a:bodyPr>
            <a:lstStyle/>
            <a:p>
              <a:r>
                <a:rPr lang="en-US" sz="1300" b="1" dirty="0"/>
                <a:t>A</a:t>
              </a:r>
            </a:p>
          </p:txBody>
        </p:sp>
        <p:sp>
          <p:nvSpPr>
            <p:cNvPr id="422" name="TextBox 421"/>
            <p:cNvSpPr txBox="1"/>
            <p:nvPr/>
          </p:nvSpPr>
          <p:spPr>
            <a:xfrm>
              <a:off x="7494754" y="6324600"/>
              <a:ext cx="259687" cy="257989"/>
            </a:xfrm>
            <a:prstGeom prst="rect">
              <a:avLst/>
            </a:prstGeom>
            <a:noFill/>
          </p:spPr>
          <p:txBody>
            <a:bodyPr wrap="none" rtlCol="0">
              <a:spAutoFit/>
            </a:bodyPr>
            <a:lstStyle/>
            <a:p>
              <a:r>
                <a:rPr lang="en-US" sz="1300" b="1" dirty="0"/>
                <a:t>A</a:t>
              </a:r>
            </a:p>
          </p:txBody>
        </p:sp>
        <p:cxnSp>
          <p:nvCxnSpPr>
            <p:cNvPr id="423" name="Straight Connector 422"/>
            <p:cNvCxnSpPr/>
            <p:nvPr/>
          </p:nvCxnSpPr>
          <p:spPr>
            <a:xfrm flipH="1">
              <a:off x="7696200" y="6248400"/>
              <a:ext cx="89780" cy="1663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4" name="Straight Connector 423"/>
            <p:cNvCxnSpPr/>
            <p:nvPr/>
          </p:nvCxnSpPr>
          <p:spPr>
            <a:xfrm>
              <a:off x="7924800" y="6248400"/>
              <a:ext cx="138820" cy="152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 name="Group 424"/>
          <p:cNvGrpSpPr/>
          <p:nvPr/>
        </p:nvGrpSpPr>
        <p:grpSpPr>
          <a:xfrm>
            <a:off x="4861556" y="6995168"/>
            <a:ext cx="818458" cy="637821"/>
            <a:chOff x="7418554" y="5715006"/>
            <a:chExt cx="744053" cy="562783"/>
          </a:xfrm>
        </p:grpSpPr>
        <p:sp>
          <p:nvSpPr>
            <p:cNvPr id="426" name="TextBox 425"/>
            <p:cNvSpPr txBox="1"/>
            <p:nvPr/>
          </p:nvSpPr>
          <p:spPr>
            <a:xfrm>
              <a:off x="7696200" y="6019800"/>
              <a:ext cx="252400" cy="257989"/>
            </a:xfrm>
            <a:prstGeom prst="rect">
              <a:avLst/>
            </a:prstGeom>
            <a:noFill/>
          </p:spPr>
          <p:txBody>
            <a:bodyPr wrap="none" rtlCol="0">
              <a:spAutoFit/>
            </a:bodyPr>
            <a:lstStyle/>
            <a:p>
              <a:r>
                <a:rPr lang="en-US" sz="1300" b="1" dirty="0"/>
                <a:t>B</a:t>
              </a:r>
            </a:p>
          </p:txBody>
        </p:sp>
        <p:sp>
          <p:nvSpPr>
            <p:cNvPr id="427" name="TextBox 426"/>
            <p:cNvSpPr txBox="1"/>
            <p:nvPr/>
          </p:nvSpPr>
          <p:spPr>
            <a:xfrm>
              <a:off x="7902920" y="5715006"/>
              <a:ext cx="259687" cy="257989"/>
            </a:xfrm>
            <a:prstGeom prst="rect">
              <a:avLst/>
            </a:prstGeom>
            <a:noFill/>
          </p:spPr>
          <p:txBody>
            <a:bodyPr wrap="none" rtlCol="0">
              <a:spAutoFit/>
            </a:bodyPr>
            <a:lstStyle/>
            <a:p>
              <a:r>
                <a:rPr lang="en-US" sz="1300" b="1" dirty="0"/>
                <a:t>A</a:t>
              </a:r>
            </a:p>
          </p:txBody>
        </p:sp>
        <p:sp>
          <p:nvSpPr>
            <p:cNvPr id="428" name="TextBox 427"/>
            <p:cNvSpPr txBox="1"/>
            <p:nvPr/>
          </p:nvSpPr>
          <p:spPr>
            <a:xfrm>
              <a:off x="7418554" y="5715006"/>
              <a:ext cx="259687" cy="257989"/>
            </a:xfrm>
            <a:prstGeom prst="rect">
              <a:avLst/>
            </a:prstGeom>
            <a:noFill/>
          </p:spPr>
          <p:txBody>
            <a:bodyPr wrap="none" rtlCol="0">
              <a:spAutoFit/>
            </a:bodyPr>
            <a:lstStyle/>
            <a:p>
              <a:r>
                <a:rPr lang="en-US" sz="1300" b="1" dirty="0"/>
                <a:t>A</a:t>
              </a:r>
            </a:p>
          </p:txBody>
        </p:sp>
        <p:cxnSp>
          <p:nvCxnSpPr>
            <p:cNvPr id="429" name="Straight Connector 428"/>
            <p:cNvCxnSpPr/>
            <p:nvPr/>
          </p:nvCxnSpPr>
          <p:spPr>
            <a:xfrm flipH="1">
              <a:off x="7875760" y="5943600"/>
              <a:ext cx="89780" cy="1663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7" name="Straight Connector 446"/>
            <p:cNvCxnSpPr/>
            <p:nvPr/>
          </p:nvCxnSpPr>
          <p:spPr>
            <a:xfrm>
              <a:off x="7647160" y="5943600"/>
              <a:ext cx="138820" cy="152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48" name="TextBox 447"/>
          <p:cNvSpPr txBox="1"/>
          <p:nvPr/>
        </p:nvSpPr>
        <p:spPr>
          <a:xfrm>
            <a:off x="5448300" y="7081520"/>
            <a:ext cx="333970" cy="410641"/>
          </a:xfrm>
          <a:prstGeom prst="rect">
            <a:avLst/>
          </a:prstGeom>
          <a:noFill/>
        </p:spPr>
        <p:txBody>
          <a:bodyPr wrap="none" lIns="101870" tIns="50935" rIns="101870" bIns="50935" rtlCol="0">
            <a:spAutoFit/>
          </a:bodyPr>
          <a:lstStyle/>
          <a:p>
            <a:r>
              <a:rPr lang="en-US" dirty="0"/>
              <a:t>+</a:t>
            </a:r>
          </a:p>
        </p:txBody>
      </p:sp>
      <p:sp>
        <p:nvSpPr>
          <p:cNvPr id="461" name="TextBox 460"/>
          <p:cNvSpPr txBox="1"/>
          <p:nvPr/>
        </p:nvSpPr>
        <p:spPr>
          <a:xfrm>
            <a:off x="3306273" y="6304281"/>
            <a:ext cx="1440298" cy="349086"/>
          </a:xfrm>
          <a:prstGeom prst="rect">
            <a:avLst/>
          </a:prstGeom>
          <a:solidFill>
            <a:schemeClr val="bg1">
              <a:lumMod val="85000"/>
            </a:schemeClr>
          </a:solidFill>
        </p:spPr>
        <p:txBody>
          <a:bodyPr wrap="none" lIns="101870" tIns="50935" rIns="101870" bIns="50935" rtlCol="0">
            <a:spAutoFit/>
          </a:bodyPr>
          <a:lstStyle/>
          <a:p>
            <a:r>
              <a:rPr lang="en-US" sz="1600" b="1" dirty="0"/>
              <a:t>For Rows </a:t>
            </a:r>
            <a:r>
              <a:rPr lang="en-US" sz="1600" b="1" i="1" dirty="0"/>
              <a:t>0 .. 7</a:t>
            </a:r>
            <a:endParaRPr lang="en-US" sz="1600" b="1" dirty="0"/>
          </a:p>
        </p:txBody>
      </p:sp>
      <p:sp>
        <p:nvSpPr>
          <p:cNvPr id="466" name="TextBox 465"/>
          <p:cNvSpPr txBox="1"/>
          <p:nvPr/>
        </p:nvSpPr>
        <p:spPr>
          <a:xfrm>
            <a:off x="6349961" y="6284897"/>
            <a:ext cx="1990129" cy="349086"/>
          </a:xfrm>
          <a:prstGeom prst="rect">
            <a:avLst/>
          </a:prstGeom>
          <a:solidFill>
            <a:schemeClr val="bg1">
              <a:lumMod val="85000"/>
            </a:schemeClr>
          </a:solidFill>
        </p:spPr>
        <p:txBody>
          <a:bodyPr wrap="none" lIns="101870" tIns="50935" rIns="101870" bIns="50935" rtlCol="0">
            <a:spAutoFit/>
          </a:bodyPr>
          <a:lstStyle/>
          <a:p>
            <a:r>
              <a:rPr lang="en-US" sz="1600" b="1" dirty="0"/>
              <a:t>For Rows </a:t>
            </a:r>
            <a:r>
              <a:rPr lang="en-US" sz="1600" b="1" i="1" dirty="0"/>
              <a:t>14 .. 8 &amp; 15</a:t>
            </a:r>
            <a:endParaRPr lang="en-US" sz="1600" b="1" dirty="0"/>
          </a:p>
        </p:txBody>
      </p:sp>
      <p:sp>
        <p:nvSpPr>
          <p:cNvPr id="277" name="Rectangle 276"/>
          <p:cNvSpPr/>
          <p:nvPr/>
        </p:nvSpPr>
        <p:spPr>
          <a:xfrm rot="10800000">
            <a:off x="3520440" y="5181599"/>
            <a:ext cx="335280" cy="34544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1870" tIns="50935" rIns="101870" bIns="50935" rtlCol="0" anchor="ctr"/>
          <a:lstStyle/>
          <a:p>
            <a:pPr algn="ctr"/>
            <a:endParaRPr lang="en-US"/>
          </a:p>
        </p:txBody>
      </p:sp>
      <p:sp>
        <p:nvSpPr>
          <p:cNvPr id="240" name="Rectangle 239"/>
          <p:cNvSpPr/>
          <p:nvPr/>
        </p:nvSpPr>
        <p:spPr>
          <a:xfrm rot="10800000">
            <a:off x="3520440" y="5872479"/>
            <a:ext cx="335280" cy="34544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1870" tIns="50935" rIns="101870" bIns="50935" rtlCol="0" anchor="ctr"/>
          <a:lstStyle/>
          <a:p>
            <a:pPr algn="ctr"/>
            <a:endParaRPr lang="en-US"/>
          </a:p>
        </p:txBody>
      </p:sp>
      <p:sp>
        <p:nvSpPr>
          <p:cNvPr id="297" name="Rectangle 296"/>
          <p:cNvSpPr/>
          <p:nvPr/>
        </p:nvSpPr>
        <p:spPr>
          <a:xfrm rot="10800000">
            <a:off x="3017521" y="4836159"/>
            <a:ext cx="335280" cy="34544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1870" tIns="50935" rIns="101870" bIns="50935" rtlCol="0" anchor="ctr"/>
          <a:lstStyle/>
          <a:p>
            <a:pPr algn="ctr"/>
            <a:endParaRPr lang="en-US"/>
          </a:p>
        </p:txBody>
      </p:sp>
      <p:sp>
        <p:nvSpPr>
          <p:cNvPr id="143" name="Rectangle 142"/>
          <p:cNvSpPr/>
          <p:nvPr/>
        </p:nvSpPr>
        <p:spPr>
          <a:xfrm rot="10800000">
            <a:off x="3352800" y="5527039"/>
            <a:ext cx="335280" cy="34544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1870" tIns="50935" rIns="101870" bIns="50935" rtlCol="0" anchor="ctr"/>
          <a:lstStyle/>
          <a:p>
            <a:pPr algn="ctr"/>
            <a:endParaRPr lang="en-US"/>
          </a:p>
        </p:txBody>
      </p:sp>
      <p:sp>
        <p:nvSpPr>
          <p:cNvPr id="279" name="Rectangle 278"/>
          <p:cNvSpPr/>
          <p:nvPr/>
        </p:nvSpPr>
        <p:spPr>
          <a:xfrm rot="10800000">
            <a:off x="3200400" y="5181600"/>
            <a:ext cx="335280" cy="34544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1870" tIns="50935" rIns="101870" bIns="50935" rtlCol="0" anchor="ctr"/>
          <a:lstStyle/>
          <a:p>
            <a:pPr algn="ctr"/>
            <a:endParaRPr lang="en-US"/>
          </a:p>
        </p:txBody>
      </p:sp>
      <p:sp>
        <p:nvSpPr>
          <p:cNvPr id="327" name="Rectangle 326"/>
          <p:cNvSpPr/>
          <p:nvPr/>
        </p:nvSpPr>
        <p:spPr>
          <a:xfrm rot="10800000">
            <a:off x="4693920" y="4145279"/>
            <a:ext cx="335280" cy="34544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1870" tIns="50935" rIns="101870" bIns="50935" rtlCol="0" anchor="ctr"/>
          <a:lstStyle/>
          <a:p>
            <a:pPr algn="ctr"/>
            <a:endParaRPr lang="en-US"/>
          </a:p>
        </p:txBody>
      </p:sp>
      <p:sp>
        <p:nvSpPr>
          <p:cNvPr id="313" name="Rectangle 312"/>
          <p:cNvSpPr/>
          <p:nvPr/>
        </p:nvSpPr>
        <p:spPr>
          <a:xfrm rot="10800000">
            <a:off x="3520440" y="4490719"/>
            <a:ext cx="335280" cy="34544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1870" tIns="50935" rIns="101870" bIns="50935" rtlCol="0" anchor="ctr"/>
          <a:lstStyle/>
          <a:p>
            <a:pPr algn="ctr"/>
            <a:endParaRPr lang="en-US"/>
          </a:p>
        </p:txBody>
      </p:sp>
      <p:sp>
        <p:nvSpPr>
          <p:cNvPr id="202" name="Rectangle 201"/>
          <p:cNvSpPr/>
          <p:nvPr/>
        </p:nvSpPr>
        <p:spPr>
          <a:xfrm>
            <a:off x="1844041" y="2418079"/>
            <a:ext cx="335280" cy="34544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1870" tIns="50935" rIns="101870" bIns="50935" rtlCol="0" anchor="ctr"/>
          <a:lstStyle/>
          <a:p>
            <a:pPr algn="ctr"/>
            <a:endParaRPr lang="en-US"/>
          </a:p>
        </p:txBody>
      </p:sp>
      <p:sp>
        <p:nvSpPr>
          <p:cNvPr id="147" name="Rectangle 146"/>
          <p:cNvSpPr/>
          <p:nvPr/>
        </p:nvSpPr>
        <p:spPr>
          <a:xfrm>
            <a:off x="3017521" y="690879"/>
            <a:ext cx="335280" cy="34544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1870" tIns="50935" rIns="101870" bIns="50935" rtlCol="0" anchor="ctr"/>
          <a:lstStyle/>
          <a:p>
            <a:pPr algn="ctr"/>
            <a:endParaRPr lang="en-US"/>
          </a:p>
        </p:txBody>
      </p:sp>
      <p:sp>
        <p:nvSpPr>
          <p:cNvPr id="162" name="Rectangle 161"/>
          <p:cNvSpPr/>
          <p:nvPr/>
        </p:nvSpPr>
        <p:spPr>
          <a:xfrm>
            <a:off x="5029201" y="690879"/>
            <a:ext cx="335280" cy="34544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1870" tIns="50935" rIns="101870" bIns="50935" rtlCol="0" anchor="ctr"/>
          <a:lstStyle/>
          <a:p>
            <a:pPr algn="ctr"/>
            <a:endParaRPr lang="en-US"/>
          </a:p>
        </p:txBody>
      </p:sp>
      <p:sp>
        <p:nvSpPr>
          <p:cNvPr id="260" name="Rectangle 259"/>
          <p:cNvSpPr/>
          <p:nvPr/>
        </p:nvSpPr>
        <p:spPr>
          <a:xfrm>
            <a:off x="3185161" y="1036319"/>
            <a:ext cx="335280" cy="34544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1870" tIns="50935" rIns="101870" bIns="50935" rtlCol="0" anchor="ctr"/>
          <a:lstStyle/>
          <a:p>
            <a:pPr algn="ctr"/>
            <a:endParaRPr lang="en-US"/>
          </a:p>
        </p:txBody>
      </p:sp>
      <p:sp>
        <p:nvSpPr>
          <p:cNvPr id="172" name="Rectangle 171"/>
          <p:cNvSpPr/>
          <p:nvPr/>
        </p:nvSpPr>
        <p:spPr>
          <a:xfrm>
            <a:off x="1341121" y="1381759"/>
            <a:ext cx="335280" cy="34544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1870" tIns="50935" rIns="101870" bIns="50935" rtlCol="0" anchor="ctr"/>
          <a:lstStyle/>
          <a:p>
            <a:pPr algn="ctr"/>
            <a:endParaRPr lang="en-US"/>
          </a:p>
        </p:txBody>
      </p:sp>
      <p:sp>
        <p:nvSpPr>
          <p:cNvPr id="171" name="Rectangle 170"/>
          <p:cNvSpPr/>
          <p:nvPr/>
        </p:nvSpPr>
        <p:spPr>
          <a:xfrm>
            <a:off x="1676401" y="1381759"/>
            <a:ext cx="335280" cy="34544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1870" tIns="50935" rIns="101870" bIns="50935" rtlCol="0" anchor="ctr"/>
          <a:lstStyle/>
          <a:p>
            <a:pPr algn="ctr"/>
            <a:endParaRPr lang="en-US"/>
          </a:p>
        </p:txBody>
      </p:sp>
      <p:sp>
        <p:nvSpPr>
          <p:cNvPr id="169" name="Rectangle 168"/>
          <p:cNvSpPr/>
          <p:nvPr/>
        </p:nvSpPr>
        <p:spPr>
          <a:xfrm>
            <a:off x="1508761" y="1727199"/>
            <a:ext cx="335280" cy="34544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1870" tIns="50935" rIns="101870" bIns="50935" rtlCol="0" anchor="ctr"/>
          <a:lstStyle/>
          <a:p>
            <a:pPr algn="ctr"/>
            <a:endParaRPr lang="en-US"/>
          </a:p>
        </p:txBody>
      </p:sp>
      <p:sp>
        <p:nvSpPr>
          <p:cNvPr id="178" name="Rectangle 177"/>
          <p:cNvSpPr/>
          <p:nvPr/>
        </p:nvSpPr>
        <p:spPr>
          <a:xfrm>
            <a:off x="2346961" y="1381759"/>
            <a:ext cx="335280" cy="34544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1870" tIns="50935" rIns="101870" bIns="50935" rtlCol="0" anchor="ctr"/>
          <a:lstStyle/>
          <a:p>
            <a:pPr algn="ctr"/>
            <a:endParaRPr lang="en-US"/>
          </a:p>
        </p:txBody>
      </p:sp>
      <p:sp>
        <p:nvSpPr>
          <p:cNvPr id="179" name="Rectangle 178"/>
          <p:cNvSpPr/>
          <p:nvPr/>
        </p:nvSpPr>
        <p:spPr>
          <a:xfrm>
            <a:off x="3017521" y="1381759"/>
            <a:ext cx="335280" cy="34544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1870" tIns="50935" rIns="101870" bIns="50935" rtlCol="0" anchor="ctr"/>
          <a:lstStyle/>
          <a:p>
            <a:pPr algn="ctr"/>
            <a:endParaRPr lang="en-US"/>
          </a:p>
        </p:txBody>
      </p:sp>
      <p:sp>
        <p:nvSpPr>
          <p:cNvPr id="185" name="Rectangle 184"/>
          <p:cNvSpPr/>
          <p:nvPr/>
        </p:nvSpPr>
        <p:spPr>
          <a:xfrm>
            <a:off x="3352801" y="1381759"/>
            <a:ext cx="335280" cy="34544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1870" tIns="50935" rIns="101870" bIns="50935" rtlCol="0" anchor="ctr"/>
          <a:lstStyle/>
          <a:p>
            <a:pPr algn="ctr"/>
            <a:endParaRPr lang="en-US"/>
          </a:p>
        </p:txBody>
      </p:sp>
      <p:sp>
        <p:nvSpPr>
          <p:cNvPr id="181" name="Rectangle 180"/>
          <p:cNvSpPr/>
          <p:nvPr/>
        </p:nvSpPr>
        <p:spPr>
          <a:xfrm>
            <a:off x="3520441" y="1727199"/>
            <a:ext cx="335280" cy="34544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1870" tIns="50935" rIns="101870" bIns="50935" rtlCol="0" anchor="ctr"/>
          <a:lstStyle/>
          <a:p>
            <a:pPr algn="ctr"/>
            <a:endParaRPr lang="en-US"/>
          </a:p>
        </p:txBody>
      </p:sp>
      <p:sp>
        <p:nvSpPr>
          <p:cNvPr id="174" name="Rectangle 173"/>
          <p:cNvSpPr/>
          <p:nvPr/>
        </p:nvSpPr>
        <p:spPr>
          <a:xfrm>
            <a:off x="2514601" y="1727199"/>
            <a:ext cx="335280" cy="34544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1870" tIns="50935" rIns="101870" bIns="50935" rtlCol="0" anchor="ctr"/>
          <a:lstStyle/>
          <a:p>
            <a:pPr algn="ctr"/>
            <a:endParaRPr lang="en-US"/>
          </a:p>
        </p:txBody>
      </p:sp>
      <p:sp>
        <p:nvSpPr>
          <p:cNvPr id="173" name="Rectangle 172"/>
          <p:cNvSpPr/>
          <p:nvPr/>
        </p:nvSpPr>
        <p:spPr>
          <a:xfrm>
            <a:off x="2179321" y="1727199"/>
            <a:ext cx="335280" cy="34544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1870" tIns="50935" rIns="101870" bIns="50935" rtlCol="0" anchor="ctr"/>
          <a:lstStyle/>
          <a:p>
            <a:pPr algn="ctr"/>
            <a:endParaRPr lang="en-US"/>
          </a:p>
        </p:txBody>
      </p:sp>
      <p:sp>
        <p:nvSpPr>
          <p:cNvPr id="212" name="Rectangle 211"/>
          <p:cNvSpPr/>
          <p:nvPr/>
        </p:nvSpPr>
        <p:spPr>
          <a:xfrm>
            <a:off x="2346961" y="2072639"/>
            <a:ext cx="335280" cy="34544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1870" tIns="50935" rIns="101870" bIns="50935" rtlCol="0" anchor="ctr"/>
          <a:lstStyle/>
          <a:p>
            <a:pPr algn="ctr"/>
            <a:endParaRPr lang="en-US"/>
          </a:p>
        </p:txBody>
      </p:sp>
      <p:sp>
        <p:nvSpPr>
          <p:cNvPr id="213" name="Rectangle 212"/>
          <p:cNvSpPr/>
          <p:nvPr/>
        </p:nvSpPr>
        <p:spPr>
          <a:xfrm>
            <a:off x="3017521" y="2072639"/>
            <a:ext cx="335280" cy="34544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1870" tIns="50935" rIns="101870" bIns="50935" rtlCol="0" anchor="ctr"/>
          <a:lstStyle/>
          <a:p>
            <a:pPr algn="ctr"/>
            <a:endParaRPr lang="en-US"/>
          </a:p>
        </p:txBody>
      </p:sp>
      <p:sp>
        <p:nvSpPr>
          <p:cNvPr id="210" name="Rectangle 209"/>
          <p:cNvSpPr/>
          <p:nvPr/>
        </p:nvSpPr>
        <p:spPr>
          <a:xfrm>
            <a:off x="2849881" y="2418079"/>
            <a:ext cx="335280" cy="34544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1870" tIns="50935" rIns="101870" bIns="50935" rtlCol="0" anchor="ctr"/>
          <a:lstStyle/>
          <a:p>
            <a:pPr algn="ctr"/>
            <a:endParaRPr lang="en-US"/>
          </a:p>
        </p:txBody>
      </p:sp>
      <p:sp>
        <p:nvSpPr>
          <p:cNvPr id="209" name="Rectangle 208"/>
          <p:cNvSpPr/>
          <p:nvPr/>
        </p:nvSpPr>
        <p:spPr>
          <a:xfrm>
            <a:off x="3185161" y="2418079"/>
            <a:ext cx="335280" cy="34544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1870" tIns="50935" rIns="101870" bIns="50935" rtlCol="0" anchor="ctr"/>
          <a:lstStyle/>
          <a:p>
            <a:pPr algn="ctr"/>
            <a:endParaRPr lang="en-US"/>
          </a:p>
        </p:txBody>
      </p:sp>
      <p:sp>
        <p:nvSpPr>
          <p:cNvPr id="215" name="Rectangle 214"/>
          <p:cNvSpPr/>
          <p:nvPr/>
        </p:nvSpPr>
        <p:spPr>
          <a:xfrm>
            <a:off x="3520441" y="2418079"/>
            <a:ext cx="335280" cy="34544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1870" tIns="50935" rIns="101870" bIns="50935" rtlCol="0" anchor="ctr"/>
          <a:lstStyle/>
          <a:p>
            <a:pPr algn="ctr"/>
            <a:endParaRPr lang="en-US"/>
          </a:p>
        </p:txBody>
      </p:sp>
      <p:sp>
        <p:nvSpPr>
          <p:cNvPr id="348" name="Rectangle 347"/>
          <p:cNvSpPr/>
          <p:nvPr/>
        </p:nvSpPr>
        <p:spPr>
          <a:xfrm>
            <a:off x="1676401" y="2763519"/>
            <a:ext cx="335280" cy="34544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1870" tIns="50935" rIns="101870" bIns="50935" rtlCol="0" anchor="ctr"/>
          <a:lstStyle/>
          <a:p>
            <a:pPr algn="ctr"/>
            <a:endParaRPr lang="en-US"/>
          </a:p>
        </p:txBody>
      </p:sp>
      <p:sp>
        <p:nvSpPr>
          <p:cNvPr id="356" name="Rectangle 355"/>
          <p:cNvSpPr/>
          <p:nvPr/>
        </p:nvSpPr>
        <p:spPr>
          <a:xfrm>
            <a:off x="3017521" y="2763519"/>
            <a:ext cx="335280" cy="34544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1870" tIns="50935" rIns="101870" bIns="50935" rtlCol="0" anchor="ctr"/>
          <a:lstStyle/>
          <a:p>
            <a:pPr algn="ctr"/>
            <a:endParaRPr lang="en-US"/>
          </a:p>
        </p:txBody>
      </p:sp>
      <p:sp>
        <p:nvSpPr>
          <p:cNvPr id="345" name="Rectangle 344"/>
          <p:cNvSpPr/>
          <p:nvPr/>
        </p:nvSpPr>
        <p:spPr>
          <a:xfrm>
            <a:off x="1844041" y="3108959"/>
            <a:ext cx="335280" cy="34544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1870" tIns="50935" rIns="101870" bIns="50935" rtlCol="0" anchor="ctr"/>
          <a:lstStyle/>
          <a:p>
            <a:pPr algn="ctr"/>
            <a:endParaRPr lang="en-US"/>
          </a:p>
        </p:txBody>
      </p:sp>
      <p:sp>
        <p:nvSpPr>
          <p:cNvPr id="351" name="Rectangle 350"/>
          <p:cNvSpPr/>
          <p:nvPr/>
        </p:nvSpPr>
        <p:spPr>
          <a:xfrm>
            <a:off x="2514601" y="3108959"/>
            <a:ext cx="335280" cy="34544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1870" tIns="50935" rIns="101870" bIns="50935" rtlCol="0" anchor="ctr"/>
          <a:lstStyle/>
          <a:p>
            <a:pPr algn="ctr"/>
            <a:endParaRPr lang="en-US"/>
          </a:p>
        </p:txBody>
      </p:sp>
      <p:sp>
        <p:nvSpPr>
          <p:cNvPr id="359" name="Rectangle 358"/>
          <p:cNvSpPr/>
          <p:nvPr/>
        </p:nvSpPr>
        <p:spPr>
          <a:xfrm>
            <a:off x="3855721" y="3108959"/>
            <a:ext cx="335280" cy="34544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1870" tIns="50935" rIns="101870" bIns="50935" rtlCol="0" anchor="ctr"/>
          <a:lstStyle/>
          <a:p>
            <a:pPr algn="ctr"/>
            <a:endParaRPr lang="en-US"/>
          </a:p>
        </p:txBody>
      </p:sp>
      <p:sp>
        <p:nvSpPr>
          <p:cNvPr id="361" name="Rectangle 360"/>
          <p:cNvSpPr/>
          <p:nvPr/>
        </p:nvSpPr>
        <p:spPr>
          <a:xfrm>
            <a:off x="4191001" y="3108959"/>
            <a:ext cx="335280" cy="34544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1870" tIns="50935" rIns="101870" bIns="50935" rtlCol="0" anchor="ctr"/>
          <a:lstStyle/>
          <a:p>
            <a:pPr algn="ctr"/>
            <a:endParaRPr lang="en-US"/>
          </a:p>
        </p:txBody>
      </p:sp>
      <p:sp>
        <p:nvSpPr>
          <p:cNvPr id="385" name="Rectangle 384"/>
          <p:cNvSpPr/>
          <p:nvPr/>
        </p:nvSpPr>
        <p:spPr>
          <a:xfrm rot="10800000">
            <a:off x="3185160" y="3799839"/>
            <a:ext cx="335280" cy="34544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1870" tIns="50935" rIns="101870" bIns="50935" rtlCol="0" anchor="ctr"/>
          <a:lstStyle/>
          <a:p>
            <a:pPr algn="ctr"/>
            <a:endParaRPr lang="en-US"/>
          </a:p>
        </p:txBody>
      </p:sp>
      <p:sp>
        <p:nvSpPr>
          <p:cNvPr id="383" name="Rectangle 382"/>
          <p:cNvSpPr/>
          <p:nvPr/>
        </p:nvSpPr>
        <p:spPr>
          <a:xfrm rot="10800000">
            <a:off x="3520440" y="3799839"/>
            <a:ext cx="335280" cy="34544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1870" tIns="50935" rIns="101870" bIns="50935" rtlCol="0" anchor="ctr"/>
          <a:lstStyle/>
          <a:p>
            <a:pPr algn="ctr"/>
            <a:endParaRPr lang="en-US"/>
          </a:p>
        </p:txBody>
      </p:sp>
      <p:sp>
        <p:nvSpPr>
          <p:cNvPr id="379" name="Rectangle 378"/>
          <p:cNvSpPr/>
          <p:nvPr/>
        </p:nvSpPr>
        <p:spPr>
          <a:xfrm rot="10800000">
            <a:off x="4861560" y="3799839"/>
            <a:ext cx="335280" cy="34544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1870" tIns="50935" rIns="101870" bIns="50935" rtlCol="0" anchor="ctr"/>
          <a:lstStyle/>
          <a:p>
            <a:pPr algn="ctr"/>
            <a:endParaRPr lang="en-US"/>
          </a:p>
        </p:txBody>
      </p:sp>
      <p:sp>
        <p:nvSpPr>
          <p:cNvPr id="346" name="Rectangle 345"/>
          <p:cNvSpPr/>
          <p:nvPr/>
        </p:nvSpPr>
        <p:spPr>
          <a:xfrm>
            <a:off x="1508761" y="3108959"/>
            <a:ext cx="335280" cy="34544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1870" tIns="50935" rIns="101870" bIns="50935" rtlCol="0" anchor="ctr"/>
          <a:lstStyle/>
          <a:p>
            <a:pPr algn="ctr"/>
            <a:endParaRPr lang="en-US"/>
          </a:p>
        </p:txBody>
      </p:sp>
      <p:sp>
        <p:nvSpPr>
          <p:cNvPr id="440" name="Rectangle 439"/>
          <p:cNvSpPr/>
          <p:nvPr/>
        </p:nvSpPr>
        <p:spPr>
          <a:xfrm rot="10800000">
            <a:off x="2346961" y="3454399"/>
            <a:ext cx="335280" cy="34544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1870" tIns="50935" rIns="101870" bIns="50935" rtlCol="0" anchor="ctr"/>
          <a:lstStyle/>
          <a:p>
            <a:pPr algn="ctr"/>
            <a:endParaRPr lang="en-US"/>
          </a:p>
        </p:txBody>
      </p:sp>
      <p:sp>
        <p:nvSpPr>
          <p:cNvPr id="438" name="Rectangle 437"/>
          <p:cNvSpPr/>
          <p:nvPr/>
        </p:nvSpPr>
        <p:spPr>
          <a:xfrm rot="10800000">
            <a:off x="2682241" y="3454399"/>
            <a:ext cx="335280" cy="34544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1870" tIns="50935" rIns="101870" bIns="50935" rtlCol="0" anchor="ctr"/>
          <a:lstStyle/>
          <a:p>
            <a:pPr algn="ctr"/>
            <a:endParaRPr lang="en-US"/>
          </a:p>
        </p:txBody>
      </p:sp>
      <p:sp>
        <p:nvSpPr>
          <p:cNvPr id="434" name="Rectangle 433"/>
          <p:cNvSpPr/>
          <p:nvPr/>
        </p:nvSpPr>
        <p:spPr>
          <a:xfrm rot="10800000">
            <a:off x="4023361" y="3454399"/>
            <a:ext cx="335280" cy="34544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1870" tIns="50935" rIns="101870" bIns="50935" rtlCol="0" anchor="ctr"/>
          <a:lstStyle/>
          <a:p>
            <a:pPr algn="ctr"/>
            <a:endParaRPr lang="en-US"/>
          </a:p>
        </p:txBody>
      </p:sp>
      <p:sp>
        <p:nvSpPr>
          <p:cNvPr id="431" name="Rectangle 430"/>
          <p:cNvSpPr/>
          <p:nvPr/>
        </p:nvSpPr>
        <p:spPr>
          <a:xfrm rot="10800000">
            <a:off x="4693921" y="3454399"/>
            <a:ext cx="335280" cy="34544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1870" tIns="50935" rIns="101870" bIns="50935" rtlCol="0" anchor="ctr"/>
          <a:lstStyle/>
          <a:p>
            <a:pPr algn="ctr"/>
            <a:endParaRPr lang="en-US"/>
          </a:p>
        </p:txBody>
      </p:sp>
      <p:sp>
        <p:nvSpPr>
          <p:cNvPr id="432" name="Rectangle 431"/>
          <p:cNvSpPr/>
          <p:nvPr/>
        </p:nvSpPr>
        <p:spPr>
          <a:xfrm rot="10800000">
            <a:off x="5029201" y="3454399"/>
            <a:ext cx="335280" cy="34544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1870" tIns="50935" rIns="101870" bIns="50935" rtlCol="0" anchor="ctr"/>
          <a:lstStyle/>
          <a:p>
            <a:pPr algn="ctr"/>
            <a:endParaRPr lang="en-US"/>
          </a:p>
        </p:txBody>
      </p:sp>
      <p:sp>
        <p:nvSpPr>
          <p:cNvPr id="445" name="Rectangle 444"/>
          <p:cNvSpPr/>
          <p:nvPr/>
        </p:nvSpPr>
        <p:spPr>
          <a:xfrm rot="10800000">
            <a:off x="5699761" y="3454399"/>
            <a:ext cx="335280" cy="34544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1870" tIns="50935" rIns="101870" bIns="50935" rtlCol="0" anchor="ctr"/>
          <a:lstStyle/>
          <a:p>
            <a:pPr algn="ctr"/>
            <a:endParaRPr lang="en-US"/>
          </a:p>
        </p:txBody>
      </p:sp>
      <p:sp>
        <p:nvSpPr>
          <p:cNvPr id="389" name="Rectangle 388"/>
          <p:cNvSpPr/>
          <p:nvPr/>
        </p:nvSpPr>
        <p:spPr>
          <a:xfrm rot="10800000">
            <a:off x="1844040" y="3799839"/>
            <a:ext cx="335280" cy="34544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1870" tIns="50935" rIns="101870" bIns="50935" rtlCol="0" anchor="ctr"/>
          <a:lstStyle/>
          <a:p>
            <a:pPr algn="ctr"/>
            <a:endParaRPr lang="en-US"/>
          </a:p>
        </p:txBody>
      </p:sp>
      <p:sp>
        <p:nvSpPr>
          <p:cNvPr id="392" name="Rectangle 391"/>
          <p:cNvSpPr/>
          <p:nvPr/>
        </p:nvSpPr>
        <p:spPr>
          <a:xfrm rot="10800000">
            <a:off x="1173480" y="3799839"/>
            <a:ext cx="335280" cy="345440"/>
          </a:xfrm>
          <a:prstGeom prst="rect">
            <a:avLst/>
          </a:prstGeom>
          <a:solidFill>
            <a:schemeClr val="tx1">
              <a:lumMod val="50000"/>
              <a:lumOff val="5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1870" tIns="50935" rIns="101870" bIns="50935" rtlCol="0" anchor="ctr"/>
          <a:lstStyle/>
          <a:p>
            <a:pPr algn="ctr"/>
            <a:endParaRPr lang="en-US"/>
          </a:p>
        </p:txBody>
      </p:sp>
      <p:sp>
        <p:nvSpPr>
          <p:cNvPr id="75" name="Rectangle 74"/>
          <p:cNvSpPr/>
          <p:nvPr/>
        </p:nvSpPr>
        <p:spPr>
          <a:xfrm>
            <a:off x="670561" y="690879"/>
            <a:ext cx="335280" cy="34544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1870" tIns="50935" rIns="101870" bIns="50935" rtlCol="0" anchor="ctr"/>
          <a:lstStyle/>
          <a:p>
            <a:pPr algn="ctr"/>
            <a:endParaRPr lang="en-US"/>
          </a:p>
        </p:txBody>
      </p:sp>
      <p:sp>
        <p:nvSpPr>
          <p:cNvPr id="322" name="Rectangle 321"/>
          <p:cNvSpPr/>
          <p:nvPr/>
        </p:nvSpPr>
        <p:spPr>
          <a:xfrm rot="10800000">
            <a:off x="1173480" y="4490719"/>
            <a:ext cx="335280" cy="34544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1870" tIns="50935" rIns="101870" bIns="50935" rtlCol="0" anchor="ctr"/>
          <a:lstStyle/>
          <a:p>
            <a:pPr algn="ctr"/>
            <a:endParaRPr lang="en-US"/>
          </a:p>
        </p:txBody>
      </p:sp>
      <p:sp>
        <p:nvSpPr>
          <p:cNvPr id="390" name="Rectangle 389"/>
          <p:cNvSpPr/>
          <p:nvPr/>
        </p:nvSpPr>
        <p:spPr>
          <a:xfrm rot="10800000">
            <a:off x="1508760" y="3799839"/>
            <a:ext cx="335280" cy="34544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1870" tIns="50935" rIns="101870" bIns="50935" rtlCol="0" anchor="ctr"/>
          <a:lstStyle/>
          <a:p>
            <a:pPr algn="ctr"/>
            <a:endParaRPr lang="en-US"/>
          </a:p>
        </p:txBody>
      </p:sp>
      <p:sp>
        <p:nvSpPr>
          <p:cNvPr id="402" name="TextBox 401">
            <a:extLst>
              <a:ext uri="{FF2B5EF4-FFF2-40B4-BE49-F238E27FC236}">
                <a16:creationId xmlns:a16="http://schemas.microsoft.com/office/drawing/2014/main" id="{12EF8E23-73E8-4BDA-A74C-2C2937C511CA}"/>
              </a:ext>
            </a:extLst>
          </p:cNvPr>
          <p:cNvSpPr txBox="1"/>
          <p:nvPr/>
        </p:nvSpPr>
        <p:spPr>
          <a:xfrm>
            <a:off x="1950879" y="-39124"/>
            <a:ext cx="3379162" cy="410641"/>
          </a:xfrm>
          <a:prstGeom prst="rect">
            <a:avLst/>
          </a:prstGeom>
          <a:noFill/>
        </p:spPr>
        <p:txBody>
          <a:bodyPr wrap="none" lIns="101870" tIns="50935" rIns="101870" bIns="50935" rtlCol="0">
            <a:spAutoFit/>
          </a:bodyPr>
          <a:lstStyle/>
          <a:p>
            <a:r>
              <a:rPr lang="en-US" b="1" i="1" dirty="0"/>
              <a:t>A Scale-Free-Like Composition</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914400" y="152400"/>
            <a:ext cx="8646063" cy="400099"/>
          </a:xfrm>
          <a:prstGeom prst="rect">
            <a:avLst/>
          </a:prstGeom>
          <a:noFill/>
        </p:spPr>
        <p:txBody>
          <a:bodyPr wrap="none" lIns="91429" tIns="45715" rIns="91429" bIns="45715" rtlCol="0">
            <a:spAutoFit/>
          </a:bodyPr>
          <a:lstStyle/>
          <a:p>
            <a:r>
              <a:rPr lang="en-US" b="1" dirty="0"/>
              <a:t>Details of Counting </a:t>
            </a:r>
            <a:r>
              <a:rPr lang="en-US" b="1" i="1" u="sng" dirty="0"/>
              <a:t>Horizontal</a:t>
            </a:r>
            <a:r>
              <a:rPr lang="en-US" b="1" dirty="0"/>
              <a:t> Triplets for the Two Different Grid Configurations</a:t>
            </a:r>
          </a:p>
        </p:txBody>
      </p:sp>
      <p:sp>
        <p:nvSpPr>
          <p:cNvPr id="5" name="TextBox 4">
            <a:extLst>
              <a:ext uri="{FF2B5EF4-FFF2-40B4-BE49-F238E27FC236}">
                <a16:creationId xmlns:a16="http://schemas.microsoft.com/office/drawing/2014/main" id="{DCF0C0F1-824A-4B48-947A-741C01716AAE}"/>
              </a:ext>
            </a:extLst>
          </p:cNvPr>
          <p:cNvSpPr txBox="1"/>
          <p:nvPr/>
        </p:nvSpPr>
        <p:spPr>
          <a:xfrm>
            <a:off x="1255910" y="677026"/>
            <a:ext cx="2988960" cy="400110"/>
          </a:xfrm>
          <a:prstGeom prst="rect">
            <a:avLst/>
          </a:prstGeom>
          <a:noFill/>
        </p:spPr>
        <p:txBody>
          <a:bodyPr wrap="none" rtlCol="0">
            <a:spAutoFit/>
          </a:bodyPr>
          <a:lstStyle/>
          <a:p>
            <a:r>
              <a:rPr lang="en-US" b="1" dirty="0"/>
              <a:t>Rich Club-Like Topography</a:t>
            </a:r>
          </a:p>
        </p:txBody>
      </p:sp>
      <p:sp>
        <p:nvSpPr>
          <p:cNvPr id="6" name="TextBox 5">
            <a:extLst>
              <a:ext uri="{FF2B5EF4-FFF2-40B4-BE49-F238E27FC236}">
                <a16:creationId xmlns:a16="http://schemas.microsoft.com/office/drawing/2014/main" id="{56506103-706A-4F5A-9279-A836123ED282}"/>
              </a:ext>
            </a:extLst>
          </p:cNvPr>
          <p:cNvSpPr txBox="1"/>
          <p:nvPr/>
        </p:nvSpPr>
        <p:spPr>
          <a:xfrm>
            <a:off x="5805301" y="677026"/>
            <a:ext cx="3074368" cy="400110"/>
          </a:xfrm>
          <a:prstGeom prst="rect">
            <a:avLst/>
          </a:prstGeom>
          <a:noFill/>
        </p:spPr>
        <p:txBody>
          <a:bodyPr wrap="none" rtlCol="0">
            <a:spAutoFit/>
          </a:bodyPr>
          <a:lstStyle/>
          <a:p>
            <a:r>
              <a:rPr lang="en-US" b="1" dirty="0"/>
              <a:t>Scale-Free-Like Topography</a:t>
            </a:r>
          </a:p>
        </p:txBody>
      </p:sp>
      <p:graphicFrame>
        <p:nvGraphicFramePr>
          <p:cNvPr id="7" name="Table 6">
            <a:extLst>
              <a:ext uri="{FF2B5EF4-FFF2-40B4-BE49-F238E27FC236}">
                <a16:creationId xmlns:a16="http://schemas.microsoft.com/office/drawing/2014/main" id="{AD548CF2-67E0-417D-AA25-2CB2FC3BDA9D}"/>
              </a:ext>
            </a:extLst>
          </p:cNvPr>
          <p:cNvGraphicFramePr>
            <a:graphicFrameLocks noGrp="1"/>
          </p:cNvGraphicFramePr>
          <p:nvPr>
            <p:extLst>
              <p:ext uri="{D42A27DB-BD31-4B8C-83A1-F6EECF244321}">
                <p14:modId xmlns:p14="http://schemas.microsoft.com/office/powerpoint/2010/main" val="1830092603"/>
              </p:ext>
            </p:extLst>
          </p:nvPr>
        </p:nvGraphicFramePr>
        <p:xfrm>
          <a:off x="952501" y="1077136"/>
          <a:ext cx="3559771" cy="6580844"/>
        </p:xfrm>
        <a:graphic>
          <a:graphicData uri="http://schemas.openxmlformats.org/drawingml/2006/table">
            <a:tbl>
              <a:tblPr firstRow="1" bandRow="1">
                <a:tableStyleId>{5C22544A-7EE6-4342-B048-85BDC9FD1C3A}</a:tableStyleId>
              </a:tblPr>
              <a:tblGrid>
                <a:gridCol w="1551695">
                  <a:extLst>
                    <a:ext uri="{9D8B030D-6E8A-4147-A177-3AD203B41FA5}">
                      <a16:colId xmlns:a16="http://schemas.microsoft.com/office/drawing/2014/main" val="20000"/>
                    </a:ext>
                  </a:extLst>
                </a:gridCol>
                <a:gridCol w="1004038">
                  <a:extLst>
                    <a:ext uri="{9D8B030D-6E8A-4147-A177-3AD203B41FA5}">
                      <a16:colId xmlns:a16="http://schemas.microsoft.com/office/drawing/2014/main" val="20001"/>
                    </a:ext>
                  </a:extLst>
                </a:gridCol>
                <a:gridCol w="1004038">
                  <a:extLst>
                    <a:ext uri="{9D8B030D-6E8A-4147-A177-3AD203B41FA5}">
                      <a16:colId xmlns:a16="http://schemas.microsoft.com/office/drawing/2014/main" val="20002"/>
                    </a:ext>
                  </a:extLst>
                </a:gridCol>
              </a:tblGrid>
              <a:tr h="454152">
                <a:tc>
                  <a:txBody>
                    <a:bodyPr/>
                    <a:lstStyle/>
                    <a:p>
                      <a:pPr algn="ctr"/>
                      <a:r>
                        <a:rPr lang="en-US" sz="1800" dirty="0"/>
                        <a:t>Horizontal Triplets</a:t>
                      </a:r>
                    </a:p>
                  </a:txBody>
                  <a:tcPr marL="100584" marR="100584" marT="51816" marB="51816"/>
                </a:tc>
                <a:tc>
                  <a:txBody>
                    <a:bodyPr/>
                    <a:lstStyle/>
                    <a:p>
                      <a:pPr algn="ctr"/>
                      <a:r>
                        <a:rPr lang="en-US" sz="2300" i="1" dirty="0"/>
                        <a:t>Z</a:t>
                      </a:r>
                      <a:r>
                        <a:rPr lang="en-US" sz="2300" i="1" baseline="-25000" dirty="0"/>
                        <a:t>1</a:t>
                      </a:r>
                    </a:p>
                  </a:txBody>
                  <a:tcPr marL="100584" marR="100584" marT="51816" marB="51816"/>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300" i="1" dirty="0"/>
                        <a:t>Z</a:t>
                      </a:r>
                      <a:r>
                        <a:rPr lang="en-US" sz="2300" i="1" baseline="-25000" dirty="0"/>
                        <a:t>3</a:t>
                      </a:r>
                    </a:p>
                  </a:txBody>
                  <a:tcPr marL="100584" marR="100584" marT="51816" marB="51816"/>
                </a:tc>
                <a:extLst>
                  <a:ext uri="{0D108BD9-81ED-4DB2-BD59-A6C34878D82A}">
                    <a16:rowId xmlns:a16="http://schemas.microsoft.com/office/drawing/2014/main" val="10000"/>
                  </a:ext>
                </a:extLst>
              </a:tr>
              <a:tr h="863600">
                <a:tc>
                  <a:txBody>
                    <a:bodyPr/>
                    <a:lstStyle/>
                    <a:p>
                      <a:r>
                        <a:rPr lang="en-US" sz="1200" b="1" dirty="0"/>
                        <a:t>A = black;</a:t>
                      </a:r>
                      <a:r>
                        <a:rPr lang="en-US" sz="1200" b="1" baseline="0" dirty="0"/>
                        <a:t> </a:t>
                      </a:r>
                      <a:r>
                        <a:rPr lang="en-US" sz="1200" b="1" dirty="0">
                          <a:solidFill>
                            <a:schemeClr val="bg1"/>
                          </a:solidFill>
                        </a:rPr>
                        <a:t>B = white</a:t>
                      </a:r>
                    </a:p>
                    <a:p>
                      <a:r>
                        <a:rPr lang="en-US" sz="1200" b="1" dirty="0">
                          <a:solidFill>
                            <a:schemeClr val="tx1"/>
                          </a:solidFill>
                        </a:rPr>
                        <a:t>Counts for EACH row</a:t>
                      </a:r>
                    </a:p>
                  </a:txBody>
                  <a:tcPr marL="100584" marR="100584" marT="51816" marB="51816" anchor="ctr"/>
                </a:tc>
                <a:tc>
                  <a:txBody>
                    <a:bodyPr/>
                    <a:lstStyle/>
                    <a:p>
                      <a:pPr algn="ctr"/>
                      <a:r>
                        <a:rPr lang="en-US" sz="1400" b="1" dirty="0"/>
                        <a:t>A</a:t>
                      </a:r>
                    </a:p>
                    <a:p>
                      <a:pPr algn="ctr"/>
                      <a:r>
                        <a:rPr lang="en-US" sz="1400" b="1" dirty="0"/>
                        <a:t> /   \</a:t>
                      </a:r>
                    </a:p>
                    <a:p>
                      <a:pPr algn="ctr"/>
                      <a:r>
                        <a:rPr lang="en-US" sz="1400" b="1" dirty="0"/>
                        <a:t>A      </a:t>
                      </a:r>
                      <a:r>
                        <a:rPr lang="en-US" sz="1400" b="1" dirty="0" err="1"/>
                        <a:t>A</a:t>
                      </a:r>
                      <a:endParaRPr lang="en-US" sz="1400" b="1" dirty="0"/>
                    </a:p>
                  </a:txBody>
                  <a:tcPr marL="100584" marR="100584" marT="51816" marB="51816"/>
                </a:tc>
                <a:tc>
                  <a:txBody>
                    <a:bodyPr/>
                    <a:lstStyle/>
                    <a:p>
                      <a:pPr algn="ctr"/>
                      <a:r>
                        <a:rPr lang="en-US" sz="1400" b="1" dirty="0">
                          <a:solidFill>
                            <a:schemeClr val="bg1"/>
                          </a:solidFill>
                        </a:rPr>
                        <a:t>B</a:t>
                      </a:r>
                      <a:r>
                        <a:rPr lang="en-US" sz="1400" b="1" baseline="0" dirty="0"/>
                        <a:t> </a:t>
                      </a:r>
                    </a:p>
                    <a:p>
                      <a:pPr algn="ctr"/>
                      <a:r>
                        <a:rPr lang="en-US" sz="1400" b="1" baseline="0" dirty="0"/>
                        <a:t> /   \</a:t>
                      </a:r>
                    </a:p>
                    <a:p>
                      <a:pPr algn="ctr"/>
                      <a:r>
                        <a:rPr lang="en-US" sz="1400" b="1" baseline="0" dirty="0"/>
                        <a:t>A      </a:t>
                      </a:r>
                      <a:r>
                        <a:rPr lang="en-US" sz="1400" b="1" baseline="0" dirty="0" err="1"/>
                        <a:t>A</a:t>
                      </a:r>
                      <a:endParaRPr lang="en-US" sz="1400" b="1" dirty="0"/>
                    </a:p>
                  </a:txBody>
                  <a:tcPr marL="100584" marR="100584" marT="51816" marB="51816"/>
                </a:tc>
                <a:extLst>
                  <a:ext uri="{0D108BD9-81ED-4DB2-BD59-A6C34878D82A}">
                    <a16:rowId xmlns:a16="http://schemas.microsoft.com/office/drawing/2014/main" val="10001"/>
                  </a:ext>
                </a:extLst>
              </a:tr>
              <a:tr h="58724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a:t>Row 0 </a:t>
                      </a:r>
                      <a:r>
                        <a:rPr lang="en-US" sz="1200" b="1" baseline="0" dirty="0"/>
                        <a:t>   </a:t>
                      </a:r>
                      <a:r>
                        <a:rPr lang="en-US" sz="1200" b="0" i="1" baseline="0" dirty="0"/>
                        <a:t>to  </a:t>
                      </a:r>
                      <a:r>
                        <a:rPr lang="en-US" sz="1200" b="1" dirty="0"/>
                        <a:t>Row 1 </a:t>
                      </a:r>
                    </a:p>
                    <a:p>
                      <a:r>
                        <a:rPr lang="en-US" sz="1200" b="1" dirty="0"/>
                        <a:t>Row 14 </a:t>
                      </a:r>
                      <a:r>
                        <a:rPr lang="en-US" sz="1200" b="1" baseline="0" dirty="0"/>
                        <a:t> </a:t>
                      </a:r>
                      <a:r>
                        <a:rPr lang="en-US" sz="1200" b="0" i="1" baseline="0" dirty="0"/>
                        <a:t>to </a:t>
                      </a:r>
                      <a:r>
                        <a:rPr lang="en-US" sz="1200" b="1" dirty="0"/>
                        <a:t>Row 15</a:t>
                      </a:r>
                    </a:p>
                  </a:txBody>
                  <a:tcPr marL="100584" marR="100584" marT="51816" marB="51816"/>
                </a:tc>
                <a:tc>
                  <a:txBody>
                    <a:bodyPr/>
                    <a:lstStyle/>
                    <a:p>
                      <a:pPr algn="ctr"/>
                      <a:r>
                        <a:rPr lang="en-US" sz="1400" b="0" dirty="0"/>
                        <a:t>(7+7=</a:t>
                      </a:r>
                      <a:r>
                        <a:rPr lang="en-US" sz="1400" b="1" dirty="0"/>
                        <a:t>14) *2 = 28</a:t>
                      </a:r>
                    </a:p>
                  </a:txBody>
                  <a:tcPr marL="100584" marR="100584" marT="51816" marB="51816"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b="0" dirty="0"/>
                        <a:t>(1+1=</a:t>
                      </a:r>
                      <a:r>
                        <a:rPr lang="en-US" sz="1200" b="1" dirty="0"/>
                        <a:t>2)*2</a:t>
                      </a:r>
                    </a:p>
                    <a:p>
                      <a:pPr marL="0" marR="0" indent="0" algn="ctr" defTabSz="914400" rtl="0" eaLnBrk="1" fontAlgn="auto" latinLnBrk="0" hangingPunct="1">
                        <a:lnSpc>
                          <a:spcPct val="100000"/>
                        </a:lnSpc>
                        <a:spcBef>
                          <a:spcPts val="0"/>
                        </a:spcBef>
                        <a:spcAft>
                          <a:spcPts val="0"/>
                        </a:spcAft>
                        <a:buClrTx/>
                        <a:buSzTx/>
                        <a:buFontTx/>
                        <a:buNone/>
                        <a:tabLst/>
                        <a:defRPr/>
                      </a:pPr>
                      <a:r>
                        <a:rPr lang="en-US" sz="1400" b="1" dirty="0"/>
                        <a:t>= 4</a:t>
                      </a:r>
                    </a:p>
                  </a:txBody>
                  <a:tcPr marL="100584" marR="100584" marT="51816" marB="51816" anchor="ctr"/>
                </a:tc>
                <a:extLst>
                  <a:ext uri="{0D108BD9-81ED-4DB2-BD59-A6C34878D82A}">
                    <a16:rowId xmlns:a16="http://schemas.microsoft.com/office/drawing/2014/main" val="10002"/>
                  </a:ext>
                </a:extLst>
              </a:tr>
              <a:tr h="58724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a:t>Row 1 </a:t>
                      </a:r>
                      <a:r>
                        <a:rPr lang="en-US" sz="1200" b="1" baseline="0" dirty="0"/>
                        <a:t>   </a:t>
                      </a:r>
                      <a:r>
                        <a:rPr lang="en-US" sz="1200" b="0" i="1" baseline="0" dirty="0"/>
                        <a:t>to   </a:t>
                      </a:r>
                      <a:r>
                        <a:rPr lang="en-US" sz="1200" b="1" dirty="0"/>
                        <a:t>Row 2</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a:t>Row 13 </a:t>
                      </a:r>
                      <a:r>
                        <a:rPr lang="en-US" sz="1200" b="1" baseline="0" dirty="0"/>
                        <a:t> </a:t>
                      </a:r>
                      <a:r>
                        <a:rPr lang="en-US" sz="1200" b="0" i="1" baseline="0" dirty="0"/>
                        <a:t>to </a:t>
                      </a:r>
                      <a:r>
                        <a:rPr lang="en-US" sz="1200" b="1" dirty="0"/>
                        <a:t>Row 14</a:t>
                      </a:r>
                    </a:p>
                  </a:txBody>
                  <a:tcPr marL="100584" marR="100584" marT="51816" marB="51816"/>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b="0" dirty="0"/>
                        <a:t>(8+9=</a:t>
                      </a:r>
                      <a:r>
                        <a:rPr lang="en-US" sz="1400" b="1" dirty="0"/>
                        <a:t>17) *2 = 34</a:t>
                      </a:r>
                    </a:p>
                  </a:txBody>
                  <a:tcPr marL="100584" marR="100584" marT="51816" marB="51816"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b="0" dirty="0"/>
                        <a:t>(0+0=</a:t>
                      </a:r>
                      <a:r>
                        <a:rPr lang="en-US" sz="1200" b="1" dirty="0"/>
                        <a:t>0)*2</a:t>
                      </a:r>
                    </a:p>
                    <a:p>
                      <a:pPr marL="0" marR="0" indent="0" algn="ctr" defTabSz="914400" rtl="0" eaLnBrk="1" fontAlgn="auto" latinLnBrk="0" hangingPunct="1">
                        <a:lnSpc>
                          <a:spcPct val="100000"/>
                        </a:lnSpc>
                        <a:spcBef>
                          <a:spcPts val="0"/>
                        </a:spcBef>
                        <a:spcAft>
                          <a:spcPts val="0"/>
                        </a:spcAft>
                        <a:buClrTx/>
                        <a:buSzTx/>
                        <a:buFontTx/>
                        <a:buNone/>
                        <a:tabLst/>
                        <a:defRPr/>
                      </a:pPr>
                      <a:r>
                        <a:rPr lang="en-US" sz="1400" b="1" dirty="0"/>
                        <a:t>= 0</a:t>
                      </a:r>
                    </a:p>
                  </a:txBody>
                  <a:tcPr marL="100584" marR="100584" marT="51816" marB="51816" anchor="ctr"/>
                </a:tc>
                <a:extLst>
                  <a:ext uri="{0D108BD9-81ED-4DB2-BD59-A6C34878D82A}">
                    <a16:rowId xmlns:a16="http://schemas.microsoft.com/office/drawing/2014/main" val="10003"/>
                  </a:ext>
                </a:extLst>
              </a:tr>
              <a:tr h="58724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a:t>Row 2 </a:t>
                      </a:r>
                      <a:r>
                        <a:rPr lang="en-US" sz="1200" b="1" baseline="0" dirty="0"/>
                        <a:t>  </a:t>
                      </a:r>
                      <a:r>
                        <a:rPr lang="en-US" sz="1200" b="0" i="1" baseline="0" dirty="0"/>
                        <a:t>to  </a:t>
                      </a:r>
                      <a:r>
                        <a:rPr lang="en-US" sz="1200" b="1" dirty="0"/>
                        <a:t>Row 3</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a:t>Row 12 </a:t>
                      </a:r>
                      <a:r>
                        <a:rPr lang="en-US" sz="1200" b="1" baseline="0" dirty="0"/>
                        <a:t> </a:t>
                      </a:r>
                      <a:r>
                        <a:rPr lang="en-US" sz="1200" b="0" i="1" baseline="0" dirty="0"/>
                        <a:t>to </a:t>
                      </a:r>
                      <a:r>
                        <a:rPr lang="en-US" sz="1200" b="1" dirty="0"/>
                        <a:t>Row 13</a:t>
                      </a:r>
                    </a:p>
                  </a:txBody>
                  <a:tcPr marL="100584" marR="100584" marT="51816" marB="51816"/>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b="0" dirty="0"/>
                        <a:t>(9+8=</a:t>
                      </a:r>
                      <a:r>
                        <a:rPr lang="en-US" sz="1400" b="1" dirty="0"/>
                        <a:t>17) *2 = 34</a:t>
                      </a:r>
                    </a:p>
                  </a:txBody>
                  <a:tcPr marL="100584" marR="100584" marT="51816" marB="51816"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b="0" dirty="0"/>
                        <a:t>(0+0=</a:t>
                      </a:r>
                      <a:r>
                        <a:rPr lang="en-US" sz="1200" b="1" dirty="0"/>
                        <a:t>0)*2</a:t>
                      </a:r>
                    </a:p>
                    <a:p>
                      <a:pPr marL="0" marR="0" indent="0" algn="ctr" defTabSz="914400" rtl="0" eaLnBrk="1" fontAlgn="auto" latinLnBrk="0" hangingPunct="1">
                        <a:lnSpc>
                          <a:spcPct val="100000"/>
                        </a:lnSpc>
                        <a:spcBef>
                          <a:spcPts val="0"/>
                        </a:spcBef>
                        <a:spcAft>
                          <a:spcPts val="0"/>
                        </a:spcAft>
                        <a:buClrTx/>
                        <a:buSzTx/>
                        <a:buFontTx/>
                        <a:buNone/>
                        <a:tabLst/>
                        <a:defRPr/>
                      </a:pPr>
                      <a:r>
                        <a:rPr lang="en-US" sz="1400" b="1" dirty="0"/>
                        <a:t>=</a:t>
                      </a:r>
                      <a:r>
                        <a:rPr lang="en-US" sz="1400" b="1" baseline="0" dirty="0"/>
                        <a:t> 0</a:t>
                      </a:r>
                      <a:endParaRPr lang="en-US" sz="1400" b="1" dirty="0"/>
                    </a:p>
                  </a:txBody>
                  <a:tcPr marL="100584" marR="100584" marT="51816" marB="51816" anchor="ctr"/>
                </a:tc>
                <a:extLst>
                  <a:ext uri="{0D108BD9-81ED-4DB2-BD59-A6C34878D82A}">
                    <a16:rowId xmlns:a16="http://schemas.microsoft.com/office/drawing/2014/main" val="10004"/>
                  </a:ext>
                </a:extLst>
              </a:tr>
              <a:tr h="58724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a:t>Row 3 </a:t>
                      </a:r>
                      <a:r>
                        <a:rPr lang="en-US" sz="1200" b="1" baseline="0" dirty="0"/>
                        <a:t>   </a:t>
                      </a:r>
                      <a:r>
                        <a:rPr lang="en-US" sz="1200" b="0" i="1" baseline="0" dirty="0"/>
                        <a:t>to </a:t>
                      </a:r>
                      <a:r>
                        <a:rPr lang="en-US" sz="1200" b="1" dirty="0"/>
                        <a:t>Row 4</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a:t>Row 11 </a:t>
                      </a:r>
                      <a:r>
                        <a:rPr lang="en-US" sz="1200" b="1" baseline="0" dirty="0"/>
                        <a:t> </a:t>
                      </a:r>
                      <a:r>
                        <a:rPr lang="en-US" sz="1200" b="0" i="1" baseline="0" dirty="0"/>
                        <a:t>to </a:t>
                      </a:r>
                      <a:r>
                        <a:rPr lang="en-US" sz="1200" b="1" dirty="0"/>
                        <a:t>Row 12</a:t>
                      </a:r>
                    </a:p>
                  </a:txBody>
                  <a:tcPr marL="100584" marR="100584" marT="51816" marB="51816"/>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b="0" dirty="0"/>
                        <a:t>(7+6=</a:t>
                      </a:r>
                      <a:r>
                        <a:rPr lang="en-US" sz="1400" b="1" dirty="0"/>
                        <a:t>13) *2 = 26</a:t>
                      </a:r>
                    </a:p>
                  </a:txBody>
                  <a:tcPr marL="100584" marR="100584" marT="51816" marB="51816"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b="0" dirty="0"/>
                        <a:t>(0+1=</a:t>
                      </a:r>
                      <a:r>
                        <a:rPr lang="en-US" sz="1200" b="1" dirty="0"/>
                        <a:t>1)*2</a:t>
                      </a:r>
                    </a:p>
                    <a:p>
                      <a:pPr marL="0" marR="0" indent="0" algn="ctr" defTabSz="914400" rtl="0" eaLnBrk="1" fontAlgn="auto" latinLnBrk="0" hangingPunct="1">
                        <a:lnSpc>
                          <a:spcPct val="100000"/>
                        </a:lnSpc>
                        <a:spcBef>
                          <a:spcPts val="0"/>
                        </a:spcBef>
                        <a:spcAft>
                          <a:spcPts val="0"/>
                        </a:spcAft>
                        <a:buClrTx/>
                        <a:buSzTx/>
                        <a:buFontTx/>
                        <a:buNone/>
                        <a:tabLst/>
                        <a:defRPr/>
                      </a:pPr>
                      <a:r>
                        <a:rPr lang="en-US" sz="1400" b="1" dirty="0"/>
                        <a:t>=</a:t>
                      </a:r>
                      <a:r>
                        <a:rPr lang="en-US" sz="1400" b="1" baseline="0" dirty="0"/>
                        <a:t> 2</a:t>
                      </a:r>
                      <a:endParaRPr lang="en-US" sz="1400" b="1" dirty="0"/>
                    </a:p>
                  </a:txBody>
                  <a:tcPr marL="100584" marR="100584" marT="51816" marB="51816" anchor="ctr"/>
                </a:tc>
                <a:extLst>
                  <a:ext uri="{0D108BD9-81ED-4DB2-BD59-A6C34878D82A}">
                    <a16:rowId xmlns:a16="http://schemas.microsoft.com/office/drawing/2014/main" val="10005"/>
                  </a:ext>
                </a:extLst>
              </a:tr>
              <a:tr h="58724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a:t>Row 4 </a:t>
                      </a:r>
                      <a:r>
                        <a:rPr lang="en-US" sz="1200" b="1" baseline="0" dirty="0"/>
                        <a:t>   </a:t>
                      </a:r>
                      <a:r>
                        <a:rPr lang="en-US" sz="1200" b="0" i="1" baseline="0" dirty="0"/>
                        <a:t>to </a:t>
                      </a:r>
                      <a:r>
                        <a:rPr lang="en-US" sz="1200" b="1" dirty="0"/>
                        <a:t>Row 5</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a:t>Row 10</a:t>
                      </a:r>
                      <a:r>
                        <a:rPr lang="en-US" sz="1200" b="1" baseline="0" dirty="0"/>
                        <a:t>  </a:t>
                      </a:r>
                      <a:r>
                        <a:rPr lang="en-US" sz="1200" b="0" i="1" baseline="0" dirty="0"/>
                        <a:t>to </a:t>
                      </a:r>
                      <a:r>
                        <a:rPr lang="en-US" sz="1200" b="1" dirty="0"/>
                        <a:t>Row 11</a:t>
                      </a:r>
                    </a:p>
                  </a:txBody>
                  <a:tcPr marL="100584" marR="100584" marT="51816" marB="51816"/>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b="0" dirty="0"/>
                        <a:t>(6+6=</a:t>
                      </a:r>
                      <a:r>
                        <a:rPr lang="en-US" sz="1400" b="1" dirty="0"/>
                        <a:t>12) *2 = 24</a:t>
                      </a:r>
                    </a:p>
                  </a:txBody>
                  <a:tcPr marL="100584" marR="100584" marT="51816" marB="51816"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b="0" dirty="0"/>
                        <a:t>(0+0=</a:t>
                      </a:r>
                      <a:r>
                        <a:rPr lang="en-US" sz="1200" b="1" dirty="0"/>
                        <a:t>0)*2</a:t>
                      </a:r>
                    </a:p>
                    <a:p>
                      <a:pPr marL="0" marR="0" indent="0" algn="ctr" defTabSz="914400" rtl="0" eaLnBrk="1" fontAlgn="auto" latinLnBrk="0" hangingPunct="1">
                        <a:lnSpc>
                          <a:spcPct val="100000"/>
                        </a:lnSpc>
                        <a:spcBef>
                          <a:spcPts val="0"/>
                        </a:spcBef>
                        <a:spcAft>
                          <a:spcPts val="0"/>
                        </a:spcAft>
                        <a:buClrTx/>
                        <a:buSzTx/>
                        <a:buFontTx/>
                        <a:buNone/>
                        <a:tabLst/>
                        <a:defRPr/>
                      </a:pPr>
                      <a:r>
                        <a:rPr lang="en-US" sz="1400" b="1" dirty="0"/>
                        <a:t>= 0</a:t>
                      </a:r>
                    </a:p>
                  </a:txBody>
                  <a:tcPr marL="100584" marR="100584" marT="51816" marB="51816" anchor="ctr"/>
                </a:tc>
                <a:extLst>
                  <a:ext uri="{0D108BD9-81ED-4DB2-BD59-A6C34878D82A}">
                    <a16:rowId xmlns:a16="http://schemas.microsoft.com/office/drawing/2014/main" val="10006"/>
                  </a:ext>
                </a:extLst>
              </a:tr>
              <a:tr h="58724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a:t>Row 5 </a:t>
                      </a:r>
                      <a:r>
                        <a:rPr lang="en-US" sz="1200" b="1" baseline="0" dirty="0"/>
                        <a:t> </a:t>
                      </a:r>
                      <a:r>
                        <a:rPr lang="en-US" sz="1200" b="0" i="1" baseline="0" dirty="0"/>
                        <a:t>to </a:t>
                      </a:r>
                      <a:r>
                        <a:rPr lang="en-US" sz="1200" b="1" dirty="0"/>
                        <a:t>Row 6</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a:t>Row 9 </a:t>
                      </a:r>
                      <a:r>
                        <a:rPr lang="en-US" sz="1200" b="1" baseline="0" dirty="0"/>
                        <a:t> </a:t>
                      </a:r>
                      <a:r>
                        <a:rPr lang="en-US" sz="1200" b="0" i="1" baseline="0" dirty="0"/>
                        <a:t>to </a:t>
                      </a:r>
                      <a:r>
                        <a:rPr lang="en-US" sz="1200" b="1" dirty="0"/>
                        <a:t> Row 10</a:t>
                      </a:r>
                    </a:p>
                  </a:txBody>
                  <a:tcPr marL="100584" marR="100584" marT="51816" marB="51816"/>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b="0" dirty="0"/>
                        <a:t>(6+6=</a:t>
                      </a:r>
                      <a:r>
                        <a:rPr lang="en-US" sz="1400" b="1" dirty="0"/>
                        <a:t>12) *2 = 24</a:t>
                      </a:r>
                    </a:p>
                  </a:txBody>
                  <a:tcPr marL="100584" marR="100584" marT="51816" marB="51816"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b="0" dirty="0"/>
                        <a:t>(0+0=</a:t>
                      </a:r>
                      <a:r>
                        <a:rPr lang="en-US" sz="1200" b="1" dirty="0"/>
                        <a:t>0)*2</a:t>
                      </a:r>
                    </a:p>
                    <a:p>
                      <a:pPr marL="0" marR="0" indent="0" algn="ctr" defTabSz="914400" rtl="0" eaLnBrk="1" fontAlgn="auto" latinLnBrk="0" hangingPunct="1">
                        <a:lnSpc>
                          <a:spcPct val="100000"/>
                        </a:lnSpc>
                        <a:spcBef>
                          <a:spcPts val="0"/>
                        </a:spcBef>
                        <a:spcAft>
                          <a:spcPts val="0"/>
                        </a:spcAft>
                        <a:buClrTx/>
                        <a:buSzTx/>
                        <a:buFontTx/>
                        <a:buNone/>
                        <a:tabLst/>
                        <a:defRPr/>
                      </a:pPr>
                      <a:r>
                        <a:rPr lang="en-US" sz="1400" b="1" dirty="0"/>
                        <a:t>= 0</a:t>
                      </a:r>
                    </a:p>
                  </a:txBody>
                  <a:tcPr marL="100584" marR="100584" marT="51816" marB="51816" anchor="ctr"/>
                </a:tc>
                <a:extLst>
                  <a:ext uri="{0D108BD9-81ED-4DB2-BD59-A6C34878D82A}">
                    <a16:rowId xmlns:a16="http://schemas.microsoft.com/office/drawing/2014/main" val="10007"/>
                  </a:ext>
                </a:extLst>
              </a:tr>
              <a:tr h="58724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a:t>Row 6 </a:t>
                      </a:r>
                      <a:r>
                        <a:rPr lang="en-US" sz="1200" b="1" baseline="0" dirty="0"/>
                        <a:t> </a:t>
                      </a:r>
                      <a:r>
                        <a:rPr lang="en-US" sz="1200" b="0" i="1" baseline="0" dirty="0"/>
                        <a:t>to </a:t>
                      </a:r>
                      <a:r>
                        <a:rPr lang="en-US" sz="1200" b="1" dirty="0"/>
                        <a:t>Row 7</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a:t>Row 8 </a:t>
                      </a:r>
                      <a:r>
                        <a:rPr lang="en-US" sz="1200" b="1" baseline="0" dirty="0"/>
                        <a:t> </a:t>
                      </a:r>
                      <a:r>
                        <a:rPr lang="en-US" sz="1200" b="0" i="1" baseline="0" dirty="0"/>
                        <a:t>to </a:t>
                      </a:r>
                      <a:r>
                        <a:rPr lang="en-US" sz="1200" b="1" dirty="0"/>
                        <a:t>Row 9</a:t>
                      </a:r>
                    </a:p>
                  </a:txBody>
                  <a:tcPr marL="100584" marR="100584" marT="51816" marB="51816"/>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b="0" dirty="0"/>
                        <a:t>(5+5=</a:t>
                      </a:r>
                      <a:r>
                        <a:rPr lang="en-US" sz="1400" b="1" dirty="0"/>
                        <a:t>10) *2 = 20</a:t>
                      </a:r>
                    </a:p>
                  </a:txBody>
                  <a:tcPr marL="100584" marR="100584" marT="51816" marB="51816"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b="0" dirty="0"/>
                        <a:t>(0+1=</a:t>
                      </a:r>
                      <a:r>
                        <a:rPr lang="en-US" sz="1200" b="1" dirty="0"/>
                        <a:t>1)*2</a:t>
                      </a:r>
                    </a:p>
                    <a:p>
                      <a:pPr marL="0" marR="0" indent="0" algn="ctr" defTabSz="914400" rtl="0" eaLnBrk="1" fontAlgn="auto" latinLnBrk="0" hangingPunct="1">
                        <a:lnSpc>
                          <a:spcPct val="100000"/>
                        </a:lnSpc>
                        <a:spcBef>
                          <a:spcPts val="0"/>
                        </a:spcBef>
                        <a:spcAft>
                          <a:spcPts val="0"/>
                        </a:spcAft>
                        <a:buClrTx/>
                        <a:buSzTx/>
                        <a:buFontTx/>
                        <a:buNone/>
                        <a:tabLst/>
                        <a:defRPr/>
                      </a:pPr>
                      <a:r>
                        <a:rPr lang="en-US" sz="1400" b="1" dirty="0"/>
                        <a:t> = 2</a:t>
                      </a:r>
                    </a:p>
                  </a:txBody>
                  <a:tcPr marL="100584" marR="100584" marT="51816" marB="51816" anchor="ctr"/>
                </a:tc>
                <a:extLst>
                  <a:ext uri="{0D108BD9-81ED-4DB2-BD59-A6C34878D82A}">
                    <a16:rowId xmlns:a16="http://schemas.microsoft.com/office/drawing/2014/main" val="10008"/>
                  </a:ext>
                </a:extLst>
              </a:tr>
              <a:tr h="53035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a:t>Row 7 </a:t>
                      </a:r>
                      <a:r>
                        <a:rPr lang="en-US" sz="1200" b="1" baseline="0" dirty="0"/>
                        <a:t>   </a:t>
                      </a:r>
                      <a:r>
                        <a:rPr lang="en-US" sz="1200" b="0" i="1" baseline="0" dirty="0"/>
                        <a:t>to </a:t>
                      </a:r>
                      <a:r>
                        <a:rPr lang="en-US" sz="1200" b="1" dirty="0"/>
                        <a:t>Row 8</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a:t>Row 15 </a:t>
                      </a:r>
                      <a:r>
                        <a:rPr lang="en-US" sz="1200" b="1" baseline="0" dirty="0"/>
                        <a:t> </a:t>
                      </a:r>
                      <a:r>
                        <a:rPr lang="en-US" sz="1200" b="0" i="1" baseline="0" dirty="0"/>
                        <a:t>to </a:t>
                      </a:r>
                      <a:r>
                        <a:rPr lang="en-US" sz="1200" b="1" dirty="0"/>
                        <a:t>Row 0</a:t>
                      </a:r>
                    </a:p>
                  </a:txBody>
                  <a:tcPr marL="100584" marR="100584" marT="51816" marB="51816"/>
                </a:tc>
                <a:tc>
                  <a:txBody>
                    <a:bodyPr/>
                    <a:lstStyle/>
                    <a:p>
                      <a:pPr algn="ctr"/>
                      <a:r>
                        <a:rPr lang="en-US" sz="1200" b="0" dirty="0"/>
                        <a:t>5+5=</a:t>
                      </a:r>
                      <a:r>
                        <a:rPr lang="en-US" sz="1200" b="1" dirty="0"/>
                        <a:t>10</a:t>
                      </a:r>
                    </a:p>
                    <a:p>
                      <a:pPr algn="ctr"/>
                      <a:r>
                        <a:rPr lang="en-US" sz="1200" b="1" dirty="0"/>
                        <a:t>7+7 = 14</a:t>
                      </a:r>
                    </a:p>
                  </a:txBody>
                  <a:tcPr marL="100584" marR="100584" marT="51816" marB="51816"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b="0" dirty="0"/>
                        <a:t>0+0=</a:t>
                      </a:r>
                      <a:r>
                        <a:rPr lang="en-US" sz="1400" b="1" dirty="0"/>
                        <a:t>0</a:t>
                      </a:r>
                    </a:p>
                    <a:p>
                      <a:pPr marL="0" marR="0" indent="0" algn="ctr" defTabSz="914400" rtl="0" eaLnBrk="1" fontAlgn="auto" latinLnBrk="0" hangingPunct="1">
                        <a:lnSpc>
                          <a:spcPct val="100000"/>
                        </a:lnSpc>
                        <a:spcBef>
                          <a:spcPts val="0"/>
                        </a:spcBef>
                        <a:spcAft>
                          <a:spcPts val="0"/>
                        </a:spcAft>
                        <a:buClrTx/>
                        <a:buSzTx/>
                        <a:buFontTx/>
                        <a:buNone/>
                        <a:tabLst/>
                        <a:defRPr/>
                      </a:pPr>
                      <a:r>
                        <a:rPr lang="en-US" sz="1200" b="1" dirty="0"/>
                        <a:t>1+1 = </a:t>
                      </a:r>
                      <a:r>
                        <a:rPr lang="en-US" sz="1400" b="1" dirty="0"/>
                        <a:t>2</a:t>
                      </a:r>
                    </a:p>
                  </a:txBody>
                  <a:tcPr marL="100584" marR="100584" marT="51816" marB="51816" anchor="ctr"/>
                </a:tc>
                <a:extLst>
                  <a:ext uri="{0D108BD9-81ED-4DB2-BD59-A6C34878D82A}">
                    <a16:rowId xmlns:a16="http://schemas.microsoft.com/office/drawing/2014/main" val="10009"/>
                  </a:ext>
                </a:extLst>
              </a:tr>
              <a:tr h="42388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1" dirty="0"/>
                        <a:t>Sum x 2</a:t>
                      </a:r>
                    </a:p>
                  </a:txBody>
                  <a:tcPr marL="100584" marR="100584" marT="51816" marB="51816"/>
                </a:tc>
                <a:tc>
                  <a:txBody>
                    <a:bodyPr/>
                    <a:lstStyle/>
                    <a:p>
                      <a:pPr algn="ctr"/>
                      <a:r>
                        <a:rPr lang="en-US" sz="1600" b="1" dirty="0"/>
                        <a:t>214</a:t>
                      </a:r>
                    </a:p>
                  </a:txBody>
                  <a:tcPr marL="100584" marR="100584" marT="51816" marB="51816"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b="1" dirty="0"/>
                        <a:t>10</a:t>
                      </a:r>
                    </a:p>
                  </a:txBody>
                  <a:tcPr marL="100584" marR="100584" marT="51816" marB="51816" anchor="ctr"/>
                </a:tc>
                <a:extLst>
                  <a:ext uri="{0D108BD9-81ED-4DB2-BD59-A6C34878D82A}">
                    <a16:rowId xmlns:a16="http://schemas.microsoft.com/office/drawing/2014/main" val="10010"/>
                  </a:ext>
                </a:extLst>
              </a:tr>
            </a:tbl>
          </a:graphicData>
        </a:graphic>
      </p:graphicFrame>
      <p:graphicFrame>
        <p:nvGraphicFramePr>
          <p:cNvPr id="10" name="Table 9">
            <a:extLst>
              <a:ext uri="{FF2B5EF4-FFF2-40B4-BE49-F238E27FC236}">
                <a16:creationId xmlns:a16="http://schemas.microsoft.com/office/drawing/2014/main" id="{5B842CDE-7947-4D32-8A87-38CFDFA340B2}"/>
              </a:ext>
            </a:extLst>
          </p:cNvPr>
          <p:cNvGraphicFramePr>
            <a:graphicFrameLocks noGrp="1"/>
          </p:cNvGraphicFramePr>
          <p:nvPr>
            <p:extLst>
              <p:ext uri="{D42A27DB-BD31-4B8C-83A1-F6EECF244321}">
                <p14:modId xmlns:p14="http://schemas.microsoft.com/office/powerpoint/2010/main" val="1675454699"/>
              </p:ext>
            </p:extLst>
          </p:nvPr>
        </p:nvGraphicFramePr>
        <p:xfrm>
          <a:off x="5562600" y="1077136"/>
          <a:ext cx="3559771" cy="6542865"/>
        </p:xfrm>
        <a:graphic>
          <a:graphicData uri="http://schemas.openxmlformats.org/drawingml/2006/table">
            <a:tbl>
              <a:tblPr firstRow="1" bandRow="1">
                <a:tableStyleId>{5C22544A-7EE6-4342-B048-85BDC9FD1C3A}</a:tableStyleId>
              </a:tblPr>
              <a:tblGrid>
                <a:gridCol w="1551695">
                  <a:extLst>
                    <a:ext uri="{9D8B030D-6E8A-4147-A177-3AD203B41FA5}">
                      <a16:colId xmlns:a16="http://schemas.microsoft.com/office/drawing/2014/main" val="20000"/>
                    </a:ext>
                  </a:extLst>
                </a:gridCol>
                <a:gridCol w="1004038">
                  <a:extLst>
                    <a:ext uri="{9D8B030D-6E8A-4147-A177-3AD203B41FA5}">
                      <a16:colId xmlns:a16="http://schemas.microsoft.com/office/drawing/2014/main" val="20001"/>
                    </a:ext>
                  </a:extLst>
                </a:gridCol>
                <a:gridCol w="1004038">
                  <a:extLst>
                    <a:ext uri="{9D8B030D-6E8A-4147-A177-3AD203B41FA5}">
                      <a16:colId xmlns:a16="http://schemas.microsoft.com/office/drawing/2014/main" val="20002"/>
                    </a:ext>
                  </a:extLst>
                </a:gridCol>
              </a:tblGrid>
              <a:tr h="592720">
                <a:tc>
                  <a:txBody>
                    <a:bodyPr/>
                    <a:lstStyle/>
                    <a:p>
                      <a:pPr marL="0" marR="0" lvl="0" indent="0" algn="ctr" defTabSz="1017871" rtl="0" eaLnBrk="1" fontAlgn="auto" latinLnBrk="0" hangingPunct="1">
                        <a:lnSpc>
                          <a:spcPct val="100000"/>
                        </a:lnSpc>
                        <a:spcBef>
                          <a:spcPts val="0"/>
                        </a:spcBef>
                        <a:spcAft>
                          <a:spcPts val="0"/>
                        </a:spcAft>
                        <a:buClrTx/>
                        <a:buSzTx/>
                        <a:buFontTx/>
                        <a:buNone/>
                        <a:tabLst/>
                        <a:defRPr/>
                      </a:pPr>
                      <a:r>
                        <a:rPr lang="en-US" sz="1400" dirty="0"/>
                        <a:t>Horizontal Triplets</a:t>
                      </a:r>
                    </a:p>
                  </a:txBody>
                  <a:tcPr marL="100584" marR="100584" marT="51816" marB="51816"/>
                </a:tc>
                <a:tc>
                  <a:txBody>
                    <a:bodyPr/>
                    <a:lstStyle/>
                    <a:p>
                      <a:pPr algn="ctr"/>
                      <a:r>
                        <a:rPr lang="en-US" sz="2300" i="1" dirty="0"/>
                        <a:t>Z</a:t>
                      </a:r>
                      <a:r>
                        <a:rPr lang="en-US" sz="2300" i="1" baseline="-25000" dirty="0"/>
                        <a:t>1</a:t>
                      </a:r>
                    </a:p>
                  </a:txBody>
                  <a:tcPr marL="100584" marR="100584" marT="51816" marB="51816"/>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300" i="1" dirty="0"/>
                        <a:t>Z</a:t>
                      </a:r>
                      <a:r>
                        <a:rPr lang="en-US" sz="2300" i="1" baseline="-25000" dirty="0"/>
                        <a:t>3</a:t>
                      </a:r>
                    </a:p>
                  </a:txBody>
                  <a:tcPr marL="100584" marR="100584" marT="51816" marB="51816"/>
                </a:tc>
                <a:extLst>
                  <a:ext uri="{0D108BD9-81ED-4DB2-BD59-A6C34878D82A}">
                    <a16:rowId xmlns:a16="http://schemas.microsoft.com/office/drawing/2014/main" val="10000"/>
                  </a:ext>
                </a:extLst>
              </a:tr>
              <a:tr h="965157">
                <a:tc>
                  <a:txBody>
                    <a:bodyPr/>
                    <a:lstStyle/>
                    <a:p>
                      <a:r>
                        <a:rPr lang="en-US" sz="1200" b="1" dirty="0"/>
                        <a:t>A = black;</a:t>
                      </a:r>
                      <a:r>
                        <a:rPr lang="en-US" sz="1200" b="1" baseline="0" dirty="0"/>
                        <a:t> </a:t>
                      </a:r>
                      <a:r>
                        <a:rPr lang="en-US" sz="1200" b="1" dirty="0">
                          <a:solidFill>
                            <a:schemeClr val="bg1"/>
                          </a:solidFill>
                        </a:rPr>
                        <a:t>B = white</a:t>
                      </a:r>
                    </a:p>
                    <a:p>
                      <a:r>
                        <a:rPr lang="en-US" sz="1200" b="1" dirty="0">
                          <a:solidFill>
                            <a:schemeClr val="tx1"/>
                          </a:solidFill>
                        </a:rPr>
                        <a:t>Counts for EACH row</a:t>
                      </a:r>
                    </a:p>
                  </a:txBody>
                  <a:tcPr marL="100584" marR="100584" marT="51816" marB="51816" anchor="ctr"/>
                </a:tc>
                <a:tc>
                  <a:txBody>
                    <a:bodyPr/>
                    <a:lstStyle/>
                    <a:p>
                      <a:pPr algn="ctr"/>
                      <a:r>
                        <a:rPr lang="en-US" sz="1400" b="1" dirty="0"/>
                        <a:t>A</a:t>
                      </a:r>
                    </a:p>
                    <a:p>
                      <a:pPr algn="ctr"/>
                      <a:r>
                        <a:rPr lang="en-US" sz="1400" b="1" dirty="0"/>
                        <a:t> /   \</a:t>
                      </a:r>
                    </a:p>
                    <a:p>
                      <a:pPr algn="ctr"/>
                      <a:r>
                        <a:rPr lang="en-US" sz="1400" b="1" dirty="0"/>
                        <a:t>A      </a:t>
                      </a:r>
                      <a:r>
                        <a:rPr lang="en-US" sz="1400" b="1" dirty="0" err="1"/>
                        <a:t>A</a:t>
                      </a:r>
                      <a:endParaRPr lang="en-US" sz="1400" b="1" dirty="0"/>
                    </a:p>
                  </a:txBody>
                  <a:tcPr marL="100584" marR="100584" marT="51816" marB="51816"/>
                </a:tc>
                <a:tc>
                  <a:txBody>
                    <a:bodyPr/>
                    <a:lstStyle/>
                    <a:p>
                      <a:pPr algn="ctr"/>
                      <a:r>
                        <a:rPr lang="en-US" sz="1400" b="1" dirty="0">
                          <a:solidFill>
                            <a:schemeClr val="bg1"/>
                          </a:solidFill>
                        </a:rPr>
                        <a:t>B</a:t>
                      </a:r>
                      <a:r>
                        <a:rPr lang="en-US" sz="1400" b="1" baseline="0" dirty="0"/>
                        <a:t> </a:t>
                      </a:r>
                    </a:p>
                    <a:p>
                      <a:pPr algn="ctr"/>
                      <a:r>
                        <a:rPr lang="en-US" sz="1400" b="1" baseline="0" dirty="0"/>
                        <a:t> /   \</a:t>
                      </a:r>
                    </a:p>
                    <a:p>
                      <a:pPr algn="ctr"/>
                      <a:r>
                        <a:rPr lang="en-US" sz="1400" b="1" baseline="0" dirty="0"/>
                        <a:t>A      </a:t>
                      </a:r>
                      <a:r>
                        <a:rPr lang="en-US" sz="1400" b="1" baseline="0" dirty="0" err="1"/>
                        <a:t>A</a:t>
                      </a:r>
                      <a:endParaRPr lang="en-US" sz="1400" b="1" dirty="0"/>
                    </a:p>
                  </a:txBody>
                  <a:tcPr marL="100584" marR="100584" marT="51816" marB="51816"/>
                </a:tc>
                <a:extLst>
                  <a:ext uri="{0D108BD9-81ED-4DB2-BD59-A6C34878D82A}">
                    <a16:rowId xmlns:a16="http://schemas.microsoft.com/office/drawing/2014/main" val="10001"/>
                  </a:ext>
                </a:extLst>
              </a:tr>
              <a:tr h="55979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a:t>Row 0 </a:t>
                      </a:r>
                      <a:r>
                        <a:rPr lang="en-US" sz="1200" b="1" baseline="0" dirty="0"/>
                        <a:t>   </a:t>
                      </a:r>
                      <a:r>
                        <a:rPr lang="en-US" sz="1200" b="0" i="1" baseline="0" dirty="0"/>
                        <a:t>to  </a:t>
                      </a:r>
                      <a:r>
                        <a:rPr lang="en-US" sz="1200" b="1" dirty="0"/>
                        <a:t>Row 1 </a:t>
                      </a:r>
                    </a:p>
                    <a:p>
                      <a:r>
                        <a:rPr lang="en-US" sz="1200" b="1" dirty="0"/>
                        <a:t>Row 14 </a:t>
                      </a:r>
                      <a:r>
                        <a:rPr lang="en-US" sz="1200" b="1" baseline="0" dirty="0"/>
                        <a:t> </a:t>
                      </a:r>
                      <a:r>
                        <a:rPr lang="en-US" sz="1200" b="0" i="1" baseline="0" dirty="0"/>
                        <a:t>to </a:t>
                      </a:r>
                      <a:r>
                        <a:rPr lang="en-US" sz="1200" b="1" dirty="0"/>
                        <a:t>Row 15</a:t>
                      </a:r>
                    </a:p>
                  </a:txBody>
                  <a:tcPr marL="100584" marR="100584" marT="51816" marB="51816"/>
                </a:tc>
                <a:tc>
                  <a:txBody>
                    <a:bodyPr/>
                    <a:lstStyle/>
                    <a:p>
                      <a:pPr algn="ctr"/>
                      <a:r>
                        <a:rPr lang="en-US" sz="1400" b="0" dirty="0"/>
                        <a:t>2+3=</a:t>
                      </a:r>
                      <a:r>
                        <a:rPr lang="en-US" sz="1400" b="1" dirty="0"/>
                        <a:t>5</a:t>
                      </a:r>
                    </a:p>
                    <a:p>
                      <a:pPr algn="ctr"/>
                      <a:r>
                        <a:rPr lang="en-US" sz="1400" b="1" dirty="0"/>
                        <a:t>*2 = 10</a:t>
                      </a:r>
                    </a:p>
                  </a:txBody>
                  <a:tcPr marL="100584" marR="100584" marT="51816" marB="51816"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b="0" dirty="0"/>
                        <a:t>(1+0=</a:t>
                      </a:r>
                      <a:r>
                        <a:rPr lang="en-US" sz="1400" b="1" dirty="0"/>
                        <a:t>1)*2</a:t>
                      </a:r>
                    </a:p>
                    <a:p>
                      <a:pPr marL="0" marR="0" indent="0" algn="ctr" defTabSz="914400" rtl="0" eaLnBrk="1" fontAlgn="auto" latinLnBrk="0" hangingPunct="1">
                        <a:lnSpc>
                          <a:spcPct val="100000"/>
                        </a:lnSpc>
                        <a:spcBef>
                          <a:spcPts val="0"/>
                        </a:spcBef>
                        <a:spcAft>
                          <a:spcPts val="0"/>
                        </a:spcAft>
                        <a:buClrTx/>
                        <a:buSzTx/>
                        <a:buFontTx/>
                        <a:buNone/>
                        <a:tabLst/>
                        <a:defRPr/>
                      </a:pPr>
                      <a:r>
                        <a:rPr lang="en-US" sz="1400" b="1" dirty="0"/>
                        <a:t>= 2</a:t>
                      </a:r>
                    </a:p>
                  </a:txBody>
                  <a:tcPr marL="100584" marR="100584" marT="51816" marB="51816" anchor="ctr"/>
                </a:tc>
                <a:extLst>
                  <a:ext uri="{0D108BD9-81ED-4DB2-BD59-A6C34878D82A}">
                    <a16:rowId xmlns:a16="http://schemas.microsoft.com/office/drawing/2014/main" val="10002"/>
                  </a:ext>
                </a:extLst>
              </a:tr>
              <a:tr h="55979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a:t>Row 1 </a:t>
                      </a:r>
                      <a:r>
                        <a:rPr lang="en-US" sz="1200" b="1" baseline="0" dirty="0"/>
                        <a:t>   </a:t>
                      </a:r>
                      <a:r>
                        <a:rPr lang="en-US" sz="1200" b="0" i="1" baseline="0" dirty="0"/>
                        <a:t>to   </a:t>
                      </a:r>
                      <a:r>
                        <a:rPr lang="en-US" sz="1200" b="1" dirty="0"/>
                        <a:t>Row 2</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a:t>Row 13 </a:t>
                      </a:r>
                      <a:r>
                        <a:rPr lang="en-US" sz="1200" b="1" baseline="0" dirty="0"/>
                        <a:t> </a:t>
                      </a:r>
                      <a:r>
                        <a:rPr lang="en-US" sz="1200" b="0" i="1" baseline="0" dirty="0"/>
                        <a:t>to </a:t>
                      </a:r>
                      <a:r>
                        <a:rPr lang="en-US" sz="1200" b="1" dirty="0"/>
                        <a:t>Row 14</a:t>
                      </a:r>
                    </a:p>
                  </a:txBody>
                  <a:tcPr marL="100584" marR="100584" marT="51816" marB="51816"/>
                </a:tc>
                <a:tc>
                  <a:txBody>
                    <a:bodyPr/>
                    <a:lstStyle/>
                    <a:p>
                      <a:pPr algn="ctr"/>
                      <a:r>
                        <a:rPr lang="en-US" sz="1400" b="0" dirty="0"/>
                        <a:t>2+3=</a:t>
                      </a:r>
                      <a:r>
                        <a:rPr lang="en-US" sz="1400" b="1" dirty="0"/>
                        <a:t>5</a:t>
                      </a:r>
                    </a:p>
                    <a:p>
                      <a:pPr algn="ctr"/>
                      <a:r>
                        <a:rPr lang="en-US" sz="1400" b="1" dirty="0"/>
                        <a:t>*2 = 10</a:t>
                      </a:r>
                    </a:p>
                  </a:txBody>
                  <a:tcPr marL="100584" marR="100584" marT="51816" marB="51816"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b="0" dirty="0"/>
                        <a:t>(1+1=</a:t>
                      </a:r>
                      <a:r>
                        <a:rPr lang="en-US" sz="1400" b="1" dirty="0"/>
                        <a:t>2)*2</a:t>
                      </a:r>
                    </a:p>
                    <a:p>
                      <a:pPr marL="0" marR="0" indent="0" algn="ctr" defTabSz="914400" rtl="0" eaLnBrk="1" fontAlgn="auto" latinLnBrk="0" hangingPunct="1">
                        <a:lnSpc>
                          <a:spcPct val="100000"/>
                        </a:lnSpc>
                        <a:spcBef>
                          <a:spcPts val="0"/>
                        </a:spcBef>
                        <a:spcAft>
                          <a:spcPts val="0"/>
                        </a:spcAft>
                        <a:buClrTx/>
                        <a:buSzTx/>
                        <a:buFontTx/>
                        <a:buNone/>
                        <a:tabLst/>
                        <a:defRPr/>
                      </a:pPr>
                      <a:r>
                        <a:rPr lang="en-US" sz="1400" b="1" dirty="0"/>
                        <a:t>= 4</a:t>
                      </a:r>
                    </a:p>
                  </a:txBody>
                  <a:tcPr marL="100584" marR="100584" marT="51816" marB="51816" anchor="ctr"/>
                </a:tc>
                <a:extLst>
                  <a:ext uri="{0D108BD9-81ED-4DB2-BD59-A6C34878D82A}">
                    <a16:rowId xmlns:a16="http://schemas.microsoft.com/office/drawing/2014/main" val="10003"/>
                  </a:ext>
                </a:extLst>
              </a:tr>
              <a:tr h="55979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a:t>Row 2 </a:t>
                      </a:r>
                      <a:r>
                        <a:rPr lang="en-US" sz="1200" b="1" baseline="0" dirty="0"/>
                        <a:t>  </a:t>
                      </a:r>
                      <a:r>
                        <a:rPr lang="en-US" sz="1200" b="0" i="1" baseline="0" dirty="0"/>
                        <a:t>to  </a:t>
                      </a:r>
                      <a:r>
                        <a:rPr lang="en-US" sz="1200" b="1" dirty="0"/>
                        <a:t>Row 3</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a:t>Row 12 </a:t>
                      </a:r>
                      <a:r>
                        <a:rPr lang="en-US" sz="1200" b="1" baseline="0" dirty="0"/>
                        <a:t> </a:t>
                      </a:r>
                      <a:r>
                        <a:rPr lang="en-US" sz="1200" b="0" i="1" baseline="0" dirty="0"/>
                        <a:t>to </a:t>
                      </a:r>
                      <a:r>
                        <a:rPr lang="en-US" sz="1200" b="1" dirty="0"/>
                        <a:t>Row 13</a:t>
                      </a:r>
                    </a:p>
                  </a:txBody>
                  <a:tcPr marL="100584" marR="100584" marT="51816" marB="51816"/>
                </a:tc>
                <a:tc>
                  <a:txBody>
                    <a:bodyPr/>
                    <a:lstStyle/>
                    <a:p>
                      <a:pPr algn="ctr"/>
                      <a:r>
                        <a:rPr lang="en-US" sz="1400" b="0" dirty="0"/>
                        <a:t>3+3=</a:t>
                      </a:r>
                      <a:r>
                        <a:rPr lang="en-US" sz="1400" b="1" dirty="0"/>
                        <a:t>6</a:t>
                      </a:r>
                    </a:p>
                    <a:p>
                      <a:pPr algn="ctr"/>
                      <a:r>
                        <a:rPr lang="en-US" sz="1400" b="1" dirty="0"/>
                        <a:t>*2 = 12</a:t>
                      </a:r>
                    </a:p>
                  </a:txBody>
                  <a:tcPr marL="100584" marR="100584" marT="51816" marB="51816"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b="0" dirty="0"/>
                        <a:t>(1+0=</a:t>
                      </a:r>
                      <a:r>
                        <a:rPr lang="en-US" sz="1400" b="1" dirty="0"/>
                        <a:t>1)*2</a:t>
                      </a:r>
                    </a:p>
                    <a:p>
                      <a:pPr marL="0" marR="0" indent="0" algn="ctr" defTabSz="914400" rtl="0" eaLnBrk="1" fontAlgn="auto" latinLnBrk="0" hangingPunct="1">
                        <a:lnSpc>
                          <a:spcPct val="100000"/>
                        </a:lnSpc>
                        <a:spcBef>
                          <a:spcPts val="0"/>
                        </a:spcBef>
                        <a:spcAft>
                          <a:spcPts val="0"/>
                        </a:spcAft>
                        <a:buClrTx/>
                        <a:buSzTx/>
                        <a:buFontTx/>
                        <a:buNone/>
                        <a:tabLst/>
                        <a:defRPr/>
                      </a:pPr>
                      <a:r>
                        <a:rPr lang="en-US" sz="1400" b="1" dirty="0"/>
                        <a:t>=</a:t>
                      </a:r>
                      <a:r>
                        <a:rPr lang="en-US" sz="1400" b="1" baseline="0" dirty="0"/>
                        <a:t> 2</a:t>
                      </a:r>
                      <a:endParaRPr lang="en-US" sz="1400" b="1" dirty="0"/>
                    </a:p>
                  </a:txBody>
                  <a:tcPr marL="100584" marR="100584" marT="51816" marB="51816" anchor="ctr"/>
                </a:tc>
                <a:extLst>
                  <a:ext uri="{0D108BD9-81ED-4DB2-BD59-A6C34878D82A}">
                    <a16:rowId xmlns:a16="http://schemas.microsoft.com/office/drawing/2014/main" val="10004"/>
                  </a:ext>
                </a:extLst>
              </a:tr>
              <a:tr h="55979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a:t>Row 3 </a:t>
                      </a:r>
                      <a:r>
                        <a:rPr lang="en-US" sz="1200" b="1" baseline="0" dirty="0"/>
                        <a:t>   </a:t>
                      </a:r>
                      <a:r>
                        <a:rPr lang="en-US" sz="1200" b="0" i="1" baseline="0" dirty="0"/>
                        <a:t>to </a:t>
                      </a:r>
                      <a:r>
                        <a:rPr lang="en-US" sz="1200" b="1" dirty="0"/>
                        <a:t>Row 4</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a:t>Row 11 </a:t>
                      </a:r>
                      <a:r>
                        <a:rPr lang="en-US" sz="1200" b="1" baseline="0" dirty="0"/>
                        <a:t> </a:t>
                      </a:r>
                      <a:r>
                        <a:rPr lang="en-US" sz="1200" b="0" i="1" baseline="0" dirty="0"/>
                        <a:t>to </a:t>
                      </a:r>
                      <a:r>
                        <a:rPr lang="en-US" sz="1200" b="1" dirty="0"/>
                        <a:t>Row 12</a:t>
                      </a:r>
                    </a:p>
                  </a:txBody>
                  <a:tcPr marL="100584" marR="100584" marT="51816" marB="51816"/>
                </a:tc>
                <a:tc>
                  <a:txBody>
                    <a:bodyPr/>
                    <a:lstStyle/>
                    <a:p>
                      <a:pPr algn="ctr"/>
                      <a:r>
                        <a:rPr lang="en-US" sz="1400" b="0" dirty="0"/>
                        <a:t>3+3=</a:t>
                      </a:r>
                      <a:r>
                        <a:rPr lang="en-US" sz="1400" b="1" dirty="0"/>
                        <a:t>6</a:t>
                      </a:r>
                    </a:p>
                    <a:p>
                      <a:pPr algn="ctr"/>
                      <a:r>
                        <a:rPr lang="en-US" sz="1400" b="1" dirty="0"/>
                        <a:t>*2 = 12</a:t>
                      </a:r>
                    </a:p>
                  </a:txBody>
                  <a:tcPr marL="100584" marR="100584" marT="51816" marB="51816"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b="0" dirty="0"/>
                        <a:t>(0+1=</a:t>
                      </a:r>
                      <a:r>
                        <a:rPr lang="en-US" sz="1400" b="1" dirty="0"/>
                        <a:t>1)*2</a:t>
                      </a:r>
                    </a:p>
                    <a:p>
                      <a:pPr marL="0" marR="0" indent="0" algn="ctr" defTabSz="914400" rtl="0" eaLnBrk="1" fontAlgn="auto" latinLnBrk="0" hangingPunct="1">
                        <a:lnSpc>
                          <a:spcPct val="100000"/>
                        </a:lnSpc>
                        <a:spcBef>
                          <a:spcPts val="0"/>
                        </a:spcBef>
                        <a:spcAft>
                          <a:spcPts val="0"/>
                        </a:spcAft>
                        <a:buClrTx/>
                        <a:buSzTx/>
                        <a:buFontTx/>
                        <a:buNone/>
                        <a:tabLst/>
                        <a:defRPr/>
                      </a:pPr>
                      <a:r>
                        <a:rPr lang="en-US" sz="1400" b="1" dirty="0"/>
                        <a:t>=</a:t>
                      </a:r>
                      <a:r>
                        <a:rPr lang="en-US" sz="1400" b="1" baseline="0" dirty="0"/>
                        <a:t> 2</a:t>
                      </a:r>
                      <a:endParaRPr lang="en-US" sz="1400" b="1" dirty="0"/>
                    </a:p>
                  </a:txBody>
                  <a:tcPr marL="100584" marR="100584" marT="51816" marB="51816" anchor="ctr"/>
                </a:tc>
                <a:extLst>
                  <a:ext uri="{0D108BD9-81ED-4DB2-BD59-A6C34878D82A}">
                    <a16:rowId xmlns:a16="http://schemas.microsoft.com/office/drawing/2014/main" val="10005"/>
                  </a:ext>
                </a:extLst>
              </a:tr>
              <a:tr h="55979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a:t>Row 4 </a:t>
                      </a:r>
                      <a:r>
                        <a:rPr lang="en-US" sz="1200" b="1" baseline="0" dirty="0"/>
                        <a:t>   </a:t>
                      </a:r>
                      <a:r>
                        <a:rPr lang="en-US" sz="1200" b="0" i="1" baseline="0" dirty="0"/>
                        <a:t>to </a:t>
                      </a:r>
                      <a:r>
                        <a:rPr lang="en-US" sz="1200" b="1" dirty="0"/>
                        <a:t>Row 5</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a:t>Row 10</a:t>
                      </a:r>
                      <a:r>
                        <a:rPr lang="en-US" sz="1200" b="1" baseline="0" dirty="0"/>
                        <a:t>  </a:t>
                      </a:r>
                      <a:r>
                        <a:rPr lang="en-US" sz="1200" b="0" i="1" baseline="0" dirty="0"/>
                        <a:t>to </a:t>
                      </a:r>
                      <a:r>
                        <a:rPr lang="en-US" sz="1200" b="1" dirty="0"/>
                        <a:t>Row 11</a:t>
                      </a:r>
                    </a:p>
                  </a:txBody>
                  <a:tcPr marL="100584" marR="100584" marT="51816" marB="51816"/>
                </a:tc>
                <a:tc>
                  <a:txBody>
                    <a:bodyPr/>
                    <a:lstStyle/>
                    <a:p>
                      <a:pPr algn="ctr"/>
                      <a:r>
                        <a:rPr lang="en-US" sz="1400" b="0" dirty="0"/>
                        <a:t>4+4=</a:t>
                      </a:r>
                      <a:r>
                        <a:rPr lang="en-US" sz="1400" b="1" dirty="0"/>
                        <a:t>8</a:t>
                      </a:r>
                    </a:p>
                    <a:p>
                      <a:pPr algn="ctr"/>
                      <a:r>
                        <a:rPr lang="en-US" sz="1400" b="1" dirty="0"/>
                        <a:t>*2 = 16</a:t>
                      </a:r>
                    </a:p>
                  </a:txBody>
                  <a:tcPr marL="100584" marR="100584" marT="51816" marB="51816"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b="0" dirty="0"/>
                        <a:t>(0+1=</a:t>
                      </a:r>
                      <a:r>
                        <a:rPr lang="en-US" sz="1400" b="1" dirty="0"/>
                        <a:t>1)*2</a:t>
                      </a:r>
                    </a:p>
                    <a:p>
                      <a:pPr marL="0" marR="0" indent="0" algn="ctr" defTabSz="914400" rtl="0" eaLnBrk="1" fontAlgn="auto" latinLnBrk="0" hangingPunct="1">
                        <a:lnSpc>
                          <a:spcPct val="100000"/>
                        </a:lnSpc>
                        <a:spcBef>
                          <a:spcPts val="0"/>
                        </a:spcBef>
                        <a:spcAft>
                          <a:spcPts val="0"/>
                        </a:spcAft>
                        <a:buClrTx/>
                        <a:buSzTx/>
                        <a:buFontTx/>
                        <a:buNone/>
                        <a:tabLst/>
                        <a:defRPr/>
                      </a:pPr>
                      <a:r>
                        <a:rPr lang="en-US" sz="1400" b="1" dirty="0"/>
                        <a:t>= 2</a:t>
                      </a:r>
                    </a:p>
                  </a:txBody>
                  <a:tcPr marL="100584" marR="100584" marT="51816" marB="51816" anchor="ctr"/>
                </a:tc>
                <a:extLst>
                  <a:ext uri="{0D108BD9-81ED-4DB2-BD59-A6C34878D82A}">
                    <a16:rowId xmlns:a16="http://schemas.microsoft.com/office/drawing/2014/main" val="10006"/>
                  </a:ext>
                </a:extLst>
              </a:tr>
              <a:tr h="55979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a:t>Row 5 </a:t>
                      </a:r>
                      <a:r>
                        <a:rPr lang="en-US" sz="1200" b="1" baseline="0" dirty="0"/>
                        <a:t> </a:t>
                      </a:r>
                      <a:r>
                        <a:rPr lang="en-US" sz="1200" b="0" i="1" baseline="0" dirty="0"/>
                        <a:t>to </a:t>
                      </a:r>
                      <a:r>
                        <a:rPr lang="en-US" sz="1200" b="1" dirty="0"/>
                        <a:t>Row 6</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a:t>Row 9 </a:t>
                      </a:r>
                      <a:r>
                        <a:rPr lang="en-US" sz="1200" b="1" baseline="0" dirty="0"/>
                        <a:t> </a:t>
                      </a:r>
                      <a:r>
                        <a:rPr lang="en-US" sz="1200" b="0" i="1" baseline="0" dirty="0"/>
                        <a:t>to </a:t>
                      </a:r>
                      <a:r>
                        <a:rPr lang="en-US" sz="1200" b="1" dirty="0"/>
                        <a:t> Row 10</a:t>
                      </a:r>
                    </a:p>
                  </a:txBody>
                  <a:tcPr marL="100584" marR="100584" marT="51816" marB="51816"/>
                </a:tc>
                <a:tc>
                  <a:txBody>
                    <a:bodyPr/>
                    <a:lstStyle/>
                    <a:p>
                      <a:pPr algn="ctr"/>
                      <a:r>
                        <a:rPr lang="en-US" sz="1400" b="0" dirty="0"/>
                        <a:t>5+4=</a:t>
                      </a:r>
                      <a:r>
                        <a:rPr lang="en-US" sz="1400" b="1" dirty="0"/>
                        <a:t>9</a:t>
                      </a:r>
                    </a:p>
                    <a:p>
                      <a:pPr algn="ctr"/>
                      <a:r>
                        <a:rPr lang="en-US" sz="1400" b="1" dirty="0"/>
                        <a:t>*2 = 18</a:t>
                      </a:r>
                    </a:p>
                  </a:txBody>
                  <a:tcPr marL="100584" marR="100584" marT="51816" marB="51816"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b="0" dirty="0"/>
                        <a:t>(0+0=</a:t>
                      </a:r>
                      <a:r>
                        <a:rPr lang="en-US" sz="1400" b="1" dirty="0"/>
                        <a:t>0)*2</a:t>
                      </a:r>
                    </a:p>
                    <a:p>
                      <a:pPr marL="0" marR="0" indent="0" algn="ctr" defTabSz="914400" rtl="0" eaLnBrk="1" fontAlgn="auto" latinLnBrk="0" hangingPunct="1">
                        <a:lnSpc>
                          <a:spcPct val="100000"/>
                        </a:lnSpc>
                        <a:spcBef>
                          <a:spcPts val="0"/>
                        </a:spcBef>
                        <a:spcAft>
                          <a:spcPts val="0"/>
                        </a:spcAft>
                        <a:buClrTx/>
                        <a:buSzTx/>
                        <a:buFontTx/>
                        <a:buNone/>
                        <a:tabLst/>
                        <a:defRPr/>
                      </a:pPr>
                      <a:r>
                        <a:rPr lang="en-US" sz="1400" b="1" dirty="0"/>
                        <a:t>= 0</a:t>
                      </a:r>
                    </a:p>
                  </a:txBody>
                  <a:tcPr marL="100584" marR="100584" marT="51816" marB="51816" anchor="ctr"/>
                </a:tc>
                <a:extLst>
                  <a:ext uri="{0D108BD9-81ED-4DB2-BD59-A6C34878D82A}">
                    <a16:rowId xmlns:a16="http://schemas.microsoft.com/office/drawing/2014/main" val="10007"/>
                  </a:ext>
                </a:extLst>
              </a:tr>
              <a:tr h="55979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a:t>Row 6 </a:t>
                      </a:r>
                      <a:r>
                        <a:rPr lang="en-US" sz="1200" b="1" baseline="0" dirty="0"/>
                        <a:t> </a:t>
                      </a:r>
                      <a:r>
                        <a:rPr lang="en-US" sz="1200" b="0" i="1" baseline="0" dirty="0"/>
                        <a:t>to </a:t>
                      </a:r>
                      <a:r>
                        <a:rPr lang="en-US" sz="1200" b="1" dirty="0"/>
                        <a:t>Row 7</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a:t>Row 8 </a:t>
                      </a:r>
                      <a:r>
                        <a:rPr lang="en-US" sz="1200" b="1" baseline="0" dirty="0"/>
                        <a:t> </a:t>
                      </a:r>
                      <a:r>
                        <a:rPr lang="en-US" sz="1200" b="0" i="1" baseline="0" dirty="0"/>
                        <a:t>to </a:t>
                      </a:r>
                      <a:r>
                        <a:rPr lang="en-US" sz="1200" b="1" dirty="0"/>
                        <a:t>Row 9</a:t>
                      </a:r>
                    </a:p>
                  </a:txBody>
                  <a:tcPr marL="100584" marR="100584" marT="51816" marB="51816"/>
                </a:tc>
                <a:tc>
                  <a:txBody>
                    <a:bodyPr/>
                    <a:lstStyle/>
                    <a:p>
                      <a:pPr algn="ctr"/>
                      <a:r>
                        <a:rPr lang="en-US" sz="1400" b="0" dirty="0"/>
                        <a:t>1+2=</a:t>
                      </a:r>
                      <a:r>
                        <a:rPr lang="en-US" sz="1400" b="1" dirty="0"/>
                        <a:t>3</a:t>
                      </a:r>
                    </a:p>
                    <a:p>
                      <a:pPr algn="ctr"/>
                      <a:r>
                        <a:rPr lang="en-US" sz="1400" b="1" dirty="0"/>
                        <a:t>*2 = 6</a:t>
                      </a:r>
                    </a:p>
                  </a:txBody>
                  <a:tcPr marL="100584" marR="100584" marT="51816" marB="51816"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b="0" dirty="0"/>
                        <a:t>(3+0=</a:t>
                      </a:r>
                      <a:r>
                        <a:rPr lang="en-US" sz="1400" b="1" dirty="0"/>
                        <a:t>3)*2</a:t>
                      </a:r>
                    </a:p>
                    <a:p>
                      <a:pPr marL="0" marR="0" indent="0" algn="ctr" defTabSz="914400" rtl="0" eaLnBrk="1" fontAlgn="auto" latinLnBrk="0" hangingPunct="1">
                        <a:lnSpc>
                          <a:spcPct val="100000"/>
                        </a:lnSpc>
                        <a:spcBef>
                          <a:spcPts val="0"/>
                        </a:spcBef>
                        <a:spcAft>
                          <a:spcPts val="0"/>
                        </a:spcAft>
                        <a:buClrTx/>
                        <a:buSzTx/>
                        <a:buFontTx/>
                        <a:buNone/>
                        <a:tabLst/>
                        <a:defRPr/>
                      </a:pPr>
                      <a:r>
                        <a:rPr lang="en-US" sz="1400" b="1" dirty="0"/>
                        <a:t> = 6</a:t>
                      </a:r>
                    </a:p>
                  </a:txBody>
                  <a:tcPr marL="100584" marR="100584" marT="51816" marB="51816" anchor="ctr"/>
                </a:tc>
                <a:extLst>
                  <a:ext uri="{0D108BD9-81ED-4DB2-BD59-A6C34878D82A}">
                    <a16:rowId xmlns:a16="http://schemas.microsoft.com/office/drawing/2014/main" val="10008"/>
                  </a:ext>
                </a:extLst>
              </a:tr>
              <a:tr h="5927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a:t>Row 7 </a:t>
                      </a:r>
                      <a:r>
                        <a:rPr lang="en-US" sz="1200" b="1" baseline="0" dirty="0"/>
                        <a:t>   </a:t>
                      </a:r>
                      <a:r>
                        <a:rPr lang="en-US" sz="1200" b="0" i="1" baseline="0" dirty="0"/>
                        <a:t>to </a:t>
                      </a:r>
                      <a:r>
                        <a:rPr lang="en-US" sz="1200" b="1" dirty="0"/>
                        <a:t>Row 8</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a:t>Row 15 </a:t>
                      </a:r>
                      <a:r>
                        <a:rPr lang="en-US" sz="1200" b="1" baseline="0" dirty="0"/>
                        <a:t> </a:t>
                      </a:r>
                      <a:r>
                        <a:rPr lang="en-US" sz="1200" b="0" i="1" baseline="0" dirty="0"/>
                        <a:t>to </a:t>
                      </a:r>
                      <a:r>
                        <a:rPr lang="en-US" sz="1200" b="1" dirty="0"/>
                        <a:t>Row 0</a:t>
                      </a:r>
                    </a:p>
                  </a:txBody>
                  <a:tcPr marL="100584" marR="100584" marT="51816" marB="51816"/>
                </a:tc>
                <a:tc>
                  <a:txBody>
                    <a:bodyPr/>
                    <a:lstStyle/>
                    <a:p>
                      <a:pPr algn="ctr"/>
                      <a:r>
                        <a:rPr lang="en-US" sz="1200" b="0" dirty="0"/>
                        <a:t>1+1=</a:t>
                      </a:r>
                      <a:r>
                        <a:rPr lang="en-US" sz="1200" b="1" dirty="0"/>
                        <a:t>2</a:t>
                      </a:r>
                    </a:p>
                    <a:p>
                      <a:pPr algn="ctr"/>
                      <a:r>
                        <a:rPr lang="en-US" sz="1200" b="1" dirty="0"/>
                        <a:t>*2 = 4</a:t>
                      </a:r>
                    </a:p>
                  </a:txBody>
                  <a:tcPr marL="100584" marR="100584" marT="51816" marB="51816"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b="0" dirty="0"/>
                        <a:t>1+1=</a:t>
                      </a:r>
                      <a:r>
                        <a:rPr lang="en-US" sz="1200" b="1" dirty="0"/>
                        <a:t>2</a:t>
                      </a:r>
                    </a:p>
                    <a:p>
                      <a:pPr marL="0" marR="0" indent="0" algn="ctr" defTabSz="914400" rtl="0" eaLnBrk="1" fontAlgn="auto" latinLnBrk="0" hangingPunct="1">
                        <a:lnSpc>
                          <a:spcPct val="100000"/>
                        </a:lnSpc>
                        <a:spcBef>
                          <a:spcPts val="0"/>
                        </a:spcBef>
                        <a:spcAft>
                          <a:spcPts val="0"/>
                        </a:spcAft>
                        <a:buClrTx/>
                        <a:buSzTx/>
                        <a:buFontTx/>
                        <a:buNone/>
                        <a:tabLst/>
                        <a:defRPr/>
                      </a:pPr>
                      <a:r>
                        <a:rPr lang="en-US" sz="1200" b="1" dirty="0"/>
                        <a:t>2+2 = 4</a:t>
                      </a:r>
                    </a:p>
                  </a:txBody>
                  <a:tcPr marL="100584" marR="100584" marT="51816" marB="51816" anchor="ctr"/>
                </a:tc>
                <a:extLst>
                  <a:ext uri="{0D108BD9-81ED-4DB2-BD59-A6C34878D82A}">
                    <a16:rowId xmlns:a16="http://schemas.microsoft.com/office/drawing/2014/main" val="10009"/>
                  </a:ext>
                </a:extLst>
              </a:tr>
              <a:tr h="47373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1" dirty="0"/>
                        <a:t>Sum x 2</a:t>
                      </a:r>
                    </a:p>
                  </a:txBody>
                  <a:tcPr marL="100584" marR="100584" marT="51816" marB="51816"/>
                </a:tc>
                <a:tc>
                  <a:txBody>
                    <a:bodyPr/>
                    <a:lstStyle/>
                    <a:p>
                      <a:pPr algn="ctr"/>
                      <a:r>
                        <a:rPr lang="en-US" sz="1600" b="1" dirty="0"/>
                        <a:t>88</a:t>
                      </a:r>
                    </a:p>
                  </a:txBody>
                  <a:tcPr marL="100584" marR="100584" marT="51816" marB="51816"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b="1" dirty="0"/>
                        <a:t>24</a:t>
                      </a:r>
                    </a:p>
                  </a:txBody>
                  <a:tcPr marL="100584" marR="100584" marT="51816" marB="51816" anchor="ctr"/>
                </a:tc>
                <a:extLst>
                  <a:ext uri="{0D108BD9-81ED-4DB2-BD59-A6C34878D82A}">
                    <a16:rowId xmlns:a16="http://schemas.microsoft.com/office/drawing/2014/main" val="10010"/>
                  </a:ext>
                </a:extLst>
              </a:tr>
            </a:tbl>
          </a:graphicData>
        </a:graphic>
      </p:graphicFrame>
    </p:spTree>
    <p:extLst>
      <p:ext uri="{BB962C8B-B14F-4D97-AF65-F5344CB8AC3E}">
        <p14:creationId xmlns:p14="http://schemas.microsoft.com/office/powerpoint/2010/main" val="20022527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88E4293-66C8-47BA-A5F9-8A7B56210CFD}"/>
              </a:ext>
            </a:extLst>
          </p:cNvPr>
          <p:cNvPicPr>
            <a:picLocks noChangeAspect="1"/>
          </p:cNvPicPr>
          <p:nvPr/>
        </p:nvPicPr>
        <p:blipFill rotWithShape="1">
          <a:blip r:embed="rId2"/>
          <a:srcRect l="53030" t="31818" r="16666" b="17677"/>
          <a:stretch/>
        </p:blipFill>
        <p:spPr>
          <a:xfrm>
            <a:off x="152400" y="491070"/>
            <a:ext cx="5486400" cy="6858000"/>
          </a:xfrm>
          <a:prstGeom prst="rect">
            <a:avLst/>
          </a:prstGeom>
        </p:spPr>
      </p:pic>
      <p:sp>
        <p:nvSpPr>
          <p:cNvPr id="3" name="TextBox 2">
            <a:extLst>
              <a:ext uri="{FF2B5EF4-FFF2-40B4-BE49-F238E27FC236}">
                <a16:creationId xmlns:a16="http://schemas.microsoft.com/office/drawing/2014/main" id="{0A491323-E465-4BF0-BA52-A73AFF72B4C5}"/>
              </a:ext>
            </a:extLst>
          </p:cNvPr>
          <p:cNvSpPr txBox="1"/>
          <p:nvPr/>
        </p:nvSpPr>
        <p:spPr>
          <a:xfrm>
            <a:off x="2437769" y="73753"/>
            <a:ext cx="5182861" cy="410641"/>
          </a:xfrm>
          <a:prstGeom prst="rect">
            <a:avLst/>
          </a:prstGeom>
          <a:noFill/>
        </p:spPr>
        <p:txBody>
          <a:bodyPr wrap="none" lIns="101870" tIns="50935" rIns="101870" bIns="50935" rtlCol="0">
            <a:spAutoFit/>
          </a:bodyPr>
          <a:lstStyle/>
          <a:p>
            <a:r>
              <a:rPr lang="en-US" b="1" i="1" dirty="0"/>
              <a:t>A Scale-Free-Like Composition: Code Validation</a:t>
            </a:r>
          </a:p>
        </p:txBody>
      </p:sp>
      <p:sp>
        <p:nvSpPr>
          <p:cNvPr id="4" name="TextBox 3">
            <a:extLst>
              <a:ext uri="{FF2B5EF4-FFF2-40B4-BE49-F238E27FC236}">
                <a16:creationId xmlns:a16="http://schemas.microsoft.com/office/drawing/2014/main" id="{D6562C3B-7045-4C7F-9E05-1B0D36533028}"/>
              </a:ext>
            </a:extLst>
          </p:cNvPr>
          <p:cNvSpPr txBox="1"/>
          <p:nvPr/>
        </p:nvSpPr>
        <p:spPr>
          <a:xfrm>
            <a:off x="304800" y="7281330"/>
            <a:ext cx="5603778" cy="646331"/>
          </a:xfrm>
          <a:prstGeom prst="rect">
            <a:avLst/>
          </a:prstGeom>
          <a:noFill/>
        </p:spPr>
        <p:txBody>
          <a:bodyPr wrap="none" rtlCol="0">
            <a:spAutoFit/>
          </a:bodyPr>
          <a:lstStyle/>
          <a:p>
            <a:r>
              <a:rPr lang="en-US" sz="1200" dirty="0"/>
              <a:t>Program: 2D-CVM_defined-patterns_analytic-solution_2017-12-08_rev_2018-11-22.py</a:t>
            </a:r>
          </a:p>
          <a:p>
            <a:r>
              <a:rPr lang="en-US" sz="1200" dirty="0"/>
              <a:t>Run Date: 11/23/2018     Private GitHub: </a:t>
            </a:r>
            <a:r>
              <a:rPr lang="en-US" sz="1200" b="1" u="sng" dirty="0">
                <a:hlinkClick r:id="rId3"/>
              </a:rPr>
              <a:t>2-D-CVM-Random-Pattern-Configurations</a:t>
            </a:r>
            <a:endParaRPr lang="en-US" sz="1200" b="1" dirty="0"/>
          </a:p>
          <a:p>
            <a:endParaRPr lang="en-US" sz="1200" dirty="0"/>
          </a:p>
        </p:txBody>
      </p:sp>
      <p:sp>
        <p:nvSpPr>
          <p:cNvPr id="5" name="Rectangle 4">
            <a:extLst>
              <a:ext uri="{FF2B5EF4-FFF2-40B4-BE49-F238E27FC236}">
                <a16:creationId xmlns:a16="http://schemas.microsoft.com/office/drawing/2014/main" id="{837DD2A9-89FB-4E83-A28F-B7F0D358C336}"/>
              </a:ext>
            </a:extLst>
          </p:cNvPr>
          <p:cNvSpPr/>
          <p:nvPr/>
        </p:nvSpPr>
        <p:spPr>
          <a:xfrm>
            <a:off x="914400" y="4495800"/>
            <a:ext cx="1752600" cy="228600"/>
          </a:xfrm>
          <a:prstGeom prst="rect">
            <a:avLst/>
          </a:pr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28AB54EC-DBD2-48A9-A9F6-B864F90F5E71}"/>
              </a:ext>
            </a:extLst>
          </p:cNvPr>
          <p:cNvSpPr/>
          <p:nvPr/>
        </p:nvSpPr>
        <p:spPr>
          <a:xfrm>
            <a:off x="914400" y="4800600"/>
            <a:ext cx="1752600" cy="228600"/>
          </a:xfrm>
          <a:prstGeom prst="rect">
            <a:avLst/>
          </a:pr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C7551A81-A6A7-48A4-BF33-631C51E75FCF}"/>
              </a:ext>
            </a:extLst>
          </p:cNvPr>
          <p:cNvPicPr>
            <a:picLocks noChangeAspect="1"/>
          </p:cNvPicPr>
          <p:nvPr/>
        </p:nvPicPr>
        <p:blipFill rotWithShape="1">
          <a:blip r:embed="rId4">
            <a:extLst>
              <a:ext uri="{28A0092B-C50C-407E-A947-70E740481C1C}">
                <a14:useLocalDpi xmlns:a14="http://schemas.microsoft.com/office/drawing/2010/main" val="0"/>
              </a:ext>
            </a:extLst>
          </a:blip>
          <a:srcRect r="50000"/>
          <a:stretch/>
        </p:blipFill>
        <p:spPr>
          <a:xfrm>
            <a:off x="5946678" y="562056"/>
            <a:ext cx="3645079" cy="3880491"/>
          </a:xfrm>
          <a:prstGeom prst="rect">
            <a:avLst/>
          </a:prstGeom>
        </p:spPr>
      </p:pic>
      <p:sp>
        <p:nvSpPr>
          <p:cNvPr id="12" name="TextBox 11">
            <a:extLst>
              <a:ext uri="{FF2B5EF4-FFF2-40B4-BE49-F238E27FC236}">
                <a16:creationId xmlns:a16="http://schemas.microsoft.com/office/drawing/2014/main" id="{82CDA7FD-2F83-44E4-9C92-F75EBFE8F1B1}"/>
              </a:ext>
            </a:extLst>
          </p:cNvPr>
          <p:cNvSpPr txBox="1"/>
          <p:nvPr/>
        </p:nvSpPr>
        <p:spPr>
          <a:xfrm>
            <a:off x="6172200" y="4343400"/>
            <a:ext cx="3216169" cy="379864"/>
          </a:xfrm>
          <a:prstGeom prst="rect">
            <a:avLst/>
          </a:prstGeom>
          <a:noFill/>
        </p:spPr>
        <p:txBody>
          <a:bodyPr wrap="none" lIns="101870" tIns="50935" rIns="101870" bIns="50935" rtlCol="0">
            <a:spAutoFit/>
          </a:bodyPr>
          <a:lstStyle/>
          <a:p>
            <a:r>
              <a:rPr lang="en-US" sz="1800" i="1" dirty="0"/>
              <a:t>z</a:t>
            </a:r>
            <a:r>
              <a:rPr lang="en-US" sz="1800" i="1" baseline="-25000" dirty="0"/>
              <a:t>1</a:t>
            </a:r>
            <a:r>
              <a:rPr lang="en-US" sz="1800" dirty="0"/>
              <a:t> = </a:t>
            </a:r>
            <a:r>
              <a:rPr lang="en-US" sz="1800" i="1" dirty="0"/>
              <a:t>Z</a:t>
            </a:r>
            <a:r>
              <a:rPr lang="en-US" sz="1800" i="1" baseline="-25000" dirty="0"/>
              <a:t>1</a:t>
            </a:r>
            <a:r>
              <a:rPr lang="en-US" sz="1800" i="1" dirty="0"/>
              <a:t>/(2xN) </a:t>
            </a:r>
            <a:r>
              <a:rPr lang="en-US" sz="1800" dirty="0"/>
              <a:t>= 88/(512) = 0.172 </a:t>
            </a:r>
          </a:p>
        </p:txBody>
      </p:sp>
      <p:sp>
        <p:nvSpPr>
          <p:cNvPr id="13" name="TextBox 12">
            <a:extLst>
              <a:ext uri="{FF2B5EF4-FFF2-40B4-BE49-F238E27FC236}">
                <a16:creationId xmlns:a16="http://schemas.microsoft.com/office/drawing/2014/main" id="{322E3760-1242-42DF-B4F7-92F924F40523}"/>
              </a:ext>
            </a:extLst>
          </p:cNvPr>
          <p:cNvSpPr txBox="1"/>
          <p:nvPr/>
        </p:nvSpPr>
        <p:spPr>
          <a:xfrm>
            <a:off x="6172200" y="4724400"/>
            <a:ext cx="3333189" cy="379864"/>
          </a:xfrm>
          <a:prstGeom prst="rect">
            <a:avLst/>
          </a:prstGeom>
          <a:noFill/>
        </p:spPr>
        <p:txBody>
          <a:bodyPr wrap="none" lIns="101870" tIns="50935" rIns="101870" bIns="50935" rtlCol="0">
            <a:spAutoFit/>
          </a:bodyPr>
          <a:lstStyle/>
          <a:p>
            <a:r>
              <a:rPr lang="en-US" sz="1800" i="1" dirty="0"/>
              <a:t>z</a:t>
            </a:r>
            <a:r>
              <a:rPr lang="en-US" sz="1800" i="1" baseline="-25000" dirty="0"/>
              <a:t>3</a:t>
            </a:r>
            <a:r>
              <a:rPr lang="en-US" sz="1800" dirty="0"/>
              <a:t> = </a:t>
            </a:r>
            <a:r>
              <a:rPr lang="en-US" sz="1800" i="1" dirty="0"/>
              <a:t>Z</a:t>
            </a:r>
            <a:r>
              <a:rPr lang="en-US" sz="1800" i="1" baseline="-25000" dirty="0"/>
              <a:t>3</a:t>
            </a:r>
            <a:r>
              <a:rPr lang="en-US" sz="1800" i="1" dirty="0"/>
              <a:t>/(2xN) </a:t>
            </a:r>
            <a:r>
              <a:rPr lang="en-US" sz="1800" dirty="0"/>
              <a:t>= 24/(512) = 0.0469 </a:t>
            </a:r>
          </a:p>
        </p:txBody>
      </p:sp>
      <p:sp>
        <p:nvSpPr>
          <p:cNvPr id="14" name="Arrow: Right 13">
            <a:extLst>
              <a:ext uri="{FF2B5EF4-FFF2-40B4-BE49-F238E27FC236}">
                <a16:creationId xmlns:a16="http://schemas.microsoft.com/office/drawing/2014/main" id="{7E59CD9A-F44B-4712-AF38-5A851A9E74E6}"/>
              </a:ext>
            </a:extLst>
          </p:cNvPr>
          <p:cNvSpPr/>
          <p:nvPr/>
        </p:nvSpPr>
        <p:spPr>
          <a:xfrm flipH="1">
            <a:off x="4419600" y="4419600"/>
            <a:ext cx="1635580" cy="303664"/>
          </a:xfrm>
          <a:prstGeom prst="rightArrow">
            <a:avLst/>
          </a:prstGeom>
          <a:solidFill>
            <a:schemeClr val="accent2">
              <a:lumMod val="20000"/>
              <a:lumOff val="8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rrow: Right 14">
            <a:extLst>
              <a:ext uri="{FF2B5EF4-FFF2-40B4-BE49-F238E27FC236}">
                <a16:creationId xmlns:a16="http://schemas.microsoft.com/office/drawing/2014/main" id="{3F2971C8-1378-48ED-ADFD-3027903A3AF2}"/>
              </a:ext>
            </a:extLst>
          </p:cNvPr>
          <p:cNvSpPr/>
          <p:nvPr/>
        </p:nvSpPr>
        <p:spPr>
          <a:xfrm flipH="1">
            <a:off x="4419600" y="4813952"/>
            <a:ext cx="1635580" cy="303664"/>
          </a:xfrm>
          <a:prstGeom prst="rightArrow">
            <a:avLst/>
          </a:prstGeom>
          <a:solidFill>
            <a:schemeClr val="accent2">
              <a:lumMod val="20000"/>
              <a:lumOff val="8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02849D77-C7B2-4431-9D59-39BE2EC08270}"/>
              </a:ext>
            </a:extLst>
          </p:cNvPr>
          <p:cNvSpPr txBox="1"/>
          <p:nvPr/>
        </p:nvSpPr>
        <p:spPr>
          <a:xfrm>
            <a:off x="6253269" y="5117616"/>
            <a:ext cx="3214020" cy="646331"/>
          </a:xfrm>
          <a:prstGeom prst="rect">
            <a:avLst/>
          </a:prstGeom>
          <a:solidFill>
            <a:schemeClr val="accent2">
              <a:lumMod val="20000"/>
              <a:lumOff val="80000"/>
            </a:schemeClr>
          </a:solidFill>
          <a:ln w="28575">
            <a:solidFill>
              <a:schemeClr val="accent2">
                <a:lumMod val="75000"/>
              </a:schemeClr>
            </a:solidFill>
          </a:ln>
        </p:spPr>
        <p:txBody>
          <a:bodyPr wrap="none" rtlCol="0">
            <a:spAutoFit/>
          </a:bodyPr>
          <a:lstStyle/>
          <a:p>
            <a:pPr algn="ctr"/>
            <a:r>
              <a:rPr lang="en-US" sz="1800" dirty="0"/>
              <a:t>Hand-counted </a:t>
            </a:r>
            <a:r>
              <a:rPr lang="en-US" sz="1800" i="1" dirty="0"/>
              <a:t>z</a:t>
            </a:r>
            <a:r>
              <a:rPr lang="en-US" sz="1800" i="1" baseline="-25000" dirty="0"/>
              <a:t>1</a:t>
            </a:r>
            <a:r>
              <a:rPr lang="en-US" sz="1800" dirty="0"/>
              <a:t> and </a:t>
            </a:r>
            <a:r>
              <a:rPr lang="en-US" sz="1800" i="1" dirty="0"/>
              <a:t>z</a:t>
            </a:r>
            <a:r>
              <a:rPr lang="en-US" sz="1800" i="1" baseline="-25000" dirty="0"/>
              <a:t>3</a:t>
            </a:r>
            <a:r>
              <a:rPr lang="en-US" sz="1800" dirty="0"/>
              <a:t> values: </a:t>
            </a:r>
          </a:p>
          <a:p>
            <a:pPr algn="ctr"/>
            <a:r>
              <a:rPr lang="en-US" sz="1800" i="1" dirty="0"/>
              <a:t>Code validation step</a:t>
            </a:r>
          </a:p>
        </p:txBody>
      </p:sp>
      <p:sp>
        <p:nvSpPr>
          <p:cNvPr id="17" name="TextBox 16">
            <a:extLst>
              <a:ext uri="{FF2B5EF4-FFF2-40B4-BE49-F238E27FC236}">
                <a16:creationId xmlns:a16="http://schemas.microsoft.com/office/drawing/2014/main" id="{053168C0-464C-4F7D-9E3B-27130B29B21C}"/>
              </a:ext>
            </a:extLst>
          </p:cNvPr>
          <p:cNvSpPr txBox="1"/>
          <p:nvPr/>
        </p:nvSpPr>
        <p:spPr>
          <a:xfrm>
            <a:off x="5924978" y="5871742"/>
            <a:ext cx="3870601" cy="1477328"/>
          </a:xfrm>
          <a:prstGeom prst="rect">
            <a:avLst/>
          </a:prstGeom>
          <a:solidFill>
            <a:schemeClr val="accent2">
              <a:lumMod val="20000"/>
              <a:lumOff val="80000"/>
            </a:schemeClr>
          </a:solidFill>
          <a:ln w="28575">
            <a:solidFill>
              <a:schemeClr val="accent2">
                <a:lumMod val="75000"/>
              </a:schemeClr>
            </a:solidFill>
          </a:ln>
        </p:spPr>
        <p:txBody>
          <a:bodyPr wrap="square" rtlCol="0">
            <a:spAutoFit/>
          </a:bodyPr>
          <a:lstStyle/>
          <a:p>
            <a:pPr algn="ctr"/>
            <a:r>
              <a:rPr lang="en-US" sz="1800" dirty="0"/>
              <a:t>Approximate </a:t>
            </a:r>
            <a:r>
              <a:rPr lang="en-US" sz="1800" i="1" dirty="0"/>
              <a:t>h-value</a:t>
            </a:r>
            <a:r>
              <a:rPr lang="en-US" sz="1800" dirty="0"/>
              <a:t>: 1.16</a:t>
            </a:r>
          </a:p>
          <a:p>
            <a:pPr algn="ctr"/>
            <a:r>
              <a:rPr lang="en-US" sz="1800" b="1" i="1" dirty="0"/>
              <a:t>NOTE: </a:t>
            </a:r>
            <a:r>
              <a:rPr lang="en-US" sz="1800" dirty="0"/>
              <a:t>Hand-crafted pattern has unequal values for </a:t>
            </a:r>
            <a:r>
              <a:rPr lang="en-US" sz="1800" i="1" dirty="0"/>
              <a:t>z</a:t>
            </a:r>
            <a:r>
              <a:rPr lang="en-US" sz="1800" i="1" baseline="-25000" dirty="0"/>
              <a:t>1</a:t>
            </a:r>
            <a:r>
              <a:rPr lang="en-US" sz="1800" dirty="0"/>
              <a:t> &amp; </a:t>
            </a:r>
            <a:r>
              <a:rPr lang="en-US" sz="1800" i="1" dirty="0"/>
              <a:t>z</a:t>
            </a:r>
            <a:r>
              <a:rPr lang="en-US" sz="1800" i="1" baseline="-25000" dirty="0"/>
              <a:t>6</a:t>
            </a:r>
            <a:r>
              <a:rPr lang="en-US" sz="1800" dirty="0"/>
              <a:t>, etc., so the </a:t>
            </a:r>
            <a:r>
              <a:rPr lang="en-US" sz="1800" i="1" dirty="0"/>
              <a:t>h-value</a:t>
            </a:r>
            <a:r>
              <a:rPr lang="en-US" sz="1800" dirty="0"/>
              <a:t> can only be approximate; the pattern is not an equilibrium one.</a:t>
            </a:r>
          </a:p>
        </p:txBody>
      </p:sp>
    </p:spTree>
    <p:extLst>
      <p:ext uri="{BB962C8B-B14F-4D97-AF65-F5344CB8AC3E}">
        <p14:creationId xmlns:p14="http://schemas.microsoft.com/office/powerpoint/2010/main" val="2163429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848A2AC-A748-4991-A8A4-BE82A1EB2B77}"/>
              </a:ext>
            </a:extLst>
          </p:cNvPr>
          <p:cNvPicPr>
            <a:picLocks noChangeAspect="1"/>
          </p:cNvPicPr>
          <p:nvPr/>
        </p:nvPicPr>
        <p:blipFill rotWithShape="1">
          <a:blip r:embed="rId2"/>
          <a:srcRect l="53030" t="31818" r="18182" b="15971"/>
          <a:stretch/>
        </p:blipFill>
        <p:spPr>
          <a:xfrm>
            <a:off x="342900" y="473886"/>
            <a:ext cx="5029610" cy="6841314"/>
          </a:xfrm>
          <a:prstGeom prst="rect">
            <a:avLst/>
          </a:prstGeom>
        </p:spPr>
      </p:pic>
      <p:sp>
        <p:nvSpPr>
          <p:cNvPr id="3" name="TextBox 2">
            <a:extLst>
              <a:ext uri="{FF2B5EF4-FFF2-40B4-BE49-F238E27FC236}">
                <a16:creationId xmlns:a16="http://schemas.microsoft.com/office/drawing/2014/main" id="{0A491323-E465-4BF0-BA52-A73AFF72B4C5}"/>
              </a:ext>
            </a:extLst>
          </p:cNvPr>
          <p:cNvSpPr txBox="1"/>
          <p:nvPr/>
        </p:nvSpPr>
        <p:spPr>
          <a:xfrm>
            <a:off x="1957028" y="104598"/>
            <a:ext cx="6144343" cy="410641"/>
          </a:xfrm>
          <a:prstGeom prst="rect">
            <a:avLst/>
          </a:prstGeom>
          <a:noFill/>
        </p:spPr>
        <p:txBody>
          <a:bodyPr wrap="none" lIns="101870" tIns="50935" rIns="101870" bIns="50935" rtlCol="0">
            <a:spAutoFit/>
          </a:bodyPr>
          <a:lstStyle/>
          <a:p>
            <a:r>
              <a:rPr lang="en-US" b="1" i="1" dirty="0"/>
              <a:t>An Extreme Rich Club-Like Composition: Code Validation</a:t>
            </a:r>
          </a:p>
        </p:txBody>
      </p:sp>
      <p:sp>
        <p:nvSpPr>
          <p:cNvPr id="4" name="TextBox 3">
            <a:extLst>
              <a:ext uri="{FF2B5EF4-FFF2-40B4-BE49-F238E27FC236}">
                <a16:creationId xmlns:a16="http://schemas.microsoft.com/office/drawing/2014/main" id="{D6562C3B-7045-4C7F-9E05-1B0D36533028}"/>
              </a:ext>
            </a:extLst>
          </p:cNvPr>
          <p:cNvSpPr txBox="1"/>
          <p:nvPr/>
        </p:nvSpPr>
        <p:spPr>
          <a:xfrm>
            <a:off x="304800" y="7281330"/>
            <a:ext cx="5603778" cy="646331"/>
          </a:xfrm>
          <a:prstGeom prst="rect">
            <a:avLst/>
          </a:prstGeom>
          <a:noFill/>
        </p:spPr>
        <p:txBody>
          <a:bodyPr wrap="none" rtlCol="0">
            <a:spAutoFit/>
          </a:bodyPr>
          <a:lstStyle/>
          <a:p>
            <a:r>
              <a:rPr lang="en-US" sz="1200" dirty="0"/>
              <a:t>Program: 2D-CVM_defined-patterns_analytic-solution_2017-12-08_rev_2018-11-22.py</a:t>
            </a:r>
          </a:p>
          <a:p>
            <a:r>
              <a:rPr lang="en-US" sz="1200" dirty="0"/>
              <a:t>Run Date: 11/23/2018     Private GitHub: </a:t>
            </a:r>
            <a:r>
              <a:rPr lang="en-US" sz="1200" b="1" u="sng" dirty="0">
                <a:hlinkClick r:id="rId3"/>
              </a:rPr>
              <a:t>2-D-CVM-Random-Pattern-Configurations</a:t>
            </a:r>
            <a:endParaRPr lang="en-US" sz="1200" b="1" dirty="0"/>
          </a:p>
          <a:p>
            <a:endParaRPr lang="en-US" sz="1200" dirty="0"/>
          </a:p>
        </p:txBody>
      </p:sp>
      <p:sp>
        <p:nvSpPr>
          <p:cNvPr id="5" name="Rectangle 4">
            <a:extLst>
              <a:ext uri="{FF2B5EF4-FFF2-40B4-BE49-F238E27FC236}">
                <a16:creationId xmlns:a16="http://schemas.microsoft.com/office/drawing/2014/main" id="{837DD2A9-89FB-4E83-A28F-B7F0D358C336}"/>
              </a:ext>
            </a:extLst>
          </p:cNvPr>
          <p:cNvSpPr/>
          <p:nvPr/>
        </p:nvSpPr>
        <p:spPr>
          <a:xfrm>
            <a:off x="914400" y="4495800"/>
            <a:ext cx="1752600" cy="228600"/>
          </a:xfrm>
          <a:prstGeom prst="rect">
            <a:avLst/>
          </a:pr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28AB54EC-DBD2-48A9-A9F6-B864F90F5E71}"/>
              </a:ext>
            </a:extLst>
          </p:cNvPr>
          <p:cNvSpPr/>
          <p:nvPr/>
        </p:nvSpPr>
        <p:spPr>
          <a:xfrm>
            <a:off x="914400" y="4800600"/>
            <a:ext cx="1752600" cy="228600"/>
          </a:xfrm>
          <a:prstGeom prst="rect">
            <a:avLst/>
          </a:pr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82CDA7FD-2F83-44E4-9C92-F75EBFE8F1B1}"/>
              </a:ext>
            </a:extLst>
          </p:cNvPr>
          <p:cNvSpPr txBox="1"/>
          <p:nvPr/>
        </p:nvSpPr>
        <p:spPr>
          <a:xfrm>
            <a:off x="6172200" y="4343400"/>
            <a:ext cx="3450208" cy="379864"/>
          </a:xfrm>
          <a:prstGeom prst="rect">
            <a:avLst/>
          </a:prstGeom>
          <a:noFill/>
        </p:spPr>
        <p:txBody>
          <a:bodyPr wrap="none" lIns="101870" tIns="50935" rIns="101870" bIns="50935" rtlCol="0">
            <a:spAutoFit/>
          </a:bodyPr>
          <a:lstStyle/>
          <a:p>
            <a:r>
              <a:rPr lang="en-US" sz="1800" i="1" dirty="0"/>
              <a:t>z</a:t>
            </a:r>
            <a:r>
              <a:rPr lang="en-US" sz="1800" i="1" baseline="-25000" dirty="0"/>
              <a:t>1</a:t>
            </a:r>
            <a:r>
              <a:rPr lang="en-US" sz="1800" dirty="0"/>
              <a:t> = </a:t>
            </a:r>
            <a:r>
              <a:rPr lang="en-US" sz="1800" i="1" dirty="0"/>
              <a:t>Z</a:t>
            </a:r>
            <a:r>
              <a:rPr lang="en-US" sz="1800" i="1" baseline="-25000" dirty="0"/>
              <a:t>1</a:t>
            </a:r>
            <a:r>
              <a:rPr lang="en-US" sz="1800" i="1" dirty="0"/>
              <a:t>/(2xN) </a:t>
            </a:r>
            <a:r>
              <a:rPr lang="en-US" sz="1800" dirty="0"/>
              <a:t>= 214/(512) = 0.4180 </a:t>
            </a:r>
          </a:p>
        </p:txBody>
      </p:sp>
      <p:sp>
        <p:nvSpPr>
          <p:cNvPr id="13" name="TextBox 12">
            <a:extLst>
              <a:ext uri="{FF2B5EF4-FFF2-40B4-BE49-F238E27FC236}">
                <a16:creationId xmlns:a16="http://schemas.microsoft.com/office/drawing/2014/main" id="{322E3760-1242-42DF-B4F7-92F924F40523}"/>
              </a:ext>
            </a:extLst>
          </p:cNvPr>
          <p:cNvSpPr txBox="1"/>
          <p:nvPr/>
        </p:nvSpPr>
        <p:spPr>
          <a:xfrm>
            <a:off x="6172200" y="4724400"/>
            <a:ext cx="3333189" cy="379864"/>
          </a:xfrm>
          <a:prstGeom prst="rect">
            <a:avLst/>
          </a:prstGeom>
          <a:noFill/>
        </p:spPr>
        <p:txBody>
          <a:bodyPr wrap="none" lIns="101870" tIns="50935" rIns="101870" bIns="50935" rtlCol="0">
            <a:spAutoFit/>
          </a:bodyPr>
          <a:lstStyle/>
          <a:p>
            <a:r>
              <a:rPr lang="en-US" sz="1800" i="1" dirty="0"/>
              <a:t>z</a:t>
            </a:r>
            <a:r>
              <a:rPr lang="en-US" sz="1800" i="1" baseline="-25000" dirty="0"/>
              <a:t>3</a:t>
            </a:r>
            <a:r>
              <a:rPr lang="en-US" sz="1800" dirty="0"/>
              <a:t> = </a:t>
            </a:r>
            <a:r>
              <a:rPr lang="en-US" sz="1800" i="1" dirty="0"/>
              <a:t>Z</a:t>
            </a:r>
            <a:r>
              <a:rPr lang="en-US" sz="1800" i="1" baseline="-25000" dirty="0"/>
              <a:t>3</a:t>
            </a:r>
            <a:r>
              <a:rPr lang="en-US" sz="1800" i="1" dirty="0"/>
              <a:t>/(2xN) </a:t>
            </a:r>
            <a:r>
              <a:rPr lang="en-US" sz="1800" dirty="0"/>
              <a:t>= 10/(512) = 0.0195 </a:t>
            </a:r>
          </a:p>
        </p:txBody>
      </p:sp>
      <p:sp>
        <p:nvSpPr>
          <p:cNvPr id="14" name="Arrow: Right 13">
            <a:extLst>
              <a:ext uri="{FF2B5EF4-FFF2-40B4-BE49-F238E27FC236}">
                <a16:creationId xmlns:a16="http://schemas.microsoft.com/office/drawing/2014/main" id="{7E59CD9A-F44B-4712-AF38-5A851A9E74E6}"/>
              </a:ext>
            </a:extLst>
          </p:cNvPr>
          <p:cNvSpPr/>
          <p:nvPr/>
        </p:nvSpPr>
        <p:spPr>
          <a:xfrm flipH="1">
            <a:off x="4419600" y="4419600"/>
            <a:ext cx="1635580" cy="303664"/>
          </a:xfrm>
          <a:prstGeom prst="rightArrow">
            <a:avLst/>
          </a:prstGeom>
          <a:solidFill>
            <a:schemeClr val="accent2">
              <a:lumMod val="20000"/>
              <a:lumOff val="8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rrow: Right 14">
            <a:extLst>
              <a:ext uri="{FF2B5EF4-FFF2-40B4-BE49-F238E27FC236}">
                <a16:creationId xmlns:a16="http://schemas.microsoft.com/office/drawing/2014/main" id="{3F2971C8-1378-48ED-ADFD-3027903A3AF2}"/>
              </a:ext>
            </a:extLst>
          </p:cNvPr>
          <p:cNvSpPr/>
          <p:nvPr/>
        </p:nvSpPr>
        <p:spPr>
          <a:xfrm flipH="1">
            <a:off x="4419600" y="4813952"/>
            <a:ext cx="1635580" cy="303664"/>
          </a:xfrm>
          <a:prstGeom prst="rightArrow">
            <a:avLst/>
          </a:prstGeom>
          <a:solidFill>
            <a:schemeClr val="accent2">
              <a:lumMod val="20000"/>
              <a:lumOff val="8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02849D77-C7B2-4431-9D59-39BE2EC08270}"/>
              </a:ext>
            </a:extLst>
          </p:cNvPr>
          <p:cNvSpPr txBox="1"/>
          <p:nvPr/>
        </p:nvSpPr>
        <p:spPr>
          <a:xfrm>
            <a:off x="6253269" y="5117616"/>
            <a:ext cx="3214020" cy="646331"/>
          </a:xfrm>
          <a:prstGeom prst="rect">
            <a:avLst/>
          </a:prstGeom>
          <a:solidFill>
            <a:schemeClr val="accent2">
              <a:lumMod val="20000"/>
              <a:lumOff val="80000"/>
            </a:schemeClr>
          </a:solidFill>
          <a:ln w="28575">
            <a:solidFill>
              <a:schemeClr val="accent2">
                <a:lumMod val="75000"/>
              </a:schemeClr>
            </a:solidFill>
          </a:ln>
        </p:spPr>
        <p:txBody>
          <a:bodyPr wrap="none" rtlCol="0">
            <a:spAutoFit/>
          </a:bodyPr>
          <a:lstStyle/>
          <a:p>
            <a:pPr algn="ctr"/>
            <a:r>
              <a:rPr lang="en-US" sz="1800" dirty="0"/>
              <a:t>Hand-counted </a:t>
            </a:r>
            <a:r>
              <a:rPr lang="en-US" sz="1800" i="1" dirty="0"/>
              <a:t>z</a:t>
            </a:r>
            <a:r>
              <a:rPr lang="en-US" sz="1800" i="1" baseline="-25000" dirty="0"/>
              <a:t>1</a:t>
            </a:r>
            <a:r>
              <a:rPr lang="en-US" sz="1800" dirty="0"/>
              <a:t> and </a:t>
            </a:r>
            <a:r>
              <a:rPr lang="en-US" sz="1800" i="1" dirty="0"/>
              <a:t>z</a:t>
            </a:r>
            <a:r>
              <a:rPr lang="en-US" sz="1800" i="1" baseline="-25000" dirty="0"/>
              <a:t>3</a:t>
            </a:r>
            <a:r>
              <a:rPr lang="en-US" sz="1800" dirty="0"/>
              <a:t> values: </a:t>
            </a:r>
          </a:p>
          <a:p>
            <a:pPr algn="ctr"/>
            <a:r>
              <a:rPr lang="en-US" sz="1800" i="1" dirty="0"/>
              <a:t>Code validation step</a:t>
            </a:r>
          </a:p>
        </p:txBody>
      </p:sp>
      <p:sp>
        <p:nvSpPr>
          <p:cNvPr id="17" name="TextBox 16">
            <a:extLst>
              <a:ext uri="{FF2B5EF4-FFF2-40B4-BE49-F238E27FC236}">
                <a16:creationId xmlns:a16="http://schemas.microsoft.com/office/drawing/2014/main" id="{053168C0-464C-4F7D-9E3B-27130B29B21C}"/>
              </a:ext>
            </a:extLst>
          </p:cNvPr>
          <p:cNvSpPr txBox="1"/>
          <p:nvPr/>
        </p:nvSpPr>
        <p:spPr>
          <a:xfrm>
            <a:off x="5924978" y="5871742"/>
            <a:ext cx="3870601" cy="1754326"/>
          </a:xfrm>
          <a:prstGeom prst="rect">
            <a:avLst/>
          </a:prstGeom>
          <a:solidFill>
            <a:schemeClr val="accent2">
              <a:lumMod val="20000"/>
              <a:lumOff val="80000"/>
            </a:schemeClr>
          </a:solidFill>
          <a:ln w="28575">
            <a:solidFill>
              <a:schemeClr val="accent2">
                <a:lumMod val="75000"/>
              </a:schemeClr>
            </a:solidFill>
          </a:ln>
        </p:spPr>
        <p:txBody>
          <a:bodyPr wrap="square" rtlCol="0">
            <a:spAutoFit/>
          </a:bodyPr>
          <a:lstStyle/>
          <a:p>
            <a:pPr algn="ctr"/>
            <a:r>
              <a:rPr lang="en-US" sz="1800" dirty="0"/>
              <a:t>Approximate </a:t>
            </a:r>
            <a:r>
              <a:rPr lang="en-US" sz="1800" i="1" dirty="0"/>
              <a:t>h-value</a:t>
            </a:r>
            <a:r>
              <a:rPr lang="en-US" sz="1800" dirty="0"/>
              <a:t>: 1.65</a:t>
            </a:r>
          </a:p>
          <a:p>
            <a:pPr algn="ctr"/>
            <a:r>
              <a:rPr lang="en-US" sz="1800" b="1" i="1" dirty="0"/>
              <a:t>NOTE: </a:t>
            </a:r>
            <a:r>
              <a:rPr lang="en-US" sz="1800" dirty="0"/>
              <a:t>Hand-crafted pattern has equal values for </a:t>
            </a:r>
            <a:r>
              <a:rPr lang="en-US" sz="1800" i="1" dirty="0"/>
              <a:t>z</a:t>
            </a:r>
            <a:r>
              <a:rPr lang="en-US" sz="1800" i="1" baseline="-25000" dirty="0"/>
              <a:t>1</a:t>
            </a:r>
            <a:r>
              <a:rPr lang="en-US" sz="1800" dirty="0"/>
              <a:t> &amp; </a:t>
            </a:r>
            <a:r>
              <a:rPr lang="en-US" sz="1800" i="1" dirty="0"/>
              <a:t>z</a:t>
            </a:r>
            <a:r>
              <a:rPr lang="en-US" sz="1800" i="1" baseline="-25000" dirty="0"/>
              <a:t>6</a:t>
            </a:r>
            <a:r>
              <a:rPr lang="en-US" sz="1800" dirty="0"/>
              <a:t>, etc., so the </a:t>
            </a:r>
            <a:r>
              <a:rPr lang="en-US" sz="1800" i="1" dirty="0"/>
              <a:t>h-value</a:t>
            </a:r>
            <a:r>
              <a:rPr lang="en-US" sz="1800" dirty="0"/>
              <a:t> corresponds to the hand-counts. </a:t>
            </a:r>
            <a:r>
              <a:rPr lang="en-US" sz="1800" b="1" i="1" dirty="0"/>
              <a:t>However:</a:t>
            </a:r>
            <a:r>
              <a:rPr lang="en-US" sz="1800" dirty="0"/>
              <a:t> the analytic solution diverges as </a:t>
            </a:r>
            <a:r>
              <a:rPr lang="en-US" sz="1800" i="1" dirty="0"/>
              <a:t>h</a:t>
            </a:r>
            <a:r>
              <a:rPr lang="en-US" sz="1800" dirty="0"/>
              <a:t> gets larger.</a:t>
            </a:r>
          </a:p>
        </p:txBody>
      </p:sp>
      <p:pic>
        <p:nvPicPr>
          <p:cNvPr id="18" name="Picture 17">
            <a:extLst>
              <a:ext uri="{FF2B5EF4-FFF2-40B4-BE49-F238E27FC236}">
                <a16:creationId xmlns:a16="http://schemas.microsoft.com/office/drawing/2014/main" id="{14CD342D-AFBB-4C6C-9E3B-72498098F8D1}"/>
              </a:ext>
            </a:extLst>
          </p:cNvPr>
          <p:cNvPicPr>
            <a:picLocks noChangeAspect="1"/>
          </p:cNvPicPr>
          <p:nvPr/>
        </p:nvPicPr>
        <p:blipFill rotWithShape="1">
          <a:blip r:embed="rId4">
            <a:extLst>
              <a:ext uri="{28A0092B-C50C-407E-A947-70E740481C1C}">
                <a14:useLocalDpi xmlns:a14="http://schemas.microsoft.com/office/drawing/2010/main" val="0"/>
              </a:ext>
            </a:extLst>
          </a:blip>
          <a:srcRect l="49167"/>
          <a:stretch/>
        </p:blipFill>
        <p:spPr>
          <a:xfrm>
            <a:off x="5924978" y="440016"/>
            <a:ext cx="3676222" cy="3849487"/>
          </a:xfrm>
          <a:prstGeom prst="rect">
            <a:avLst/>
          </a:prstGeom>
        </p:spPr>
      </p:pic>
    </p:spTree>
    <p:extLst>
      <p:ext uri="{BB962C8B-B14F-4D97-AF65-F5344CB8AC3E}">
        <p14:creationId xmlns:p14="http://schemas.microsoft.com/office/powerpoint/2010/main" val="48272765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VM-2D_rich-club_cleaned-up_2017-12-12.jpg"/>
          <p:cNvPicPr>
            <a:picLocks noChangeAspect="1"/>
          </p:cNvPicPr>
          <p:nvPr/>
        </p:nvPicPr>
        <p:blipFill>
          <a:blip r:embed="rId2" cstate="print"/>
          <a:srcRect r="33333" b="18889"/>
          <a:stretch>
            <a:fillRect/>
          </a:stretch>
        </p:blipFill>
        <p:spPr>
          <a:xfrm>
            <a:off x="0" y="1066800"/>
            <a:ext cx="5052165" cy="4610100"/>
          </a:xfrm>
          <a:prstGeom prst="rect">
            <a:avLst/>
          </a:prstGeom>
        </p:spPr>
      </p:pic>
      <p:pic>
        <p:nvPicPr>
          <p:cNvPr id="3" name="Picture 2" descr="CVM-2D_rich-club_claened-up_v2_2017-12-12.jpg"/>
          <p:cNvPicPr>
            <a:picLocks noChangeAspect="1"/>
          </p:cNvPicPr>
          <p:nvPr/>
        </p:nvPicPr>
        <p:blipFill>
          <a:blip r:embed="rId3" cstate="print"/>
          <a:srcRect r="34167" b="17778"/>
          <a:stretch>
            <a:fillRect/>
          </a:stretch>
        </p:blipFill>
        <p:spPr>
          <a:xfrm>
            <a:off x="5029199" y="1066801"/>
            <a:ext cx="4956707" cy="4642991"/>
          </a:xfrm>
          <a:prstGeom prst="rect">
            <a:avLst/>
          </a:prstGeom>
        </p:spPr>
      </p:pic>
      <p:sp>
        <p:nvSpPr>
          <p:cNvPr id="4" name="TextBox 3"/>
          <p:cNvSpPr txBox="1"/>
          <p:nvPr/>
        </p:nvSpPr>
        <p:spPr>
          <a:xfrm>
            <a:off x="1036352" y="5676901"/>
            <a:ext cx="3160994" cy="769441"/>
          </a:xfrm>
          <a:prstGeom prst="rect">
            <a:avLst/>
          </a:prstGeom>
          <a:noFill/>
        </p:spPr>
        <p:txBody>
          <a:bodyPr wrap="none" rtlCol="0">
            <a:spAutoFit/>
          </a:bodyPr>
          <a:lstStyle/>
          <a:p>
            <a:pPr algn="ctr"/>
            <a:r>
              <a:rPr lang="en-US" sz="2200" i="1" dirty="0"/>
              <a:t>(a)</a:t>
            </a:r>
          </a:p>
          <a:p>
            <a:pPr algn="ctr"/>
            <a:r>
              <a:rPr lang="en-US" sz="2200" i="1" dirty="0"/>
              <a:t>Scale-free-like topography</a:t>
            </a:r>
          </a:p>
        </p:txBody>
      </p:sp>
      <p:sp>
        <p:nvSpPr>
          <p:cNvPr id="5" name="TextBox 4"/>
          <p:cNvSpPr txBox="1"/>
          <p:nvPr/>
        </p:nvSpPr>
        <p:spPr>
          <a:xfrm>
            <a:off x="5764855" y="5676901"/>
            <a:ext cx="3998787" cy="769441"/>
          </a:xfrm>
          <a:prstGeom prst="rect">
            <a:avLst/>
          </a:prstGeom>
          <a:noFill/>
        </p:spPr>
        <p:txBody>
          <a:bodyPr wrap="none" rtlCol="0">
            <a:spAutoFit/>
          </a:bodyPr>
          <a:lstStyle/>
          <a:p>
            <a:pPr algn="ctr"/>
            <a:r>
              <a:rPr lang="en-US" sz="2200" i="1" dirty="0"/>
              <a:t>(b)</a:t>
            </a:r>
          </a:p>
          <a:p>
            <a:pPr algn="ctr"/>
            <a:r>
              <a:rPr lang="en-US" sz="2200" i="1" dirty="0"/>
              <a:t>Extreme rich club-like topography</a:t>
            </a:r>
          </a:p>
        </p:txBody>
      </p:sp>
      <p:sp>
        <p:nvSpPr>
          <p:cNvPr id="6" name="TextBox 5">
            <a:extLst>
              <a:ext uri="{FF2B5EF4-FFF2-40B4-BE49-F238E27FC236}">
                <a16:creationId xmlns:a16="http://schemas.microsoft.com/office/drawing/2014/main" id="{B499DBB8-6BF4-4B7D-8BD9-CFD6BE04EBD1}"/>
              </a:ext>
            </a:extLst>
          </p:cNvPr>
          <p:cNvSpPr txBox="1"/>
          <p:nvPr/>
        </p:nvSpPr>
        <p:spPr>
          <a:xfrm>
            <a:off x="945585" y="6667500"/>
            <a:ext cx="3160994" cy="369332"/>
          </a:xfrm>
          <a:prstGeom prst="rect">
            <a:avLst/>
          </a:prstGeom>
          <a:solidFill>
            <a:schemeClr val="accent2">
              <a:lumMod val="20000"/>
              <a:lumOff val="80000"/>
            </a:schemeClr>
          </a:solidFill>
          <a:ln w="28575">
            <a:solidFill>
              <a:schemeClr val="accent2">
                <a:lumMod val="75000"/>
              </a:schemeClr>
            </a:solidFill>
          </a:ln>
        </p:spPr>
        <p:txBody>
          <a:bodyPr wrap="square" rtlCol="0">
            <a:spAutoFit/>
          </a:bodyPr>
          <a:lstStyle/>
          <a:p>
            <a:pPr algn="ctr"/>
            <a:r>
              <a:rPr lang="en-US" sz="1800" dirty="0"/>
              <a:t>Approximate </a:t>
            </a:r>
            <a:r>
              <a:rPr lang="en-US" sz="1800" i="1" dirty="0"/>
              <a:t>h-value</a:t>
            </a:r>
            <a:r>
              <a:rPr lang="en-US" sz="1800" dirty="0"/>
              <a:t>: 1.16</a:t>
            </a:r>
          </a:p>
        </p:txBody>
      </p:sp>
      <p:sp>
        <p:nvSpPr>
          <p:cNvPr id="7" name="TextBox 6">
            <a:extLst>
              <a:ext uri="{FF2B5EF4-FFF2-40B4-BE49-F238E27FC236}">
                <a16:creationId xmlns:a16="http://schemas.microsoft.com/office/drawing/2014/main" id="{4799DC45-89BA-4F3B-98F9-A041F8AE80A1}"/>
              </a:ext>
            </a:extLst>
          </p:cNvPr>
          <p:cNvSpPr txBox="1"/>
          <p:nvPr/>
        </p:nvSpPr>
        <p:spPr>
          <a:xfrm>
            <a:off x="5927055" y="6667500"/>
            <a:ext cx="3160994" cy="369332"/>
          </a:xfrm>
          <a:prstGeom prst="rect">
            <a:avLst/>
          </a:prstGeom>
          <a:solidFill>
            <a:schemeClr val="accent2">
              <a:lumMod val="20000"/>
              <a:lumOff val="80000"/>
            </a:schemeClr>
          </a:solidFill>
          <a:ln w="28575">
            <a:solidFill>
              <a:schemeClr val="accent2">
                <a:lumMod val="75000"/>
              </a:schemeClr>
            </a:solidFill>
          </a:ln>
        </p:spPr>
        <p:txBody>
          <a:bodyPr wrap="square" rtlCol="0">
            <a:spAutoFit/>
          </a:bodyPr>
          <a:lstStyle/>
          <a:p>
            <a:pPr algn="ctr"/>
            <a:r>
              <a:rPr lang="en-US" sz="1800" dirty="0"/>
              <a:t>Approximate </a:t>
            </a:r>
            <a:r>
              <a:rPr lang="en-US" sz="1800" i="1" dirty="0"/>
              <a:t>h-value</a:t>
            </a:r>
            <a:r>
              <a:rPr lang="en-US" sz="1800" dirty="0"/>
              <a:t>: 1.65</a:t>
            </a:r>
          </a:p>
        </p:txBody>
      </p:sp>
      <p:sp>
        <p:nvSpPr>
          <p:cNvPr id="8" name="TextBox 7">
            <a:extLst>
              <a:ext uri="{FF2B5EF4-FFF2-40B4-BE49-F238E27FC236}">
                <a16:creationId xmlns:a16="http://schemas.microsoft.com/office/drawing/2014/main" id="{9AAE17B9-2C17-4298-B331-60A212F8DE40}"/>
              </a:ext>
            </a:extLst>
          </p:cNvPr>
          <p:cNvSpPr txBox="1"/>
          <p:nvPr/>
        </p:nvSpPr>
        <p:spPr>
          <a:xfrm>
            <a:off x="1110989" y="257145"/>
            <a:ext cx="7882351" cy="400110"/>
          </a:xfrm>
          <a:prstGeom prst="rect">
            <a:avLst/>
          </a:prstGeom>
          <a:noFill/>
        </p:spPr>
        <p:txBody>
          <a:bodyPr wrap="none" rtlCol="0">
            <a:spAutoFit/>
          </a:bodyPr>
          <a:lstStyle/>
          <a:p>
            <a:r>
              <a:rPr lang="en-US" b="1" dirty="0"/>
              <a:t>Two Extremely Different Topographies Give the Range of Useful </a:t>
            </a:r>
            <a:r>
              <a:rPr lang="en-US" b="1" i="1" dirty="0"/>
              <a:t>h-values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26" name="Object 2"/>
          <p:cNvGraphicFramePr>
            <a:graphicFrameLocks noChangeAspect="1"/>
          </p:cNvGraphicFramePr>
          <p:nvPr>
            <p:extLst>
              <p:ext uri="{D42A27DB-BD31-4B8C-83A1-F6EECF244321}">
                <p14:modId xmlns:p14="http://schemas.microsoft.com/office/powerpoint/2010/main" val="720177075"/>
              </p:ext>
            </p:extLst>
          </p:nvPr>
        </p:nvGraphicFramePr>
        <p:xfrm>
          <a:off x="215899" y="361944"/>
          <a:ext cx="9626601" cy="7219951"/>
        </p:xfrm>
        <a:graphic>
          <a:graphicData uri="http://schemas.openxmlformats.org/presentationml/2006/ole">
            <mc:AlternateContent xmlns:mc="http://schemas.openxmlformats.org/markup-compatibility/2006">
              <mc:Choice xmlns:v="urn:schemas-microsoft-com:vml" Requires="v">
                <p:oleObj spid="_x0000_s1026" name="Acrobat Document" r:id="rId3" imgW="6858000" imgH="5143500" progId="AcroExch.Document.DC">
                  <p:embed/>
                </p:oleObj>
              </mc:Choice>
              <mc:Fallback>
                <p:oleObj name="Acrobat Document" r:id="rId3" imgW="6858000" imgH="5143500" progId="AcroExch.Document.DC">
                  <p:embed/>
                  <p:pic>
                    <p:nvPicPr>
                      <p:cNvPr id="1026"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5899" y="361944"/>
                        <a:ext cx="9626601" cy="7219951"/>
                      </a:xfrm>
                      <a:prstGeom prst="rect">
                        <a:avLst/>
                      </a:prstGeom>
                      <a:noFill/>
                      <a:ln>
                        <a:noFill/>
                      </a:ln>
                      <a:effectLst/>
                    </p:spPr>
                  </p:pic>
                </p:oleObj>
              </mc:Fallback>
            </mc:AlternateContent>
          </a:graphicData>
        </a:graphic>
      </p:graphicFrame>
      <p:sp>
        <p:nvSpPr>
          <p:cNvPr id="3" name="TextBox 2"/>
          <p:cNvSpPr txBox="1"/>
          <p:nvPr/>
        </p:nvSpPr>
        <p:spPr>
          <a:xfrm>
            <a:off x="3549895" y="1905000"/>
            <a:ext cx="2958608" cy="477044"/>
          </a:xfrm>
          <a:prstGeom prst="rect">
            <a:avLst/>
          </a:prstGeom>
          <a:noFill/>
        </p:spPr>
        <p:txBody>
          <a:bodyPr wrap="none" lIns="91358" tIns="45677" rIns="91358" bIns="45677" rtlCol="0">
            <a:spAutoFit/>
          </a:bodyPr>
          <a:lstStyle/>
          <a:p>
            <a:r>
              <a:rPr lang="en-US" sz="2500" b="1" dirty="0"/>
              <a:t>A Single Zigzag Chain</a:t>
            </a:r>
          </a:p>
        </p:txBody>
      </p:sp>
      <p:sp>
        <p:nvSpPr>
          <p:cNvPr id="4" name="TextBox 3"/>
          <p:cNvSpPr txBox="1"/>
          <p:nvPr/>
        </p:nvSpPr>
        <p:spPr>
          <a:xfrm>
            <a:off x="1561858" y="2430383"/>
            <a:ext cx="6934682" cy="476967"/>
          </a:xfrm>
          <a:prstGeom prst="rect">
            <a:avLst/>
          </a:prstGeom>
          <a:noFill/>
        </p:spPr>
        <p:txBody>
          <a:bodyPr wrap="none" lIns="91358" tIns="45677" rIns="91358" bIns="45677" rtlCol="0">
            <a:spAutoFit/>
          </a:bodyPr>
          <a:lstStyle/>
          <a:p>
            <a:r>
              <a:rPr lang="en-US" sz="2500" dirty="0"/>
              <a:t>Showing the Configuration Variables </a:t>
            </a:r>
            <a:r>
              <a:rPr lang="en-US" sz="2500" i="1" dirty="0"/>
              <a:t>x</a:t>
            </a:r>
            <a:r>
              <a:rPr lang="en-US" sz="2500" i="1" baseline="-25000" dirty="0"/>
              <a:t>i</a:t>
            </a:r>
            <a:r>
              <a:rPr lang="en-US" sz="2500" dirty="0"/>
              <a:t>, </a:t>
            </a:r>
            <a:r>
              <a:rPr lang="en-US" sz="2500" i="1" dirty="0" err="1"/>
              <a:t>y</a:t>
            </a:r>
            <a:r>
              <a:rPr lang="en-US" sz="2500" i="1" baseline="-25000" dirty="0" err="1"/>
              <a:t>i</a:t>
            </a:r>
            <a:r>
              <a:rPr lang="en-US" sz="2500" dirty="0"/>
              <a:t>, </a:t>
            </a:r>
            <a:r>
              <a:rPr lang="en-US" sz="2500" i="1" dirty="0" err="1"/>
              <a:t>w</a:t>
            </a:r>
            <a:r>
              <a:rPr lang="en-US" sz="2500" i="1" baseline="-25000" dirty="0" err="1"/>
              <a:t>i</a:t>
            </a:r>
            <a:r>
              <a:rPr lang="en-US" sz="2500" dirty="0"/>
              <a:t>, and </a:t>
            </a:r>
            <a:r>
              <a:rPr lang="en-US" sz="2500" i="1" dirty="0" err="1"/>
              <a:t>z</a:t>
            </a:r>
            <a:r>
              <a:rPr lang="en-US" sz="2500" i="1" baseline="-25000" dirty="0" err="1"/>
              <a:t>i</a:t>
            </a:r>
            <a:r>
              <a:rPr lang="en-US" sz="2500" i="1" baseline="-25000" dirty="0"/>
              <a:t>   </a:t>
            </a:r>
            <a:endParaRPr lang="en-US" sz="2500" dirty="0"/>
          </a:p>
        </p:txBody>
      </p:sp>
      <p:sp>
        <p:nvSpPr>
          <p:cNvPr id="5" name="TextBox 4">
            <a:extLst>
              <a:ext uri="{FF2B5EF4-FFF2-40B4-BE49-F238E27FC236}">
                <a16:creationId xmlns:a16="http://schemas.microsoft.com/office/drawing/2014/main" id="{3667E4A1-77F7-41F6-9055-3B4FBC9E3DCD}"/>
              </a:ext>
            </a:extLst>
          </p:cNvPr>
          <p:cNvSpPr txBox="1"/>
          <p:nvPr/>
        </p:nvSpPr>
        <p:spPr>
          <a:xfrm>
            <a:off x="2429181" y="313605"/>
            <a:ext cx="5200041" cy="784743"/>
          </a:xfrm>
          <a:prstGeom prst="rect">
            <a:avLst/>
          </a:prstGeom>
          <a:noFill/>
        </p:spPr>
        <p:txBody>
          <a:bodyPr wrap="none" lIns="91358" tIns="45677" rIns="91358" bIns="45677" rtlCol="0">
            <a:spAutoFit/>
          </a:bodyPr>
          <a:lstStyle/>
          <a:p>
            <a:pPr algn="ctr"/>
            <a:r>
              <a:rPr lang="en-US" sz="2500" b="1" dirty="0"/>
              <a:t>The Cluster Variation Method:</a:t>
            </a:r>
          </a:p>
          <a:p>
            <a:pPr algn="ctr"/>
            <a:r>
              <a:rPr lang="en-US" b="1" i="1" dirty="0"/>
              <a:t>Takes into account local </a:t>
            </a:r>
            <a:r>
              <a:rPr lang="en-US" b="1" i="1" u="sng" dirty="0"/>
              <a:t>configuration variables</a:t>
            </a:r>
          </a:p>
        </p:txBody>
      </p:sp>
      <p:sp>
        <p:nvSpPr>
          <p:cNvPr id="6" name="TextBox 5">
            <a:extLst>
              <a:ext uri="{FF2B5EF4-FFF2-40B4-BE49-F238E27FC236}">
                <a16:creationId xmlns:a16="http://schemas.microsoft.com/office/drawing/2014/main" id="{CF49D3CC-C0B7-45BD-A4E3-53C2411CE227}"/>
              </a:ext>
            </a:extLst>
          </p:cNvPr>
          <p:cNvSpPr txBox="1"/>
          <p:nvPr/>
        </p:nvSpPr>
        <p:spPr>
          <a:xfrm>
            <a:off x="2821434" y="5021058"/>
            <a:ext cx="4415530" cy="1692684"/>
          </a:xfrm>
          <a:prstGeom prst="rect">
            <a:avLst/>
          </a:prstGeom>
          <a:noFill/>
        </p:spPr>
        <p:txBody>
          <a:bodyPr wrap="none" lIns="91358" tIns="45677" rIns="91358" bIns="45677" rtlCol="0">
            <a:spAutoFit/>
          </a:bodyPr>
          <a:lstStyle/>
          <a:p>
            <a:r>
              <a:rPr lang="en-US" sz="2400" dirty="0"/>
              <a:t>The Set of Configuration Variables</a:t>
            </a:r>
          </a:p>
          <a:p>
            <a:pPr marL="342900" indent="-342900">
              <a:buFont typeface="Arial" panose="020B0604020202020204" pitchFamily="34" charset="0"/>
              <a:buChar char="•"/>
            </a:pPr>
            <a:r>
              <a:rPr lang="en-US" i="1" dirty="0"/>
              <a:t>x</a:t>
            </a:r>
            <a:r>
              <a:rPr lang="en-US" i="1" baseline="-25000" dirty="0"/>
              <a:t>i</a:t>
            </a:r>
            <a:r>
              <a:rPr lang="en-US" dirty="0"/>
              <a:t>:  individual nodes</a:t>
            </a:r>
          </a:p>
          <a:p>
            <a:pPr marL="342900" indent="-342900">
              <a:buFont typeface="Arial" panose="020B0604020202020204" pitchFamily="34" charset="0"/>
              <a:buChar char="•"/>
            </a:pPr>
            <a:r>
              <a:rPr lang="en-US" i="1" dirty="0" err="1"/>
              <a:t>y</a:t>
            </a:r>
            <a:r>
              <a:rPr lang="en-US" i="1" baseline="-25000" dirty="0" err="1"/>
              <a:t>i</a:t>
            </a:r>
            <a:r>
              <a:rPr lang="en-US" dirty="0"/>
              <a:t>: nearest-neighbors,</a:t>
            </a:r>
          </a:p>
          <a:p>
            <a:pPr marL="342900" indent="-342900">
              <a:buFont typeface="Arial" panose="020B0604020202020204" pitchFamily="34" charset="0"/>
              <a:buChar char="•"/>
            </a:pPr>
            <a:r>
              <a:rPr lang="en-US" i="1" dirty="0" err="1"/>
              <a:t>w</a:t>
            </a:r>
            <a:r>
              <a:rPr lang="en-US" i="1" baseline="-25000" dirty="0" err="1"/>
              <a:t>i</a:t>
            </a:r>
            <a:r>
              <a:rPr lang="en-US" dirty="0"/>
              <a:t>: next-nearest neighbors, and </a:t>
            </a:r>
          </a:p>
          <a:p>
            <a:pPr marL="342900" indent="-342900">
              <a:buFont typeface="Arial" panose="020B0604020202020204" pitchFamily="34" charset="0"/>
              <a:buChar char="•"/>
            </a:pPr>
            <a:r>
              <a:rPr lang="en-US" i="1" dirty="0" err="1"/>
              <a:t>z</a:t>
            </a:r>
            <a:r>
              <a:rPr lang="en-US" i="1" baseline="-25000" dirty="0" err="1"/>
              <a:t>i</a:t>
            </a:r>
            <a:r>
              <a:rPr lang="en-US" dirty="0"/>
              <a:t>:</a:t>
            </a:r>
            <a:r>
              <a:rPr lang="en-US" i="1" baseline="-25000" dirty="0"/>
              <a:t>  </a:t>
            </a:r>
            <a:r>
              <a:rPr lang="en-US" dirty="0"/>
              <a:t>triplets</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747B61BD-396E-4300-9CE9-211D5C7DC267}"/>
              </a:ext>
            </a:extLst>
          </p:cNvPr>
          <p:cNvGrpSpPr/>
          <p:nvPr/>
        </p:nvGrpSpPr>
        <p:grpSpPr>
          <a:xfrm>
            <a:off x="323240" y="1676400"/>
            <a:ext cx="8229601" cy="5638800"/>
            <a:chOff x="609599" y="914400"/>
            <a:chExt cx="8229601" cy="5638800"/>
          </a:xfrm>
        </p:grpSpPr>
        <p:pic>
          <p:nvPicPr>
            <p:cNvPr id="2" name="Picture 1">
              <a:extLst>
                <a:ext uri="{FF2B5EF4-FFF2-40B4-BE49-F238E27FC236}">
                  <a16:creationId xmlns:a16="http://schemas.microsoft.com/office/drawing/2014/main" id="{B6090F9F-00B9-4C73-9174-97C24ED9332D}"/>
                </a:ext>
              </a:extLst>
            </p:cNvPr>
            <p:cNvPicPr>
              <a:picLocks noChangeAspect="1"/>
            </p:cNvPicPr>
            <p:nvPr/>
          </p:nvPicPr>
          <p:blipFill rotWithShape="1">
            <a:blip r:embed="rId2"/>
            <a:srcRect l="53441" t="69696" r="23340" b="9092"/>
            <a:stretch/>
          </p:blipFill>
          <p:spPr>
            <a:xfrm>
              <a:off x="609599" y="914400"/>
              <a:ext cx="8229601" cy="5638800"/>
            </a:xfrm>
            <a:prstGeom prst="rect">
              <a:avLst/>
            </a:prstGeom>
          </p:spPr>
        </p:pic>
        <p:grpSp>
          <p:nvGrpSpPr>
            <p:cNvPr id="33" name="Group 32">
              <a:extLst>
                <a:ext uri="{FF2B5EF4-FFF2-40B4-BE49-F238E27FC236}">
                  <a16:creationId xmlns:a16="http://schemas.microsoft.com/office/drawing/2014/main" id="{67DE54D9-CD25-4A1C-BBEA-8D074AE9540E}"/>
                </a:ext>
              </a:extLst>
            </p:cNvPr>
            <p:cNvGrpSpPr/>
            <p:nvPr/>
          </p:nvGrpSpPr>
          <p:grpSpPr>
            <a:xfrm>
              <a:off x="2324100" y="1287780"/>
              <a:ext cx="5448300" cy="920973"/>
              <a:chOff x="2095500" y="1287780"/>
              <a:chExt cx="5448300" cy="920973"/>
            </a:xfrm>
          </p:grpSpPr>
          <p:grpSp>
            <p:nvGrpSpPr>
              <p:cNvPr id="4" name="Group 3"/>
              <p:cNvGrpSpPr/>
              <p:nvPr/>
            </p:nvGrpSpPr>
            <p:grpSpPr>
              <a:xfrm>
                <a:off x="2263140" y="1287781"/>
                <a:ext cx="5079806" cy="920972"/>
                <a:chOff x="2419072" y="533400"/>
                <a:chExt cx="4618005" cy="837247"/>
              </a:xfrm>
            </p:grpSpPr>
            <p:grpSp>
              <p:nvGrpSpPr>
                <p:cNvPr id="5" name="Group 14"/>
                <p:cNvGrpSpPr/>
                <p:nvPr/>
              </p:nvGrpSpPr>
              <p:grpSpPr>
                <a:xfrm>
                  <a:off x="6324600" y="533400"/>
                  <a:ext cx="571735" cy="684847"/>
                  <a:chOff x="4628872" y="2983468"/>
                  <a:chExt cx="571735" cy="684847"/>
                </a:xfrm>
              </p:grpSpPr>
              <p:sp>
                <p:nvSpPr>
                  <p:cNvPr id="28" name="TextBox 15"/>
                  <p:cNvSpPr txBox="1"/>
                  <p:nvPr/>
                </p:nvSpPr>
                <p:spPr>
                  <a:xfrm>
                    <a:off x="4628872" y="3276600"/>
                    <a:ext cx="400328" cy="391715"/>
                  </a:xfrm>
                  <a:prstGeom prst="rect">
                    <a:avLst/>
                  </a:prstGeom>
                  <a:noFill/>
                </p:spPr>
                <p:txBody>
                  <a:bodyPr wrap="square" rtlCol="0">
                    <a:spAutoFit/>
                  </a:bodyPr>
                  <a:lstStyle/>
                  <a:p>
                    <a:r>
                      <a:rPr lang="en-US" sz="2200" b="1" dirty="0"/>
                      <a:t>B</a:t>
                    </a:r>
                  </a:p>
                </p:txBody>
              </p:sp>
              <p:sp>
                <p:nvSpPr>
                  <p:cNvPr id="29" name="TextBox 16"/>
                  <p:cNvSpPr txBox="1"/>
                  <p:nvPr/>
                </p:nvSpPr>
                <p:spPr>
                  <a:xfrm>
                    <a:off x="4876800" y="2983468"/>
                    <a:ext cx="323807" cy="391715"/>
                  </a:xfrm>
                  <a:prstGeom prst="rect">
                    <a:avLst/>
                  </a:prstGeom>
                  <a:noFill/>
                </p:spPr>
                <p:txBody>
                  <a:bodyPr wrap="none" rtlCol="0">
                    <a:spAutoFit/>
                  </a:bodyPr>
                  <a:lstStyle/>
                  <a:p>
                    <a:r>
                      <a:rPr lang="en-US" sz="2200" b="1" dirty="0"/>
                      <a:t>A</a:t>
                    </a:r>
                  </a:p>
                </p:txBody>
              </p:sp>
              <p:cxnSp>
                <p:nvCxnSpPr>
                  <p:cNvPr id="30" name="Straight Connector 17"/>
                  <p:cNvCxnSpPr/>
                  <p:nvPr/>
                </p:nvCxnSpPr>
                <p:spPr>
                  <a:xfrm flipV="1">
                    <a:off x="4876800" y="3276600"/>
                    <a:ext cx="76200" cy="762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6" name="Group 29"/>
                <p:cNvGrpSpPr/>
                <p:nvPr/>
              </p:nvGrpSpPr>
              <p:grpSpPr>
                <a:xfrm>
                  <a:off x="4191000" y="609600"/>
                  <a:ext cx="1162328" cy="696515"/>
                  <a:chOff x="1981200" y="609600"/>
                  <a:chExt cx="1162328" cy="696515"/>
                </a:xfrm>
              </p:grpSpPr>
              <p:grpSp>
                <p:nvGrpSpPr>
                  <p:cNvPr id="21" name="Group 2"/>
                  <p:cNvGrpSpPr/>
                  <p:nvPr/>
                </p:nvGrpSpPr>
                <p:grpSpPr>
                  <a:xfrm>
                    <a:off x="2286000" y="609600"/>
                    <a:ext cx="857528" cy="696515"/>
                    <a:chOff x="5410200" y="3429000"/>
                    <a:chExt cx="857528" cy="696515"/>
                  </a:xfrm>
                </p:grpSpPr>
                <p:sp>
                  <p:nvSpPr>
                    <p:cNvPr id="23" name="TextBox 3"/>
                    <p:cNvSpPr txBox="1"/>
                    <p:nvPr/>
                  </p:nvSpPr>
                  <p:spPr>
                    <a:xfrm>
                      <a:off x="5410200" y="3722132"/>
                      <a:ext cx="400328" cy="391715"/>
                    </a:xfrm>
                    <a:prstGeom prst="rect">
                      <a:avLst/>
                    </a:prstGeom>
                    <a:noFill/>
                  </p:spPr>
                  <p:txBody>
                    <a:bodyPr wrap="square" rtlCol="0">
                      <a:spAutoFit/>
                    </a:bodyPr>
                    <a:lstStyle/>
                    <a:p>
                      <a:r>
                        <a:rPr lang="en-US" sz="2200" b="1" dirty="0"/>
                        <a:t>A</a:t>
                      </a:r>
                    </a:p>
                  </p:txBody>
                </p:sp>
                <p:sp>
                  <p:nvSpPr>
                    <p:cNvPr id="24" name="TextBox 4"/>
                    <p:cNvSpPr txBox="1"/>
                    <p:nvPr/>
                  </p:nvSpPr>
                  <p:spPr>
                    <a:xfrm>
                      <a:off x="5658128" y="3429000"/>
                      <a:ext cx="323807" cy="391715"/>
                    </a:xfrm>
                    <a:prstGeom prst="rect">
                      <a:avLst/>
                    </a:prstGeom>
                    <a:noFill/>
                  </p:spPr>
                  <p:txBody>
                    <a:bodyPr wrap="none" rtlCol="0">
                      <a:spAutoFit/>
                    </a:bodyPr>
                    <a:lstStyle/>
                    <a:p>
                      <a:r>
                        <a:rPr lang="en-US" sz="2200" b="1" dirty="0"/>
                        <a:t>A</a:t>
                      </a:r>
                    </a:p>
                  </p:txBody>
                </p:sp>
                <p:cxnSp>
                  <p:nvCxnSpPr>
                    <p:cNvPr id="25" name="Straight Connector 5"/>
                    <p:cNvCxnSpPr/>
                    <p:nvPr/>
                  </p:nvCxnSpPr>
                  <p:spPr>
                    <a:xfrm flipV="1">
                      <a:off x="5658128" y="3722132"/>
                      <a:ext cx="76200" cy="762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TextBox 6"/>
                    <p:cNvSpPr txBox="1"/>
                    <p:nvPr/>
                  </p:nvSpPr>
                  <p:spPr>
                    <a:xfrm>
                      <a:off x="5867400" y="3733800"/>
                      <a:ext cx="400328" cy="391715"/>
                    </a:xfrm>
                    <a:prstGeom prst="rect">
                      <a:avLst/>
                    </a:prstGeom>
                    <a:noFill/>
                  </p:spPr>
                  <p:txBody>
                    <a:bodyPr wrap="square" rtlCol="0">
                      <a:spAutoFit/>
                    </a:bodyPr>
                    <a:lstStyle/>
                    <a:p>
                      <a:r>
                        <a:rPr lang="en-US" sz="2200" b="1" dirty="0"/>
                        <a:t>A</a:t>
                      </a:r>
                    </a:p>
                  </p:txBody>
                </p:sp>
                <p:cxnSp>
                  <p:nvCxnSpPr>
                    <p:cNvPr id="27" name="Straight Connector 7"/>
                    <p:cNvCxnSpPr/>
                    <p:nvPr/>
                  </p:nvCxnSpPr>
                  <p:spPr>
                    <a:xfrm flipH="1" flipV="1">
                      <a:off x="5867400" y="3733800"/>
                      <a:ext cx="76200" cy="762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2" name="TextBox 21"/>
                  <p:cNvSpPr txBox="1"/>
                  <p:nvPr/>
                </p:nvSpPr>
                <p:spPr>
                  <a:xfrm>
                    <a:off x="1981200" y="762000"/>
                    <a:ext cx="447675" cy="391715"/>
                  </a:xfrm>
                  <a:prstGeom prst="rect">
                    <a:avLst/>
                  </a:prstGeom>
                  <a:noFill/>
                </p:spPr>
                <p:txBody>
                  <a:bodyPr wrap="none" rtlCol="0">
                    <a:spAutoFit/>
                  </a:bodyPr>
                  <a:lstStyle/>
                  <a:p>
                    <a:r>
                      <a:rPr lang="en-US" sz="2200" b="1" i="1" dirty="0"/>
                      <a:t>Z</a:t>
                    </a:r>
                    <a:r>
                      <a:rPr lang="en-US" sz="2200" b="1" i="1" baseline="-25000" dirty="0"/>
                      <a:t>1</a:t>
                    </a:r>
                    <a:r>
                      <a:rPr lang="en-US" sz="2200" b="1" i="1" dirty="0"/>
                      <a:t>:</a:t>
                    </a:r>
                  </a:p>
                </p:txBody>
              </p:sp>
            </p:grpSp>
            <p:grpSp>
              <p:nvGrpSpPr>
                <p:cNvPr id="7" name="Group 30"/>
                <p:cNvGrpSpPr/>
                <p:nvPr/>
              </p:nvGrpSpPr>
              <p:grpSpPr>
                <a:xfrm>
                  <a:off x="2419072" y="609600"/>
                  <a:ext cx="1162328" cy="696515"/>
                  <a:chOff x="4114800" y="609600"/>
                  <a:chExt cx="1162328" cy="696515"/>
                </a:xfrm>
              </p:grpSpPr>
              <p:grpSp>
                <p:nvGrpSpPr>
                  <p:cNvPr id="14" name="Group 8"/>
                  <p:cNvGrpSpPr/>
                  <p:nvPr/>
                </p:nvGrpSpPr>
                <p:grpSpPr>
                  <a:xfrm>
                    <a:off x="4419600" y="609600"/>
                    <a:ext cx="857528" cy="696515"/>
                    <a:chOff x="5410200" y="3429000"/>
                    <a:chExt cx="857528" cy="696515"/>
                  </a:xfrm>
                </p:grpSpPr>
                <p:sp>
                  <p:nvSpPr>
                    <p:cNvPr id="16" name="TextBox 15"/>
                    <p:cNvSpPr txBox="1"/>
                    <p:nvPr/>
                  </p:nvSpPr>
                  <p:spPr>
                    <a:xfrm>
                      <a:off x="5410200" y="3722132"/>
                      <a:ext cx="400328" cy="391715"/>
                    </a:xfrm>
                    <a:prstGeom prst="rect">
                      <a:avLst/>
                    </a:prstGeom>
                    <a:noFill/>
                  </p:spPr>
                  <p:txBody>
                    <a:bodyPr wrap="square" rtlCol="0">
                      <a:spAutoFit/>
                    </a:bodyPr>
                    <a:lstStyle/>
                    <a:p>
                      <a:r>
                        <a:rPr lang="en-US" sz="2200" b="1" dirty="0"/>
                        <a:t>A</a:t>
                      </a:r>
                    </a:p>
                  </p:txBody>
                </p:sp>
                <p:sp>
                  <p:nvSpPr>
                    <p:cNvPr id="17" name="TextBox 16"/>
                    <p:cNvSpPr txBox="1"/>
                    <p:nvPr/>
                  </p:nvSpPr>
                  <p:spPr>
                    <a:xfrm>
                      <a:off x="5658128" y="3429000"/>
                      <a:ext cx="312149" cy="391715"/>
                    </a:xfrm>
                    <a:prstGeom prst="rect">
                      <a:avLst/>
                    </a:prstGeom>
                    <a:noFill/>
                  </p:spPr>
                  <p:txBody>
                    <a:bodyPr wrap="none" rtlCol="0">
                      <a:spAutoFit/>
                    </a:bodyPr>
                    <a:lstStyle/>
                    <a:p>
                      <a:r>
                        <a:rPr lang="en-US" sz="2200" b="1" dirty="0"/>
                        <a:t>B</a:t>
                      </a:r>
                    </a:p>
                  </p:txBody>
                </p:sp>
                <p:cxnSp>
                  <p:nvCxnSpPr>
                    <p:cNvPr id="18" name="Straight Connector 11"/>
                    <p:cNvCxnSpPr/>
                    <p:nvPr/>
                  </p:nvCxnSpPr>
                  <p:spPr>
                    <a:xfrm flipV="1">
                      <a:off x="5658128" y="3722132"/>
                      <a:ext cx="76200" cy="762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5867400" y="3733800"/>
                      <a:ext cx="400328" cy="391715"/>
                    </a:xfrm>
                    <a:prstGeom prst="rect">
                      <a:avLst/>
                    </a:prstGeom>
                    <a:noFill/>
                  </p:spPr>
                  <p:txBody>
                    <a:bodyPr wrap="square" rtlCol="0">
                      <a:spAutoFit/>
                    </a:bodyPr>
                    <a:lstStyle/>
                    <a:p>
                      <a:r>
                        <a:rPr lang="en-US" sz="2200" b="1" dirty="0"/>
                        <a:t>A</a:t>
                      </a:r>
                    </a:p>
                  </p:txBody>
                </p:sp>
                <p:cxnSp>
                  <p:nvCxnSpPr>
                    <p:cNvPr id="20" name="Straight Connector 19"/>
                    <p:cNvCxnSpPr/>
                    <p:nvPr/>
                  </p:nvCxnSpPr>
                  <p:spPr>
                    <a:xfrm flipH="1" flipV="1">
                      <a:off x="5867400" y="3733800"/>
                      <a:ext cx="76200" cy="762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5" name="TextBox 14"/>
                  <p:cNvSpPr txBox="1"/>
                  <p:nvPr/>
                </p:nvSpPr>
                <p:spPr>
                  <a:xfrm>
                    <a:off x="4114800" y="762000"/>
                    <a:ext cx="447675" cy="391715"/>
                  </a:xfrm>
                  <a:prstGeom prst="rect">
                    <a:avLst/>
                  </a:prstGeom>
                  <a:noFill/>
                </p:spPr>
                <p:txBody>
                  <a:bodyPr wrap="none" rtlCol="0">
                    <a:spAutoFit/>
                  </a:bodyPr>
                  <a:lstStyle/>
                  <a:p>
                    <a:r>
                      <a:rPr lang="en-US" sz="2200" b="1" i="1" dirty="0"/>
                      <a:t>Z</a:t>
                    </a:r>
                    <a:r>
                      <a:rPr lang="en-US" sz="2200" b="1" i="1" baseline="-25000" dirty="0"/>
                      <a:t>3</a:t>
                    </a:r>
                    <a:r>
                      <a:rPr lang="en-US" sz="2200" b="1" i="1" dirty="0"/>
                      <a:t>:</a:t>
                    </a:r>
                  </a:p>
                </p:txBody>
              </p:sp>
            </p:grpSp>
            <p:grpSp>
              <p:nvGrpSpPr>
                <p:cNvPr id="8" name="Group 31"/>
                <p:cNvGrpSpPr/>
                <p:nvPr/>
              </p:nvGrpSpPr>
              <p:grpSpPr>
                <a:xfrm>
                  <a:off x="5943600" y="685800"/>
                  <a:ext cx="1093477" cy="684847"/>
                  <a:chOff x="5943600" y="685800"/>
                  <a:chExt cx="1093477" cy="684847"/>
                </a:xfrm>
              </p:grpSpPr>
              <p:grpSp>
                <p:nvGrpSpPr>
                  <p:cNvPr id="9" name="Group 22"/>
                  <p:cNvGrpSpPr/>
                  <p:nvPr/>
                </p:nvGrpSpPr>
                <p:grpSpPr>
                  <a:xfrm>
                    <a:off x="6477000" y="685800"/>
                    <a:ext cx="560077" cy="684847"/>
                    <a:chOff x="4628872" y="2983468"/>
                    <a:chExt cx="560077" cy="684847"/>
                  </a:xfrm>
                </p:grpSpPr>
                <p:sp>
                  <p:nvSpPr>
                    <p:cNvPr id="11" name="TextBox 10"/>
                    <p:cNvSpPr txBox="1"/>
                    <p:nvPr/>
                  </p:nvSpPr>
                  <p:spPr>
                    <a:xfrm>
                      <a:off x="4628872" y="3276600"/>
                      <a:ext cx="400328" cy="391715"/>
                    </a:xfrm>
                    <a:prstGeom prst="rect">
                      <a:avLst/>
                    </a:prstGeom>
                    <a:noFill/>
                  </p:spPr>
                  <p:txBody>
                    <a:bodyPr wrap="square" rtlCol="0">
                      <a:spAutoFit/>
                    </a:bodyPr>
                    <a:lstStyle/>
                    <a:p>
                      <a:r>
                        <a:rPr lang="en-US" sz="2200" b="1" dirty="0"/>
                        <a:t>A</a:t>
                      </a:r>
                    </a:p>
                  </p:txBody>
                </p:sp>
                <p:sp>
                  <p:nvSpPr>
                    <p:cNvPr id="12" name="TextBox 11"/>
                    <p:cNvSpPr txBox="1"/>
                    <p:nvPr/>
                  </p:nvSpPr>
                  <p:spPr>
                    <a:xfrm>
                      <a:off x="4876800" y="2983468"/>
                      <a:ext cx="312149" cy="391715"/>
                    </a:xfrm>
                    <a:prstGeom prst="rect">
                      <a:avLst/>
                    </a:prstGeom>
                    <a:noFill/>
                  </p:spPr>
                  <p:txBody>
                    <a:bodyPr wrap="none" rtlCol="0">
                      <a:spAutoFit/>
                    </a:bodyPr>
                    <a:lstStyle/>
                    <a:p>
                      <a:r>
                        <a:rPr lang="en-US" sz="2200" b="1" dirty="0"/>
                        <a:t>B</a:t>
                      </a:r>
                    </a:p>
                  </p:txBody>
                </p:sp>
                <p:cxnSp>
                  <p:nvCxnSpPr>
                    <p:cNvPr id="13" name="Straight Connector 12"/>
                    <p:cNvCxnSpPr/>
                    <p:nvPr/>
                  </p:nvCxnSpPr>
                  <p:spPr>
                    <a:xfrm flipV="1">
                      <a:off x="4876800" y="3276600"/>
                      <a:ext cx="76200" cy="762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0" name="TextBox 9"/>
                  <p:cNvSpPr txBox="1"/>
                  <p:nvPr/>
                </p:nvSpPr>
                <p:spPr>
                  <a:xfrm>
                    <a:off x="5943600" y="762000"/>
                    <a:ext cx="446218" cy="391715"/>
                  </a:xfrm>
                  <a:prstGeom prst="rect">
                    <a:avLst/>
                  </a:prstGeom>
                  <a:noFill/>
                </p:spPr>
                <p:txBody>
                  <a:bodyPr wrap="none" rtlCol="0">
                    <a:spAutoFit/>
                  </a:bodyPr>
                  <a:lstStyle/>
                  <a:p>
                    <a:r>
                      <a:rPr lang="en-US" sz="2200" b="1" i="1" dirty="0"/>
                      <a:t>y</a:t>
                    </a:r>
                    <a:r>
                      <a:rPr lang="en-US" sz="2200" b="1" i="1" baseline="-25000" dirty="0"/>
                      <a:t>2</a:t>
                    </a:r>
                    <a:r>
                      <a:rPr lang="en-US" sz="2200" b="1" i="1" dirty="0"/>
                      <a:t>:</a:t>
                    </a:r>
                  </a:p>
                </p:txBody>
              </p:sp>
            </p:grpSp>
          </p:grpSp>
          <p:sp>
            <p:nvSpPr>
              <p:cNvPr id="31" name="Rectangle 30"/>
              <p:cNvSpPr/>
              <p:nvPr/>
            </p:nvSpPr>
            <p:spPr>
              <a:xfrm>
                <a:off x="2095500" y="1287780"/>
                <a:ext cx="5448300" cy="8382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p>
            </p:txBody>
          </p:sp>
        </p:grpSp>
        <p:sp>
          <p:nvSpPr>
            <p:cNvPr id="32" name="TextBox 1"/>
            <p:cNvSpPr txBox="1"/>
            <p:nvPr/>
          </p:nvSpPr>
          <p:spPr>
            <a:xfrm>
              <a:off x="3718541" y="2971800"/>
              <a:ext cx="1005858" cy="335322"/>
            </a:xfrm>
            <a:prstGeom prst="rect">
              <a:avLst/>
            </a:prstGeom>
          </p:spPr>
          <p:txBody>
            <a:bodyPr wrap="non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1800" b="1" i="1" dirty="0"/>
                <a:t>h = 1  (</a:t>
              </a:r>
              <a:r>
                <a:rPr lang="el-GR" sz="1800" b="1" dirty="0"/>
                <a:t>ε</a:t>
              </a:r>
              <a:r>
                <a:rPr lang="en-US" sz="1800" b="1" i="1" baseline="-25000" dirty="0"/>
                <a:t>1</a:t>
              </a:r>
              <a:r>
                <a:rPr lang="en-US" sz="1800" b="1" i="1" dirty="0"/>
                <a:t> = 0)</a:t>
              </a:r>
            </a:p>
          </p:txBody>
        </p:sp>
        <p:cxnSp>
          <p:nvCxnSpPr>
            <p:cNvPr id="34" name="Straight Connector 33"/>
            <p:cNvCxnSpPr/>
            <p:nvPr/>
          </p:nvCxnSpPr>
          <p:spPr>
            <a:xfrm>
              <a:off x="4107180" y="3413760"/>
              <a:ext cx="0" cy="268224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grpSp>
        <p:nvGrpSpPr>
          <p:cNvPr id="46" name="Group 45">
            <a:extLst>
              <a:ext uri="{FF2B5EF4-FFF2-40B4-BE49-F238E27FC236}">
                <a16:creationId xmlns:a16="http://schemas.microsoft.com/office/drawing/2014/main" id="{8581A622-6A50-4ABD-840C-F199EE5719BF}"/>
              </a:ext>
            </a:extLst>
          </p:cNvPr>
          <p:cNvGrpSpPr/>
          <p:nvPr/>
        </p:nvGrpSpPr>
        <p:grpSpPr>
          <a:xfrm>
            <a:off x="8597627" y="2055996"/>
            <a:ext cx="1276959" cy="1552074"/>
            <a:chOff x="8382001" y="2623686"/>
            <a:chExt cx="1276959" cy="1552074"/>
          </a:xfrm>
        </p:grpSpPr>
        <p:cxnSp>
          <p:nvCxnSpPr>
            <p:cNvPr id="38" name="Straight Connector 37">
              <a:extLst>
                <a:ext uri="{FF2B5EF4-FFF2-40B4-BE49-F238E27FC236}">
                  <a16:creationId xmlns:a16="http://schemas.microsoft.com/office/drawing/2014/main" id="{C4D3A83F-0671-4B65-A82C-7216C2AFC13D}"/>
                </a:ext>
              </a:extLst>
            </p:cNvPr>
            <p:cNvCxnSpPr/>
            <p:nvPr/>
          </p:nvCxnSpPr>
          <p:spPr>
            <a:xfrm>
              <a:off x="8534400" y="2970753"/>
              <a:ext cx="533400" cy="0"/>
            </a:xfrm>
            <a:prstGeom prst="line">
              <a:avLst/>
            </a:prstGeom>
            <a:ln w="38100">
              <a:solidFill>
                <a:srgbClr val="CC00FF"/>
              </a:solidFill>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7D48A753-1D7C-49C3-AC5E-B3B93C990406}"/>
                </a:ext>
              </a:extLst>
            </p:cNvPr>
            <p:cNvSpPr txBox="1"/>
            <p:nvPr/>
          </p:nvSpPr>
          <p:spPr>
            <a:xfrm>
              <a:off x="9191313" y="2732128"/>
              <a:ext cx="393056" cy="400110"/>
            </a:xfrm>
            <a:prstGeom prst="rect">
              <a:avLst/>
            </a:prstGeom>
            <a:noFill/>
          </p:spPr>
          <p:txBody>
            <a:bodyPr wrap="none" rtlCol="0">
              <a:spAutoFit/>
            </a:bodyPr>
            <a:lstStyle/>
            <a:p>
              <a:r>
                <a:rPr lang="en-US" b="1" i="1" dirty="0"/>
                <a:t>y</a:t>
              </a:r>
              <a:r>
                <a:rPr lang="en-US" b="1" i="1" baseline="-25000" dirty="0"/>
                <a:t>2</a:t>
              </a:r>
            </a:p>
          </p:txBody>
        </p:sp>
        <p:cxnSp>
          <p:nvCxnSpPr>
            <p:cNvPr id="40" name="Straight Connector 39">
              <a:extLst>
                <a:ext uri="{FF2B5EF4-FFF2-40B4-BE49-F238E27FC236}">
                  <a16:creationId xmlns:a16="http://schemas.microsoft.com/office/drawing/2014/main" id="{89DBBB44-66A9-454D-AEC9-B38F77F48F92}"/>
                </a:ext>
              </a:extLst>
            </p:cNvPr>
            <p:cNvCxnSpPr/>
            <p:nvPr/>
          </p:nvCxnSpPr>
          <p:spPr>
            <a:xfrm>
              <a:off x="8534400" y="3429000"/>
              <a:ext cx="533400" cy="0"/>
            </a:xfrm>
            <a:prstGeom prst="line">
              <a:avLst/>
            </a:prstGeom>
            <a:ln w="38100">
              <a:solidFill>
                <a:srgbClr val="339933"/>
              </a:solidFill>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891772C6-44BD-49C3-9416-7FB5C9D057E5}"/>
                </a:ext>
              </a:extLst>
            </p:cNvPr>
            <p:cNvSpPr txBox="1"/>
            <p:nvPr/>
          </p:nvSpPr>
          <p:spPr>
            <a:xfrm>
              <a:off x="9191313" y="3190375"/>
              <a:ext cx="373820" cy="400110"/>
            </a:xfrm>
            <a:prstGeom prst="rect">
              <a:avLst/>
            </a:prstGeom>
            <a:noFill/>
          </p:spPr>
          <p:txBody>
            <a:bodyPr wrap="none" rtlCol="0">
              <a:spAutoFit/>
            </a:bodyPr>
            <a:lstStyle/>
            <a:p>
              <a:r>
                <a:rPr lang="en-US" b="1" i="1" dirty="0"/>
                <a:t>z</a:t>
              </a:r>
              <a:r>
                <a:rPr lang="en-US" b="1" i="1" baseline="-25000" dirty="0"/>
                <a:t>1</a:t>
              </a:r>
            </a:p>
          </p:txBody>
        </p:sp>
        <p:cxnSp>
          <p:nvCxnSpPr>
            <p:cNvPr id="42" name="Straight Connector 41">
              <a:extLst>
                <a:ext uri="{FF2B5EF4-FFF2-40B4-BE49-F238E27FC236}">
                  <a16:creationId xmlns:a16="http://schemas.microsoft.com/office/drawing/2014/main" id="{7A62EC89-D762-4D30-A01B-76F7E4806DDF}"/>
                </a:ext>
              </a:extLst>
            </p:cNvPr>
            <p:cNvCxnSpPr/>
            <p:nvPr/>
          </p:nvCxnSpPr>
          <p:spPr>
            <a:xfrm>
              <a:off x="8534400" y="3886200"/>
              <a:ext cx="53340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3B661AA8-C31B-4352-9044-71160BBF1AB4}"/>
                </a:ext>
              </a:extLst>
            </p:cNvPr>
            <p:cNvSpPr txBox="1"/>
            <p:nvPr/>
          </p:nvSpPr>
          <p:spPr>
            <a:xfrm>
              <a:off x="9191313" y="3647575"/>
              <a:ext cx="373820" cy="400110"/>
            </a:xfrm>
            <a:prstGeom prst="rect">
              <a:avLst/>
            </a:prstGeom>
            <a:noFill/>
          </p:spPr>
          <p:txBody>
            <a:bodyPr wrap="none" rtlCol="0">
              <a:spAutoFit/>
            </a:bodyPr>
            <a:lstStyle/>
            <a:p>
              <a:r>
                <a:rPr lang="en-US" b="1" i="1" dirty="0"/>
                <a:t>z</a:t>
              </a:r>
              <a:r>
                <a:rPr lang="en-US" b="1" i="1" baseline="-25000" dirty="0"/>
                <a:t>3</a:t>
              </a:r>
            </a:p>
          </p:txBody>
        </p:sp>
        <p:sp>
          <p:nvSpPr>
            <p:cNvPr id="45" name="Rectangle: Rounded Corners 44">
              <a:extLst>
                <a:ext uri="{FF2B5EF4-FFF2-40B4-BE49-F238E27FC236}">
                  <a16:creationId xmlns:a16="http://schemas.microsoft.com/office/drawing/2014/main" id="{982747C5-36AE-4755-8019-63D66926671A}"/>
                </a:ext>
              </a:extLst>
            </p:cNvPr>
            <p:cNvSpPr/>
            <p:nvPr/>
          </p:nvSpPr>
          <p:spPr>
            <a:xfrm>
              <a:off x="8382001" y="2623686"/>
              <a:ext cx="1276959" cy="1552074"/>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7" name="TextBox 46">
            <a:extLst>
              <a:ext uri="{FF2B5EF4-FFF2-40B4-BE49-F238E27FC236}">
                <a16:creationId xmlns:a16="http://schemas.microsoft.com/office/drawing/2014/main" id="{241F0103-5A55-40CE-898D-C6B54D5B0A3D}"/>
              </a:ext>
            </a:extLst>
          </p:cNvPr>
          <p:cNvSpPr txBox="1"/>
          <p:nvPr/>
        </p:nvSpPr>
        <p:spPr>
          <a:xfrm>
            <a:off x="2650525" y="3235048"/>
            <a:ext cx="393056" cy="400110"/>
          </a:xfrm>
          <a:prstGeom prst="rect">
            <a:avLst/>
          </a:prstGeom>
          <a:noFill/>
        </p:spPr>
        <p:txBody>
          <a:bodyPr wrap="none" rtlCol="0">
            <a:spAutoFit/>
          </a:bodyPr>
          <a:lstStyle/>
          <a:p>
            <a:r>
              <a:rPr lang="en-US" b="1" i="1" dirty="0"/>
              <a:t>y</a:t>
            </a:r>
            <a:r>
              <a:rPr lang="en-US" b="1" i="1" baseline="-25000" dirty="0"/>
              <a:t>2</a:t>
            </a:r>
          </a:p>
        </p:txBody>
      </p:sp>
      <p:sp>
        <p:nvSpPr>
          <p:cNvPr id="48" name="TextBox 47">
            <a:extLst>
              <a:ext uri="{FF2B5EF4-FFF2-40B4-BE49-F238E27FC236}">
                <a16:creationId xmlns:a16="http://schemas.microsoft.com/office/drawing/2014/main" id="{66B73588-240B-423C-A95F-C0F305AB8F52}"/>
              </a:ext>
            </a:extLst>
          </p:cNvPr>
          <p:cNvSpPr txBox="1"/>
          <p:nvPr/>
        </p:nvSpPr>
        <p:spPr>
          <a:xfrm>
            <a:off x="6482192" y="3235048"/>
            <a:ext cx="373820" cy="400110"/>
          </a:xfrm>
          <a:prstGeom prst="rect">
            <a:avLst/>
          </a:prstGeom>
          <a:noFill/>
        </p:spPr>
        <p:txBody>
          <a:bodyPr wrap="none" rtlCol="0">
            <a:spAutoFit/>
          </a:bodyPr>
          <a:lstStyle/>
          <a:p>
            <a:r>
              <a:rPr lang="en-US" b="1" i="1" dirty="0"/>
              <a:t>z</a:t>
            </a:r>
            <a:r>
              <a:rPr lang="en-US" b="1" i="1" baseline="-25000" dirty="0"/>
              <a:t>1</a:t>
            </a:r>
          </a:p>
        </p:txBody>
      </p:sp>
      <p:sp>
        <p:nvSpPr>
          <p:cNvPr id="49" name="TextBox 48">
            <a:extLst>
              <a:ext uri="{FF2B5EF4-FFF2-40B4-BE49-F238E27FC236}">
                <a16:creationId xmlns:a16="http://schemas.microsoft.com/office/drawing/2014/main" id="{3F1B8FEB-FAE2-4DC5-B155-2E74BFB8629A}"/>
              </a:ext>
            </a:extLst>
          </p:cNvPr>
          <p:cNvSpPr txBox="1"/>
          <p:nvPr/>
        </p:nvSpPr>
        <p:spPr>
          <a:xfrm>
            <a:off x="2660143" y="4400490"/>
            <a:ext cx="373820" cy="400110"/>
          </a:xfrm>
          <a:prstGeom prst="rect">
            <a:avLst/>
          </a:prstGeom>
          <a:noFill/>
        </p:spPr>
        <p:txBody>
          <a:bodyPr wrap="none" rtlCol="0">
            <a:spAutoFit/>
          </a:bodyPr>
          <a:lstStyle/>
          <a:p>
            <a:r>
              <a:rPr lang="en-US" b="1" i="1" dirty="0"/>
              <a:t>z</a:t>
            </a:r>
            <a:r>
              <a:rPr lang="en-US" b="1" i="1" baseline="-25000" dirty="0"/>
              <a:t>3</a:t>
            </a:r>
          </a:p>
        </p:txBody>
      </p:sp>
      <p:sp>
        <p:nvSpPr>
          <p:cNvPr id="50" name="TextBox 49">
            <a:extLst>
              <a:ext uri="{FF2B5EF4-FFF2-40B4-BE49-F238E27FC236}">
                <a16:creationId xmlns:a16="http://schemas.microsoft.com/office/drawing/2014/main" id="{D5923A0B-0B1D-4704-906A-DE6A207CD261}"/>
              </a:ext>
            </a:extLst>
          </p:cNvPr>
          <p:cNvSpPr txBox="1"/>
          <p:nvPr/>
        </p:nvSpPr>
        <p:spPr>
          <a:xfrm>
            <a:off x="1997889" y="734640"/>
            <a:ext cx="6062622" cy="400110"/>
          </a:xfrm>
          <a:prstGeom prst="rect">
            <a:avLst/>
          </a:prstGeom>
          <a:noFill/>
        </p:spPr>
        <p:txBody>
          <a:bodyPr wrap="none" rtlCol="0">
            <a:spAutoFit/>
          </a:bodyPr>
          <a:lstStyle/>
          <a:p>
            <a:r>
              <a:rPr lang="en-US" b="1" dirty="0"/>
              <a:t>Analytic Values for Configuration Variables </a:t>
            </a:r>
            <a:r>
              <a:rPr lang="en-US" b="1" i="1" dirty="0"/>
              <a:t>y</a:t>
            </a:r>
            <a:r>
              <a:rPr lang="en-US" b="1" i="1" baseline="-25000" dirty="0"/>
              <a:t>2</a:t>
            </a:r>
            <a:r>
              <a:rPr lang="en-US" b="1" dirty="0"/>
              <a:t>, </a:t>
            </a:r>
            <a:r>
              <a:rPr lang="en-US" b="1" i="1" dirty="0"/>
              <a:t>z</a:t>
            </a:r>
            <a:r>
              <a:rPr lang="en-US" b="1" i="1" baseline="-25000" dirty="0"/>
              <a:t>1</a:t>
            </a:r>
            <a:r>
              <a:rPr lang="en-US" b="1" dirty="0"/>
              <a:t>, and </a:t>
            </a:r>
            <a:r>
              <a:rPr lang="en-US" b="1" i="1" dirty="0"/>
              <a:t>z</a:t>
            </a:r>
            <a:r>
              <a:rPr lang="en-US" b="1" i="1" baseline="-25000" dirty="0"/>
              <a:t>3</a:t>
            </a:r>
            <a:endParaRPr lang="en-US" b="1" dirty="0"/>
          </a:p>
        </p:txBody>
      </p:sp>
      <p:sp>
        <p:nvSpPr>
          <p:cNvPr id="51" name="TextBox 50">
            <a:extLst>
              <a:ext uri="{FF2B5EF4-FFF2-40B4-BE49-F238E27FC236}">
                <a16:creationId xmlns:a16="http://schemas.microsoft.com/office/drawing/2014/main" id="{49BD0106-F4E9-4466-8CC6-E5936B5643CF}"/>
              </a:ext>
            </a:extLst>
          </p:cNvPr>
          <p:cNvSpPr txBox="1"/>
          <p:nvPr/>
        </p:nvSpPr>
        <p:spPr>
          <a:xfrm>
            <a:off x="100681" y="3029807"/>
            <a:ext cx="492443" cy="2397388"/>
          </a:xfrm>
          <a:prstGeom prst="rect">
            <a:avLst/>
          </a:prstGeom>
          <a:noFill/>
        </p:spPr>
        <p:txBody>
          <a:bodyPr vert="vert270" wrap="none" rtlCol="0">
            <a:spAutoFit/>
          </a:bodyPr>
          <a:lstStyle/>
          <a:p>
            <a:r>
              <a:rPr lang="en-US" dirty="0"/>
              <a:t>Configuration variable</a:t>
            </a:r>
          </a:p>
        </p:txBody>
      </p:sp>
      <p:sp>
        <p:nvSpPr>
          <p:cNvPr id="52" name="TextBox 51">
            <a:extLst>
              <a:ext uri="{FF2B5EF4-FFF2-40B4-BE49-F238E27FC236}">
                <a16:creationId xmlns:a16="http://schemas.microsoft.com/office/drawing/2014/main" id="{0D92F3D4-0EE1-405A-A6F6-45EE78FC8A38}"/>
              </a:ext>
            </a:extLst>
          </p:cNvPr>
          <p:cNvSpPr txBox="1"/>
          <p:nvPr/>
        </p:nvSpPr>
        <p:spPr>
          <a:xfrm>
            <a:off x="2352121" y="1165588"/>
            <a:ext cx="5354158" cy="369332"/>
          </a:xfrm>
          <a:prstGeom prst="rect">
            <a:avLst/>
          </a:prstGeom>
          <a:noFill/>
        </p:spPr>
        <p:txBody>
          <a:bodyPr wrap="none" rtlCol="0">
            <a:spAutoFit/>
          </a:bodyPr>
          <a:lstStyle/>
          <a:p>
            <a:r>
              <a:rPr lang="en-US" sz="1800" dirty="0"/>
              <a:t>Case where activation enthalpy                  : </a:t>
            </a:r>
            <a:r>
              <a:rPr lang="en-US" sz="1800" i="1" dirty="0"/>
              <a:t>x</a:t>
            </a:r>
            <a:r>
              <a:rPr lang="en-US" sz="1800" i="1" baseline="-25000" dirty="0"/>
              <a:t>1</a:t>
            </a:r>
            <a:r>
              <a:rPr lang="en-US" sz="1800" i="1" dirty="0"/>
              <a:t> = x</a:t>
            </a:r>
            <a:r>
              <a:rPr lang="en-US" sz="1800" i="1" baseline="-25000" dirty="0"/>
              <a:t>2</a:t>
            </a:r>
            <a:r>
              <a:rPr lang="en-US" sz="1800" i="1" dirty="0"/>
              <a:t> = 0.5</a:t>
            </a:r>
          </a:p>
        </p:txBody>
      </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1239BAB8-DD35-48E7-BC3D-8084D2D4EF1C}"/>
                  </a:ext>
                </a:extLst>
              </p:cNvPr>
              <p:cNvSpPr txBox="1"/>
              <p:nvPr/>
            </p:nvSpPr>
            <p:spPr>
              <a:xfrm>
                <a:off x="5342877" y="1165588"/>
                <a:ext cx="891537"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 </m:t>
                          </m:r>
                          <m:r>
                            <a:rPr lang="en-US" sz="2400" b="0" i="1" smtClean="0">
                              <a:latin typeface="Cambria Math" panose="02040503050406030204" pitchFamily="18" charset="0"/>
                              <a:ea typeface="Cambria Math" panose="02040503050406030204" pitchFamily="18" charset="0"/>
                            </a:rPr>
                            <m:t>𝜀</m:t>
                          </m:r>
                        </m:e>
                        <m:sub>
                          <m:r>
                            <a:rPr lang="en-US" sz="2400" b="0" i="1" smtClean="0">
                              <a:latin typeface="Cambria Math" panose="02040503050406030204" pitchFamily="18" charset="0"/>
                              <a:ea typeface="Cambria Math" panose="02040503050406030204" pitchFamily="18" charset="0"/>
                            </a:rPr>
                            <m:t>0</m:t>
                          </m:r>
                        </m:sub>
                      </m:sSub>
                      <m:r>
                        <a:rPr lang="en-US" sz="2400" b="0" i="1" smtClean="0">
                          <a:latin typeface="Cambria Math" panose="02040503050406030204" pitchFamily="18" charset="0"/>
                        </a:rPr>
                        <m:t>=0</m:t>
                      </m:r>
                    </m:oMath>
                  </m:oMathPara>
                </a14:m>
                <a:endParaRPr lang="en-US" sz="2400" dirty="0"/>
              </a:p>
            </p:txBody>
          </p:sp>
        </mc:Choice>
        <mc:Fallback xmlns="">
          <p:sp>
            <p:nvSpPr>
              <p:cNvPr id="53" name="TextBox 52">
                <a:extLst>
                  <a:ext uri="{FF2B5EF4-FFF2-40B4-BE49-F238E27FC236}">
                    <a16:creationId xmlns:a16="http://schemas.microsoft.com/office/drawing/2014/main" id="{1239BAB8-DD35-48E7-BC3D-8084D2D4EF1C}"/>
                  </a:ext>
                </a:extLst>
              </p:cNvPr>
              <p:cNvSpPr txBox="1">
                <a:spLocks noRot="1" noChangeAspect="1" noMove="1" noResize="1" noEditPoints="1" noAdjustHandles="1" noChangeArrowheads="1" noChangeShapeType="1" noTextEdit="1"/>
              </p:cNvSpPr>
              <p:nvPr/>
            </p:nvSpPr>
            <p:spPr>
              <a:xfrm>
                <a:off x="5342877" y="1165588"/>
                <a:ext cx="891537" cy="369332"/>
              </a:xfrm>
              <a:prstGeom prst="rect">
                <a:avLst/>
              </a:prstGeom>
              <a:blipFill>
                <a:blip r:embed="rId3"/>
                <a:stretch>
                  <a:fillRect r="-8163" b="-13115"/>
                </a:stretch>
              </a:blipFill>
            </p:spPr>
            <p:txBody>
              <a:bodyPr/>
              <a:lstStyle/>
              <a:p>
                <a:r>
                  <a:rPr lang="en-US">
                    <a:noFill/>
                  </a:rPr>
                  <a:t> </a:t>
                </a:r>
              </a:p>
            </p:txBody>
          </p:sp>
        </mc:Fallback>
      </mc:AlternateContent>
      <p:sp>
        <p:nvSpPr>
          <p:cNvPr id="64" name="Diamond 63">
            <a:extLst>
              <a:ext uri="{FF2B5EF4-FFF2-40B4-BE49-F238E27FC236}">
                <a16:creationId xmlns:a16="http://schemas.microsoft.com/office/drawing/2014/main" id="{306E1ADF-5EFF-4EB0-8023-6F63FDB2D89D}"/>
              </a:ext>
            </a:extLst>
          </p:cNvPr>
          <p:cNvSpPr/>
          <p:nvPr/>
        </p:nvSpPr>
        <p:spPr>
          <a:xfrm>
            <a:off x="3706511" y="3996669"/>
            <a:ext cx="228600" cy="304800"/>
          </a:xfrm>
          <a:prstGeom prst="diamond">
            <a:avLst/>
          </a:prstGeom>
          <a:solidFill>
            <a:srgbClr val="FF00FF"/>
          </a:solidFill>
          <a:ln>
            <a:solidFill>
              <a:srgbClr val="CC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7" name="Group 76">
            <a:extLst>
              <a:ext uri="{FF2B5EF4-FFF2-40B4-BE49-F238E27FC236}">
                <a16:creationId xmlns:a16="http://schemas.microsoft.com/office/drawing/2014/main" id="{0CA4F938-2E9E-46AD-96A6-3319D07BA650}"/>
              </a:ext>
            </a:extLst>
          </p:cNvPr>
          <p:cNvGrpSpPr/>
          <p:nvPr/>
        </p:nvGrpSpPr>
        <p:grpSpPr>
          <a:xfrm>
            <a:off x="8552841" y="4065269"/>
            <a:ext cx="1376303" cy="2080241"/>
            <a:chOff x="8552841" y="4065269"/>
            <a:chExt cx="1376303" cy="2080241"/>
          </a:xfrm>
        </p:grpSpPr>
        <p:sp>
          <p:nvSpPr>
            <p:cNvPr id="56" name="TextBox 55">
              <a:extLst>
                <a:ext uri="{FF2B5EF4-FFF2-40B4-BE49-F238E27FC236}">
                  <a16:creationId xmlns:a16="http://schemas.microsoft.com/office/drawing/2014/main" id="{0435C207-3714-4E47-A00D-1F42A5F2F4B5}"/>
                </a:ext>
              </a:extLst>
            </p:cNvPr>
            <p:cNvSpPr txBox="1"/>
            <p:nvPr/>
          </p:nvSpPr>
          <p:spPr>
            <a:xfrm>
              <a:off x="8853101" y="4600545"/>
              <a:ext cx="1000595" cy="338554"/>
            </a:xfrm>
            <a:prstGeom prst="rect">
              <a:avLst/>
            </a:prstGeom>
            <a:noFill/>
          </p:spPr>
          <p:txBody>
            <a:bodyPr wrap="none" rtlCol="0">
              <a:spAutoFit/>
            </a:bodyPr>
            <a:lstStyle/>
            <a:p>
              <a:r>
                <a:rPr lang="en-US" sz="1600" b="1" i="1" dirty="0"/>
                <a:t>y</a:t>
              </a:r>
              <a:r>
                <a:rPr lang="en-US" sz="1600" b="1" i="1" baseline="-25000" dirty="0"/>
                <a:t>2 </a:t>
              </a:r>
              <a:r>
                <a:rPr lang="en-US" sz="1600" b="1" i="1" dirty="0"/>
                <a:t>= 0.250</a:t>
              </a:r>
            </a:p>
          </p:txBody>
        </p:sp>
        <p:sp>
          <p:nvSpPr>
            <p:cNvPr id="61" name="Rectangle: Rounded Corners 60">
              <a:extLst>
                <a:ext uri="{FF2B5EF4-FFF2-40B4-BE49-F238E27FC236}">
                  <a16:creationId xmlns:a16="http://schemas.microsoft.com/office/drawing/2014/main" id="{A1766C42-70B5-468E-B209-34B5EB740C33}"/>
                </a:ext>
              </a:extLst>
            </p:cNvPr>
            <p:cNvSpPr/>
            <p:nvPr/>
          </p:nvSpPr>
          <p:spPr>
            <a:xfrm>
              <a:off x="8552841" y="4065269"/>
              <a:ext cx="1376303" cy="2080241"/>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Diamond 62">
              <a:extLst>
                <a:ext uri="{FF2B5EF4-FFF2-40B4-BE49-F238E27FC236}">
                  <a16:creationId xmlns:a16="http://schemas.microsoft.com/office/drawing/2014/main" id="{A7D5A569-05FB-438F-A242-36D40824D2CB}"/>
                </a:ext>
              </a:extLst>
            </p:cNvPr>
            <p:cNvSpPr/>
            <p:nvPr/>
          </p:nvSpPr>
          <p:spPr>
            <a:xfrm>
              <a:off x="8637631" y="4655150"/>
              <a:ext cx="198120" cy="290899"/>
            </a:xfrm>
            <a:prstGeom prst="diamond">
              <a:avLst/>
            </a:prstGeom>
            <a:solidFill>
              <a:srgbClr val="FF00FF"/>
            </a:solidFill>
            <a:ln>
              <a:solidFill>
                <a:srgbClr val="CC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TextBox 64">
              <a:extLst>
                <a:ext uri="{FF2B5EF4-FFF2-40B4-BE49-F238E27FC236}">
                  <a16:creationId xmlns:a16="http://schemas.microsoft.com/office/drawing/2014/main" id="{05ABCB2C-25A4-45DC-976A-C74C0D942912}"/>
                </a:ext>
              </a:extLst>
            </p:cNvPr>
            <p:cNvSpPr txBox="1"/>
            <p:nvPr/>
          </p:nvSpPr>
          <p:spPr>
            <a:xfrm>
              <a:off x="8773865" y="4212484"/>
              <a:ext cx="968663" cy="338554"/>
            </a:xfrm>
            <a:prstGeom prst="rect">
              <a:avLst/>
            </a:prstGeom>
            <a:noFill/>
          </p:spPr>
          <p:txBody>
            <a:bodyPr wrap="none" rtlCol="0">
              <a:spAutoFit/>
            </a:bodyPr>
            <a:lstStyle/>
            <a:p>
              <a:r>
                <a:rPr lang="en-US" sz="1600" b="1" i="1" dirty="0"/>
                <a:t>For h = 1:</a:t>
              </a:r>
            </a:p>
          </p:txBody>
        </p:sp>
        <p:sp>
          <p:nvSpPr>
            <p:cNvPr id="66" name="Diamond 65">
              <a:extLst>
                <a:ext uri="{FF2B5EF4-FFF2-40B4-BE49-F238E27FC236}">
                  <a16:creationId xmlns:a16="http://schemas.microsoft.com/office/drawing/2014/main" id="{04D78A79-E633-4C37-9C1D-6DA0CEEAA714}"/>
                </a:ext>
              </a:extLst>
            </p:cNvPr>
            <p:cNvSpPr/>
            <p:nvPr/>
          </p:nvSpPr>
          <p:spPr>
            <a:xfrm>
              <a:off x="8649387" y="5641533"/>
              <a:ext cx="228600" cy="304800"/>
            </a:xfrm>
            <a:prstGeom prst="diamond">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Diamond 67">
              <a:extLst>
                <a:ext uri="{FF2B5EF4-FFF2-40B4-BE49-F238E27FC236}">
                  <a16:creationId xmlns:a16="http://schemas.microsoft.com/office/drawing/2014/main" id="{DC14C0A9-6DC0-445E-BC83-99E24150E35A}"/>
                </a:ext>
              </a:extLst>
            </p:cNvPr>
            <p:cNvSpPr/>
            <p:nvPr/>
          </p:nvSpPr>
          <p:spPr>
            <a:xfrm>
              <a:off x="8647146" y="5131920"/>
              <a:ext cx="228600" cy="304800"/>
            </a:xfrm>
            <a:prstGeom prst="diamond">
              <a:avLst/>
            </a:prstGeom>
            <a:solidFill>
              <a:srgbClr val="00CC00"/>
            </a:solidFill>
            <a:ln>
              <a:solidFill>
                <a:srgbClr val="33993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9" name="TextBox 68">
              <a:extLst>
                <a:ext uri="{FF2B5EF4-FFF2-40B4-BE49-F238E27FC236}">
                  <a16:creationId xmlns:a16="http://schemas.microsoft.com/office/drawing/2014/main" id="{4B6E9240-D3DC-4E37-9A64-52DAA0E84AB5}"/>
                </a:ext>
              </a:extLst>
            </p:cNvPr>
            <p:cNvSpPr txBox="1"/>
            <p:nvPr/>
          </p:nvSpPr>
          <p:spPr>
            <a:xfrm>
              <a:off x="8856217" y="5094755"/>
              <a:ext cx="986167" cy="338554"/>
            </a:xfrm>
            <a:prstGeom prst="rect">
              <a:avLst/>
            </a:prstGeom>
            <a:noFill/>
          </p:spPr>
          <p:txBody>
            <a:bodyPr wrap="none" rtlCol="0">
              <a:spAutoFit/>
            </a:bodyPr>
            <a:lstStyle/>
            <a:p>
              <a:r>
                <a:rPr lang="en-US" sz="1600" b="1" i="1" dirty="0"/>
                <a:t>z</a:t>
              </a:r>
              <a:r>
                <a:rPr lang="en-US" sz="1600" b="1" i="1" baseline="-25000" dirty="0"/>
                <a:t>1 </a:t>
              </a:r>
              <a:r>
                <a:rPr lang="en-US" sz="1600" b="1" i="1" dirty="0"/>
                <a:t>= 0.125</a:t>
              </a:r>
            </a:p>
          </p:txBody>
        </p:sp>
        <p:sp>
          <p:nvSpPr>
            <p:cNvPr id="70" name="TextBox 69">
              <a:extLst>
                <a:ext uri="{FF2B5EF4-FFF2-40B4-BE49-F238E27FC236}">
                  <a16:creationId xmlns:a16="http://schemas.microsoft.com/office/drawing/2014/main" id="{387FF84A-E211-4269-AC13-B9D3A0CD429E}"/>
                </a:ext>
              </a:extLst>
            </p:cNvPr>
            <p:cNvSpPr txBox="1"/>
            <p:nvPr/>
          </p:nvSpPr>
          <p:spPr>
            <a:xfrm>
              <a:off x="8884169" y="5589535"/>
              <a:ext cx="986167" cy="338554"/>
            </a:xfrm>
            <a:prstGeom prst="rect">
              <a:avLst/>
            </a:prstGeom>
            <a:noFill/>
          </p:spPr>
          <p:txBody>
            <a:bodyPr wrap="none" rtlCol="0">
              <a:spAutoFit/>
            </a:bodyPr>
            <a:lstStyle/>
            <a:p>
              <a:r>
                <a:rPr lang="en-US" sz="1600" b="1" i="1" dirty="0"/>
                <a:t>z</a:t>
              </a:r>
              <a:r>
                <a:rPr lang="en-US" sz="1600" b="1" i="1" baseline="-25000" dirty="0"/>
                <a:t>3 </a:t>
              </a:r>
              <a:r>
                <a:rPr lang="en-US" sz="1600" b="1" i="1" dirty="0"/>
                <a:t>= 0.125</a:t>
              </a:r>
            </a:p>
          </p:txBody>
        </p:sp>
      </p:grpSp>
      <p:grpSp>
        <p:nvGrpSpPr>
          <p:cNvPr id="73" name="Group 72">
            <a:extLst>
              <a:ext uri="{FF2B5EF4-FFF2-40B4-BE49-F238E27FC236}">
                <a16:creationId xmlns:a16="http://schemas.microsoft.com/office/drawing/2014/main" id="{EAF6C22B-E5A8-448E-95F5-A52EA5B44B93}"/>
              </a:ext>
            </a:extLst>
          </p:cNvPr>
          <p:cNvGrpSpPr/>
          <p:nvPr/>
        </p:nvGrpSpPr>
        <p:grpSpPr>
          <a:xfrm>
            <a:off x="3706511" y="5105400"/>
            <a:ext cx="228600" cy="479788"/>
            <a:chOff x="8915400" y="6606812"/>
            <a:chExt cx="228600" cy="479788"/>
          </a:xfrm>
        </p:grpSpPr>
        <p:sp>
          <p:nvSpPr>
            <p:cNvPr id="72" name="Isosceles Triangle 71">
              <a:extLst>
                <a:ext uri="{FF2B5EF4-FFF2-40B4-BE49-F238E27FC236}">
                  <a16:creationId xmlns:a16="http://schemas.microsoft.com/office/drawing/2014/main" id="{0A5C0540-7EF9-4C25-9B56-E6D58C181C67}"/>
                </a:ext>
              </a:extLst>
            </p:cNvPr>
            <p:cNvSpPr/>
            <p:nvPr/>
          </p:nvSpPr>
          <p:spPr>
            <a:xfrm flipV="1">
              <a:off x="8915400" y="6835412"/>
              <a:ext cx="228600" cy="251188"/>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7" name="Isosceles Triangle 66">
              <a:extLst>
                <a:ext uri="{FF2B5EF4-FFF2-40B4-BE49-F238E27FC236}">
                  <a16:creationId xmlns:a16="http://schemas.microsoft.com/office/drawing/2014/main" id="{9D119024-EA1F-4CC8-B9C1-F5D97DDEACB1}"/>
                </a:ext>
              </a:extLst>
            </p:cNvPr>
            <p:cNvSpPr/>
            <p:nvPr/>
          </p:nvSpPr>
          <p:spPr>
            <a:xfrm>
              <a:off x="8915400" y="6606812"/>
              <a:ext cx="228600" cy="251188"/>
            </a:xfrm>
            <a:prstGeom prst="triangle">
              <a:avLst/>
            </a:prstGeom>
            <a:solidFill>
              <a:srgbClr val="00CC00"/>
            </a:solidFill>
            <a:ln>
              <a:solidFill>
                <a:srgbClr val="3399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4" name="TextBox 73">
            <a:extLst>
              <a:ext uri="{FF2B5EF4-FFF2-40B4-BE49-F238E27FC236}">
                <a16:creationId xmlns:a16="http://schemas.microsoft.com/office/drawing/2014/main" id="{534B7E43-B848-4250-8A46-026D67C5C87F}"/>
              </a:ext>
            </a:extLst>
          </p:cNvPr>
          <p:cNvSpPr txBox="1"/>
          <p:nvPr/>
        </p:nvSpPr>
        <p:spPr>
          <a:xfrm>
            <a:off x="2362200" y="7162740"/>
            <a:ext cx="3872214" cy="400110"/>
          </a:xfrm>
          <a:prstGeom prst="rect">
            <a:avLst/>
          </a:prstGeom>
          <a:noFill/>
        </p:spPr>
        <p:txBody>
          <a:bodyPr wrap="none" rtlCol="0">
            <a:spAutoFit/>
          </a:bodyPr>
          <a:lstStyle/>
          <a:p>
            <a:r>
              <a:rPr lang="en-US" i="1" dirty="0"/>
              <a:t>h</a:t>
            </a:r>
            <a:r>
              <a:rPr lang="en-US" dirty="0"/>
              <a:t>: interaction enthalpy parameter;  </a:t>
            </a:r>
          </a:p>
        </p:txBody>
      </p:sp>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5091DE03-4E94-4D67-BDC3-6F5DD2C30082}"/>
                  </a:ext>
                </a:extLst>
              </p:cNvPr>
              <p:cNvSpPr txBox="1"/>
              <p:nvPr/>
            </p:nvSpPr>
            <p:spPr>
              <a:xfrm>
                <a:off x="6019800" y="7224295"/>
                <a:ext cx="891537"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800" b="1" i="1" smtClean="0">
                              <a:latin typeface="Cambria Math" panose="02040503050406030204" pitchFamily="18" charset="0"/>
                              <a:ea typeface="Cambria Math" panose="02040503050406030204" pitchFamily="18" charset="0"/>
                            </a:rPr>
                          </m:ctrlPr>
                        </m:sSubPr>
                        <m:e>
                          <m:r>
                            <a:rPr lang="en-US" sz="1800" b="1" i="1" smtClean="0">
                              <a:latin typeface="Cambria Math" panose="02040503050406030204" pitchFamily="18" charset="0"/>
                              <a:ea typeface="Cambria Math" panose="02040503050406030204" pitchFamily="18" charset="0"/>
                            </a:rPr>
                            <m:t> </m:t>
                          </m:r>
                          <m:r>
                            <a:rPr lang="en-US" sz="1800" b="1" i="1" smtClean="0">
                              <a:latin typeface="Cambria Math" panose="02040503050406030204" pitchFamily="18" charset="0"/>
                              <a:ea typeface="Cambria Math" panose="02040503050406030204" pitchFamily="18" charset="0"/>
                            </a:rPr>
                            <m:t>𝒉</m:t>
                          </m:r>
                          <m:r>
                            <a:rPr lang="en-US" sz="1800" b="1" i="1" smtClean="0">
                              <a:latin typeface="Cambria Math" panose="02040503050406030204" pitchFamily="18" charset="0"/>
                              <a:ea typeface="Cambria Math" panose="02040503050406030204" pitchFamily="18" charset="0"/>
                            </a:rPr>
                            <m:t>=</m:t>
                          </m:r>
                          <m:r>
                            <a:rPr lang="en-US" sz="1800" b="1" i="1" smtClean="0">
                              <a:latin typeface="Cambria Math" panose="02040503050406030204" pitchFamily="18" charset="0"/>
                              <a:ea typeface="Cambria Math" panose="02040503050406030204" pitchFamily="18" charset="0"/>
                            </a:rPr>
                            <m:t>𝒆𝒙𝒑</m:t>
                          </m:r>
                          <m:r>
                            <a:rPr lang="en-US" sz="1800" b="1" i="1" smtClean="0">
                              <a:latin typeface="Cambria Math" panose="02040503050406030204" pitchFamily="18" charset="0"/>
                              <a:ea typeface="Cambria Math" panose="02040503050406030204" pitchFamily="18" charset="0"/>
                            </a:rPr>
                            <m:t>(</m:t>
                          </m:r>
                          <m:r>
                            <a:rPr lang="en-US" sz="1800" b="1" i="1" smtClean="0">
                              <a:latin typeface="Cambria Math" panose="02040503050406030204" pitchFamily="18" charset="0"/>
                              <a:ea typeface="Cambria Math" panose="02040503050406030204" pitchFamily="18" charset="0"/>
                            </a:rPr>
                            <m:t>𝟐</m:t>
                          </m:r>
                          <m:r>
                            <a:rPr lang="en-US" sz="1800" b="1" i="1" smtClean="0">
                              <a:latin typeface="Cambria Math" panose="02040503050406030204" pitchFamily="18" charset="0"/>
                              <a:ea typeface="Cambria Math" panose="02040503050406030204" pitchFamily="18" charset="0"/>
                            </a:rPr>
                            <m:t>𝜺</m:t>
                          </m:r>
                        </m:e>
                        <m:sub>
                          <m:r>
                            <a:rPr lang="en-US" sz="1800" b="1" i="1" smtClean="0">
                              <a:latin typeface="Cambria Math" panose="02040503050406030204" pitchFamily="18" charset="0"/>
                              <a:ea typeface="Cambria Math" panose="02040503050406030204" pitchFamily="18" charset="0"/>
                            </a:rPr>
                            <m:t>𝟏</m:t>
                          </m:r>
                        </m:sub>
                      </m:sSub>
                      <m:r>
                        <a:rPr lang="en-US" sz="1800" b="1" i="1" smtClean="0">
                          <a:latin typeface="Cambria Math" panose="02040503050406030204" pitchFamily="18" charset="0"/>
                          <a:ea typeface="Cambria Math" panose="02040503050406030204" pitchFamily="18" charset="0"/>
                        </a:rPr>
                        <m:t>)</m:t>
                      </m:r>
                    </m:oMath>
                  </m:oMathPara>
                </a14:m>
                <a:endParaRPr lang="en-US" sz="1800" b="1" dirty="0"/>
              </a:p>
            </p:txBody>
          </p:sp>
        </mc:Choice>
        <mc:Fallback xmlns="">
          <p:sp>
            <p:nvSpPr>
              <p:cNvPr id="75" name="TextBox 74">
                <a:extLst>
                  <a:ext uri="{FF2B5EF4-FFF2-40B4-BE49-F238E27FC236}">
                    <a16:creationId xmlns:a16="http://schemas.microsoft.com/office/drawing/2014/main" id="{5091DE03-4E94-4D67-BDC3-6F5DD2C30082}"/>
                  </a:ext>
                </a:extLst>
              </p:cNvPr>
              <p:cNvSpPr txBox="1">
                <a:spLocks noRot="1" noChangeAspect="1" noMove="1" noResize="1" noEditPoints="1" noAdjustHandles="1" noChangeArrowheads="1" noChangeShapeType="1" noTextEdit="1"/>
              </p:cNvSpPr>
              <p:nvPr/>
            </p:nvSpPr>
            <p:spPr>
              <a:xfrm>
                <a:off x="6019800" y="7224295"/>
                <a:ext cx="891537" cy="276999"/>
              </a:xfrm>
              <a:prstGeom prst="rect">
                <a:avLst/>
              </a:prstGeom>
              <a:blipFill>
                <a:blip r:embed="rId4"/>
                <a:stretch>
                  <a:fillRect l="-4795" t="-2174" r="-74658" b="-32609"/>
                </a:stretch>
              </a:blipFill>
            </p:spPr>
            <p:txBody>
              <a:bodyPr/>
              <a:lstStyle/>
              <a:p>
                <a:r>
                  <a:rPr lang="en-US">
                    <a:noFill/>
                  </a:rPr>
                  <a:t> </a:t>
                </a:r>
              </a:p>
            </p:txBody>
          </p:sp>
        </mc:Fallback>
      </mc:AlternateContent>
      <p:sp>
        <p:nvSpPr>
          <p:cNvPr id="76" name="TextBox 75">
            <a:extLst>
              <a:ext uri="{FF2B5EF4-FFF2-40B4-BE49-F238E27FC236}">
                <a16:creationId xmlns:a16="http://schemas.microsoft.com/office/drawing/2014/main" id="{3E5A194D-0BBB-41BB-BA5C-0728C5863B66}"/>
              </a:ext>
            </a:extLst>
          </p:cNvPr>
          <p:cNvSpPr txBox="1"/>
          <p:nvPr/>
        </p:nvSpPr>
        <p:spPr>
          <a:xfrm>
            <a:off x="1825566" y="105335"/>
            <a:ext cx="6407267" cy="461665"/>
          </a:xfrm>
          <a:prstGeom prst="rect">
            <a:avLst/>
          </a:prstGeom>
          <a:noFill/>
        </p:spPr>
        <p:txBody>
          <a:bodyPr wrap="none" rtlCol="0">
            <a:spAutoFit/>
          </a:bodyPr>
          <a:lstStyle/>
          <a:p>
            <a:r>
              <a:rPr lang="en-US" sz="2400" b="1" dirty="0"/>
              <a:t>We Can Obtain Analytic Results for Certain Cases</a:t>
            </a:r>
          </a:p>
        </p:txBody>
      </p:sp>
    </p:spTree>
    <p:extLst>
      <p:ext uri="{BB962C8B-B14F-4D97-AF65-F5344CB8AC3E}">
        <p14:creationId xmlns:p14="http://schemas.microsoft.com/office/powerpoint/2010/main" val="8009706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747B61BD-396E-4300-9CE9-211D5C7DC267}"/>
              </a:ext>
            </a:extLst>
          </p:cNvPr>
          <p:cNvGrpSpPr/>
          <p:nvPr/>
        </p:nvGrpSpPr>
        <p:grpSpPr>
          <a:xfrm>
            <a:off x="323240" y="1299865"/>
            <a:ext cx="8229601" cy="5638800"/>
            <a:chOff x="609599" y="914400"/>
            <a:chExt cx="8229601" cy="5638800"/>
          </a:xfrm>
        </p:grpSpPr>
        <p:pic>
          <p:nvPicPr>
            <p:cNvPr id="2" name="Picture 1">
              <a:extLst>
                <a:ext uri="{FF2B5EF4-FFF2-40B4-BE49-F238E27FC236}">
                  <a16:creationId xmlns:a16="http://schemas.microsoft.com/office/drawing/2014/main" id="{B6090F9F-00B9-4C73-9174-97C24ED9332D}"/>
                </a:ext>
              </a:extLst>
            </p:cNvPr>
            <p:cNvPicPr>
              <a:picLocks noChangeAspect="1"/>
            </p:cNvPicPr>
            <p:nvPr/>
          </p:nvPicPr>
          <p:blipFill rotWithShape="1">
            <a:blip r:embed="rId2"/>
            <a:srcRect l="53441" t="69696" r="23340" b="9092"/>
            <a:stretch/>
          </p:blipFill>
          <p:spPr>
            <a:xfrm>
              <a:off x="609599" y="914400"/>
              <a:ext cx="8229601" cy="5638800"/>
            </a:xfrm>
            <a:prstGeom prst="rect">
              <a:avLst/>
            </a:prstGeom>
          </p:spPr>
        </p:pic>
        <p:grpSp>
          <p:nvGrpSpPr>
            <p:cNvPr id="33" name="Group 32">
              <a:extLst>
                <a:ext uri="{FF2B5EF4-FFF2-40B4-BE49-F238E27FC236}">
                  <a16:creationId xmlns:a16="http://schemas.microsoft.com/office/drawing/2014/main" id="{67DE54D9-CD25-4A1C-BBEA-8D074AE9540E}"/>
                </a:ext>
              </a:extLst>
            </p:cNvPr>
            <p:cNvGrpSpPr/>
            <p:nvPr/>
          </p:nvGrpSpPr>
          <p:grpSpPr>
            <a:xfrm>
              <a:off x="2324100" y="1287780"/>
              <a:ext cx="5448300" cy="920973"/>
              <a:chOff x="2095500" y="1287780"/>
              <a:chExt cx="5448300" cy="920973"/>
            </a:xfrm>
          </p:grpSpPr>
          <p:grpSp>
            <p:nvGrpSpPr>
              <p:cNvPr id="4" name="Group 3"/>
              <p:cNvGrpSpPr/>
              <p:nvPr/>
            </p:nvGrpSpPr>
            <p:grpSpPr>
              <a:xfrm>
                <a:off x="2263140" y="1287781"/>
                <a:ext cx="5079806" cy="920972"/>
                <a:chOff x="2419072" y="533400"/>
                <a:chExt cx="4618005" cy="837247"/>
              </a:xfrm>
            </p:grpSpPr>
            <p:grpSp>
              <p:nvGrpSpPr>
                <p:cNvPr id="5" name="Group 14"/>
                <p:cNvGrpSpPr/>
                <p:nvPr/>
              </p:nvGrpSpPr>
              <p:grpSpPr>
                <a:xfrm>
                  <a:off x="6324600" y="533400"/>
                  <a:ext cx="571735" cy="684847"/>
                  <a:chOff x="4628872" y="2983468"/>
                  <a:chExt cx="571735" cy="684847"/>
                </a:xfrm>
              </p:grpSpPr>
              <p:sp>
                <p:nvSpPr>
                  <p:cNvPr id="28" name="TextBox 15"/>
                  <p:cNvSpPr txBox="1"/>
                  <p:nvPr/>
                </p:nvSpPr>
                <p:spPr>
                  <a:xfrm>
                    <a:off x="4628872" y="3276600"/>
                    <a:ext cx="400328" cy="391715"/>
                  </a:xfrm>
                  <a:prstGeom prst="rect">
                    <a:avLst/>
                  </a:prstGeom>
                  <a:noFill/>
                </p:spPr>
                <p:txBody>
                  <a:bodyPr wrap="square" rtlCol="0">
                    <a:spAutoFit/>
                  </a:bodyPr>
                  <a:lstStyle/>
                  <a:p>
                    <a:r>
                      <a:rPr lang="en-US" sz="2200" b="1" dirty="0"/>
                      <a:t>B</a:t>
                    </a:r>
                  </a:p>
                </p:txBody>
              </p:sp>
              <p:sp>
                <p:nvSpPr>
                  <p:cNvPr id="29" name="TextBox 16"/>
                  <p:cNvSpPr txBox="1"/>
                  <p:nvPr/>
                </p:nvSpPr>
                <p:spPr>
                  <a:xfrm>
                    <a:off x="4876800" y="2983468"/>
                    <a:ext cx="323807" cy="391715"/>
                  </a:xfrm>
                  <a:prstGeom prst="rect">
                    <a:avLst/>
                  </a:prstGeom>
                  <a:noFill/>
                </p:spPr>
                <p:txBody>
                  <a:bodyPr wrap="none" rtlCol="0">
                    <a:spAutoFit/>
                  </a:bodyPr>
                  <a:lstStyle/>
                  <a:p>
                    <a:r>
                      <a:rPr lang="en-US" sz="2200" b="1" dirty="0"/>
                      <a:t>A</a:t>
                    </a:r>
                  </a:p>
                </p:txBody>
              </p:sp>
              <p:cxnSp>
                <p:nvCxnSpPr>
                  <p:cNvPr id="30" name="Straight Connector 17"/>
                  <p:cNvCxnSpPr/>
                  <p:nvPr/>
                </p:nvCxnSpPr>
                <p:spPr>
                  <a:xfrm flipV="1">
                    <a:off x="4876800" y="3276600"/>
                    <a:ext cx="76200" cy="762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6" name="Group 29"/>
                <p:cNvGrpSpPr/>
                <p:nvPr/>
              </p:nvGrpSpPr>
              <p:grpSpPr>
                <a:xfrm>
                  <a:off x="4191000" y="609600"/>
                  <a:ext cx="1162328" cy="696515"/>
                  <a:chOff x="1981200" y="609600"/>
                  <a:chExt cx="1162328" cy="696515"/>
                </a:xfrm>
              </p:grpSpPr>
              <p:grpSp>
                <p:nvGrpSpPr>
                  <p:cNvPr id="21" name="Group 2"/>
                  <p:cNvGrpSpPr/>
                  <p:nvPr/>
                </p:nvGrpSpPr>
                <p:grpSpPr>
                  <a:xfrm>
                    <a:off x="2286000" y="609600"/>
                    <a:ext cx="857528" cy="696515"/>
                    <a:chOff x="5410200" y="3429000"/>
                    <a:chExt cx="857528" cy="696515"/>
                  </a:xfrm>
                </p:grpSpPr>
                <p:sp>
                  <p:nvSpPr>
                    <p:cNvPr id="23" name="TextBox 3"/>
                    <p:cNvSpPr txBox="1"/>
                    <p:nvPr/>
                  </p:nvSpPr>
                  <p:spPr>
                    <a:xfrm>
                      <a:off x="5410200" y="3722132"/>
                      <a:ext cx="400328" cy="391715"/>
                    </a:xfrm>
                    <a:prstGeom prst="rect">
                      <a:avLst/>
                    </a:prstGeom>
                    <a:noFill/>
                  </p:spPr>
                  <p:txBody>
                    <a:bodyPr wrap="square" rtlCol="0">
                      <a:spAutoFit/>
                    </a:bodyPr>
                    <a:lstStyle/>
                    <a:p>
                      <a:r>
                        <a:rPr lang="en-US" sz="2200" b="1" dirty="0"/>
                        <a:t>A</a:t>
                      </a:r>
                    </a:p>
                  </p:txBody>
                </p:sp>
                <p:sp>
                  <p:nvSpPr>
                    <p:cNvPr id="24" name="TextBox 4"/>
                    <p:cNvSpPr txBox="1"/>
                    <p:nvPr/>
                  </p:nvSpPr>
                  <p:spPr>
                    <a:xfrm>
                      <a:off x="5658128" y="3429000"/>
                      <a:ext cx="323807" cy="391715"/>
                    </a:xfrm>
                    <a:prstGeom prst="rect">
                      <a:avLst/>
                    </a:prstGeom>
                    <a:noFill/>
                  </p:spPr>
                  <p:txBody>
                    <a:bodyPr wrap="none" rtlCol="0">
                      <a:spAutoFit/>
                    </a:bodyPr>
                    <a:lstStyle/>
                    <a:p>
                      <a:r>
                        <a:rPr lang="en-US" sz="2200" b="1" dirty="0"/>
                        <a:t>A</a:t>
                      </a:r>
                    </a:p>
                  </p:txBody>
                </p:sp>
                <p:cxnSp>
                  <p:nvCxnSpPr>
                    <p:cNvPr id="25" name="Straight Connector 5"/>
                    <p:cNvCxnSpPr/>
                    <p:nvPr/>
                  </p:nvCxnSpPr>
                  <p:spPr>
                    <a:xfrm flipV="1">
                      <a:off x="5658128" y="3722132"/>
                      <a:ext cx="76200" cy="762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TextBox 6"/>
                    <p:cNvSpPr txBox="1"/>
                    <p:nvPr/>
                  </p:nvSpPr>
                  <p:spPr>
                    <a:xfrm>
                      <a:off x="5867400" y="3733800"/>
                      <a:ext cx="400328" cy="391715"/>
                    </a:xfrm>
                    <a:prstGeom prst="rect">
                      <a:avLst/>
                    </a:prstGeom>
                    <a:noFill/>
                  </p:spPr>
                  <p:txBody>
                    <a:bodyPr wrap="square" rtlCol="0">
                      <a:spAutoFit/>
                    </a:bodyPr>
                    <a:lstStyle/>
                    <a:p>
                      <a:r>
                        <a:rPr lang="en-US" sz="2200" b="1" dirty="0"/>
                        <a:t>A</a:t>
                      </a:r>
                    </a:p>
                  </p:txBody>
                </p:sp>
                <p:cxnSp>
                  <p:nvCxnSpPr>
                    <p:cNvPr id="27" name="Straight Connector 7"/>
                    <p:cNvCxnSpPr/>
                    <p:nvPr/>
                  </p:nvCxnSpPr>
                  <p:spPr>
                    <a:xfrm flipH="1" flipV="1">
                      <a:off x="5867400" y="3733800"/>
                      <a:ext cx="76200" cy="762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2" name="TextBox 21"/>
                  <p:cNvSpPr txBox="1"/>
                  <p:nvPr/>
                </p:nvSpPr>
                <p:spPr>
                  <a:xfrm>
                    <a:off x="1981200" y="762000"/>
                    <a:ext cx="447675" cy="391715"/>
                  </a:xfrm>
                  <a:prstGeom prst="rect">
                    <a:avLst/>
                  </a:prstGeom>
                  <a:noFill/>
                </p:spPr>
                <p:txBody>
                  <a:bodyPr wrap="none" rtlCol="0">
                    <a:spAutoFit/>
                  </a:bodyPr>
                  <a:lstStyle/>
                  <a:p>
                    <a:r>
                      <a:rPr lang="en-US" sz="2200" b="1" i="1" dirty="0"/>
                      <a:t>Z</a:t>
                    </a:r>
                    <a:r>
                      <a:rPr lang="en-US" sz="2200" b="1" i="1" baseline="-25000" dirty="0"/>
                      <a:t>1</a:t>
                    </a:r>
                    <a:r>
                      <a:rPr lang="en-US" sz="2200" b="1" i="1" dirty="0"/>
                      <a:t>:</a:t>
                    </a:r>
                  </a:p>
                </p:txBody>
              </p:sp>
            </p:grpSp>
            <p:grpSp>
              <p:nvGrpSpPr>
                <p:cNvPr id="7" name="Group 30"/>
                <p:cNvGrpSpPr/>
                <p:nvPr/>
              </p:nvGrpSpPr>
              <p:grpSpPr>
                <a:xfrm>
                  <a:off x="2419072" y="609600"/>
                  <a:ext cx="1162328" cy="696515"/>
                  <a:chOff x="4114800" y="609600"/>
                  <a:chExt cx="1162328" cy="696515"/>
                </a:xfrm>
              </p:grpSpPr>
              <p:grpSp>
                <p:nvGrpSpPr>
                  <p:cNvPr id="14" name="Group 8"/>
                  <p:cNvGrpSpPr/>
                  <p:nvPr/>
                </p:nvGrpSpPr>
                <p:grpSpPr>
                  <a:xfrm>
                    <a:off x="4419600" y="609600"/>
                    <a:ext cx="857528" cy="696515"/>
                    <a:chOff x="5410200" y="3429000"/>
                    <a:chExt cx="857528" cy="696515"/>
                  </a:xfrm>
                </p:grpSpPr>
                <p:sp>
                  <p:nvSpPr>
                    <p:cNvPr id="16" name="TextBox 15"/>
                    <p:cNvSpPr txBox="1"/>
                    <p:nvPr/>
                  </p:nvSpPr>
                  <p:spPr>
                    <a:xfrm>
                      <a:off x="5410200" y="3722132"/>
                      <a:ext cx="400328" cy="391715"/>
                    </a:xfrm>
                    <a:prstGeom prst="rect">
                      <a:avLst/>
                    </a:prstGeom>
                    <a:noFill/>
                  </p:spPr>
                  <p:txBody>
                    <a:bodyPr wrap="square" rtlCol="0">
                      <a:spAutoFit/>
                    </a:bodyPr>
                    <a:lstStyle/>
                    <a:p>
                      <a:r>
                        <a:rPr lang="en-US" sz="2200" b="1" dirty="0"/>
                        <a:t>A</a:t>
                      </a:r>
                    </a:p>
                  </p:txBody>
                </p:sp>
                <p:sp>
                  <p:nvSpPr>
                    <p:cNvPr id="17" name="TextBox 16"/>
                    <p:cNvSpPr txBox="1"/>
                    <p:nvPr/>
                  </p:nvSpPr>
                  <p:spPr>
                    <a:xfrm>
                      <a:off x="5658128" y="3429000"/>
                      <a:ext cx="312149" cy="391715"/>
                    </a:xfrm>
                    <a:prstGeom prst="rect">
                      <a:avLst/>
                    </a:prstGeom>
                    <a:noFill/>
                  </p:spPr>
                  <p:txBody>
                    <a:bodyPr wrap="none" rtlCol="0">
                      <a:spAutoFit/>
                    </a:bodyPr>
                    <a:lstStyle/>
                    <a:p>
                      <a:r>
                        <a:rPr lang="en-US" sz="2200" b="1" dirty="0"/>
                        <a:t>B</a:t>
                      </a:r>
                    </a:p>
                  </p:txBody>
                </p:sp>
                <p:cxnSp>
                  <p:nvCxnSpPr>
                    <p:cNvPr id="18" name="Straight Connector 11"/>
                    <p:cNvCxnSpPr/>
                    <p:nvPr/>
                  </p:nvCxnSpPr>
                  <p:spPr>
                    <a:xfrm flipV="1">
                      <a:off x="5658128" y="3722132"/>
                      <a:ext cx="76200" cy="762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5867400" y="3733800"/>
                      <a:ext cx="400328" cy="391715"/>
                    </a:xfrm>
                    <a:prstGeom prst="rect">
                      <a:avLst/>
                    </a:prstGeom>
                    <a:noFill/>
                  </p:spPr>
                  <p:txBody>
                    <a:bodyPr wrap="square" rtlCol="0">
                      <a:spAutoFit/>
                    </a:bodyPr>
                    <a:lstStyle/>
                    <a:p>
                      <a:r>
                        <a:rPr lang="en-US" sz="2200" b="1" dirty="0"/>
                        <a:t>A</a:t>
                      </a:r>
                    </a:p>
                  </p:txBody>
                </p:sp>
                <p:cxnSp>
                  <p:nvCxnSpPr>
                    <p:cNvPr id="20" name="Straight Connector 19"/>
                    <p:cNvCxnSpPr/>
                    <p:nvPr/>
                  </p:nvCxnSpPr>
                  <p:spPr>
                    <a:xfrm flipH="1" flipV="1">
                      <a:off x="5867400" y="3733800"/>
                      <a:ext cx="76200" cy="762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5" name="TextBox 14"/>
                  <p:cNvSpPr txBox="1"/>
                  <p:nvPr/>
                </p:nvSpPr>
                <p:spPr>
                  <a:xfrm>
                    <a:off x="4114800" y="762000"/>
                    <a:ext cx="447675" cy="391715"/>
                  </a:xfrm>
                  <a:prstGeom prst="rect">
                    <a:avLst/>
                  </a:prstGeom>
                  <a:noFill/>
                </p:spPr>
                <p:txBody>
                  <a:bodyPr wrap="none" rtlCol="0">
                    <a:spAutoFit/>
                  </a:bodyPr>
                  <a:lstStyle/>
                  <a:p>
                    <a:r>
                      <a:rPr lang="en-US" sz="2200" b="1" i="1" dirty="0"/>
                      <a:t>Z</a:t>
                    </a:r>
                    <a:r>
                      <a:rPr lang="en-US" sz="2200" b="1" i="1" baseline="-25000" dirty="0"/>
                      <a:t>3</a:t>
                    </a:r>
                    <a:r>
                      <a:rPr lang="en-US" sz="2200" b="1" i="1" dirty="0"/>
                      <a:t>:</a:t>
                    </a:r>
                  </a:p>
                </p:txBody>
              </p:sp>
            </p:grpSp>
            <p:grpSp>
              <p:nvGrpSpPr>
                <p:cNvPr id="8" name="Group 31"/>
                <p:cNvGrpSpPr/>
                <p:nvPr/>
              </p:nvGrpSpPr>
              <p:grpSpPr>
                <a:xfrm>
                  <a:off x="5943600" y="685800"/>
                  <a:ext cx="1093477" cy="684847"/>
                  <a:chOff x="5943600" y="685800"/>
                  <a:chExt cx="1093477" cy="684847"/>
                </a:xfrm>
              </p:grpSpPr>
              <p:grpSp>
                <p:nvGrpSpPr>
                  <p:cNvPr id="9" name="Group 22"/>
                  <p:cNvGrpSpPr/>
                  <p:nvPr/>
                </p:nvGrpSpPr>
                <p:grpSpPr>
                  <a:xfrm>
                    <a:off x="6477000" y="685800"/>
                    <a:ext cx="560077" cy="684847"/>
                    <a:chOff x="4628872" y="2983468"/>
                    <a:chExt cx="560077" cy="684847"/>
                  </a:xfrm>
                </p:grpSpPr>
                <p:sp>
                  <p:nvSpPr>
                    <p:cNvPr id="11" name="TextBox 10"/>
                    <p:cNvSpPr txBox="1"/>
                    <p:nvPr/>
                  </p:nvSpPr>
                  <p:spPr>
                    <a:xfrm>
                      <a:off x="4628872" y="3276600"/>
                      <a:ext cx="400328" cy="391715"/>
                    </a:xfrm>
                    <a:prstGeom prst="rect">
                      <a:avLst/>
                    </a:prstGeom>
                    <a:noFill/>
                  </p:spPr>
                  <p:txBody>
                    <a:bodyPr wrap="square" rtlCol="0">
                      <a:spAutoFit/>
                    </a:bodyPr>
                    <a:lstStyle/>
                    <a:p>
                      <a:r>
                        <a:rPr lang="en-US" sz="2200" b="1" dirty="0"/>
                        <a:t>A</a:t>
                      </a:r>
                    </a:p>
                  </p:txBody>
                </p:sp>
                <p:sp>
                  <p:nvSpPr>
                    <p:cNvPr id="12" name="TextBox 11"/>
                    <p:cNvSpPr txBox="1"/>
                    <p:nvPr/>
                  </p:nvSpPr>
                  <p:spPr>
                    <a:xfrm>
                      <a:off x="4876800" y="2983468"/>
                      <a:ext cx="312149" cy="391715"/>
                    </a:xfrm>
                    <a:prstGeom prst="rect">
                      <a:avLst/>
                    </a:prstGeom>
                    <a:noFill/>
                  </p:spPr>
                  <p:txBody>
                    <a:bodyPr wrap="none" rtlCol="0">
                      <a:spAutoFit/>
                    </a:bodyPr>
                    <a:lstStyle/>
                    <a:p>
                      <a:r>
                        <a:rPr lang="en-US" sz="2200" b="1" dirty="0"/>
                        <a:t>B</a:t>
                      </a:r>
                    </a:p>
                  </p:txBody>
                </p:sp>
                <p:cxnSp>
                  <p:nvCxnSpPr>
                    <p:cNvPr id="13" name="Straight Connector 12"/>
                    <p:cNvCxnSpPr/>
                    <p:nvPr/>
                  </p:nvCxnSpPr>
                  <p:spPr>
                    <a:xfrm flipV="1">
                      <a:off x="4876800" y="3276600"/>
                      <a:ext cx="76200" cy="762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0" name="TextBox 9"/>
                  <p:cNvSpPr txBox="1"/>
                  <p:nvPr/>
                </p:nvSpPr>
                <p:spPr>
                  <a:xfrm>
                    <a:off x="5943600" y="762000"/>
                    <a:ext cx="446218" cy="391715"/>
                  </a:xfrm>
                  <a:prstGeom prst="rect">
                    <a:avLst/>
                  </a:prstGeom>
                  <a:noFill/>
                </p:spPr>
                <p:txBody>
                  <a:bodyPr wrap="none" rtlCol="0">
                    <a:spAutoFit/>
                  </a:bodyPr>
                  <a:lstStyle/>
                  <a:p>
                    <a:r>
                      <a:rPr lang="en-US" sz="2200" b="1" i="1" dirty="0"/>
                      <a:t>y</a:t>
                    </a:r>
                    <a:r>
                      <a:rPr lang="en-US" sz="2200" b="1" i="1" baseline="-25000" dirty="0"/>
                      <a:t>2</a:t>
                    </a:r>
                    <a:r>
                      <a:rPr lang="en-US" sz="2200" b="1" i="1" dirty="0"/>
                      <a:t>:</a:t>
                    </a:r>
                  </a:p>
                </p:txBody>
              </p:sp>
            </p:grpSp>
          </p:grpSp>
          <p:sp>
            <p:nvSpPr>
              <p:cNvPr id="31" name="Rectangle 30"/>
              <p:cNvSpPr/>
              <p:nvPr/>
            </p:nvSpPr>
            <p:spPr>
              <a:xfrm>
                <a:off x="2095500" y="1287780"/>
                <a:ext cx="5448300" cy="8382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p>
            </p:txBody>
          </p:sp>
        </p:grpSp>
        <p:sp>
          <p:nvSpPr>
            <p:cNvPr id="32" name="TextBox 1"/>
            <p:cNvSpPr txBox="1"/>
            <p:nvPr/>
          </p:nvSpPr>
          <p:spPr>
            <a:xfrm>
              <a:off x="7202481" y="4169343"/>
              <a:ext cx="1528771" cy="719382"/>
            </a:xfrm>
            <a:prstGeom prst="rect">
              <a:avLst/>
            </a:prstGeom>
          </p:spPr>
          <p:txBody>
            <a:bodyPr wrap="non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1800" b="1" i="1" dirty="0"/>
                <a:t>h = 1.65  </a:t>
              </a:r>
            </a:p>
            <a:p>
              <a:pPr algn="ctr"/>
              <a:r>
                <a:rPr lang="en-US" sz="1800" b="1" i="1" dirty="0"/>
                <a:t>(</a:t>
              </a:r>
              <a:r>
                <a:rPr lang="el-GR" sz="1800" b="1" dirty="0"/>
                <a:t>ε</a:t>
              </a:r>
              <a:r>
                <a:rPr lang="en-US" sz="1800" b="1" i="1" baseline="-25000" dirty="0"/>
                <a:t>1</a:t>
              </a:r>
              <a:r>
                <a:rPr lang="en-US" sz="1800" b="1" i="1" dirty="0"/>
                <a:t> = 0.250)</a:t>
              </a:r>
            </a:p>
          </p:txBody>
        </p:sp>
        <p:cxnSp>
          <p:nvCxnSpPr>
            <p:cNvPr id="34" name="Straight Connector 33"/>
            <p:cNvCxnSpPr>
              <a:cxnSpLocks/>
            </p:cNvCxnSpPr>
            <p:nvPr/>
          </p:nvCxnSpPr>
          <p:spPr>
            <a:xfrm>
              <a:off x="4858359" y="3657600"/>
              <a:ext cx="0" cy="2895600"/>
            </a:xfrm>
            <a:prstGeom prst="line">
              <a:avLst/>
            </a:prstGeom>
            <a:ln w="19050">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47" name="TextBox 46">
            <a:extLst>
              <a:ext uri="{FF2B5EF4-FFF2-40B4-BE49-F238E27FC236}">
                <a16:creationId xmlns:a16="http://schemas.microsoft.com/office/drawing/2014/main" id="{241F0103-5A55-40CE-898D-C6B54D5B0A3D}"/>
              </a:ext>
            </a:extLst>
          </p:cNvPr>
          <p:cNvSpPr txBox="1"/>
          <p:nvPr/>
        </p:nvSpPr>
        <p:spPr>
          <a:xfrm>
            <a:off x="1783231" y="2671465"/>
            <a:ext cx="393056" cy="400110"/>
          </a:xfrm>
          <a:prstGeom prst="rect">
            <a:avLst/>
          </a:prstGeom>
          <a:noFill/>
        </p:spPr>
        <p:txBody>
          <a:bodyPr wrap="none" rtlCol="0">
            <a:spAutoFit/>
          </a:bodyPr>
          <a:lstStyle/>
          <a:p>
            <a:r>
              <a:rPr lang="en-US" b="1" i="1" dirty="0"/>
              <a:t>y</a:t>
            </a:r>
            <a:r>
              <a:rPr lang="en-US" b="1" i="1" baseline="-25000" dirty="0"/>
              <a:t>2</a:t>
            </a:r>
          </a:p>
        </p:txBody>
      </p:sp>
      <p:sp>
        <p:nvSpPr>
          <p:cNvPr id="48" name="TextBox 47">
            <a:extLst>
              <a:ext uri="{FF2B5EF4-FFF2-40B4-BE49-F238E27FC236}">
                <a16:creationId xmlns:a16="http://schemas.microsoft.com/office/drawing/2014/main" id="{66B73588-240B-423C-A95F-C0F305AB8F52}"/>
              </a:ext>
            </a:extLst>
          </p:cNvPr>
          <p:cNvSpPr txBox="1"/>
          <p:nvPr/>
        </p:nvSpPr>
        <p:spPr>
          <a:xfrm>
            <a:off x="1850831" y="5243155"/>
            <a:ext cx="373820" cy="400110"/>
          </a:xfrm>
          <a:prstGeom prst="rect">
            <a:avLst/>
          </a:prstGeom>
          <a:noFill/>
        </p:spPr>
        <p:txBody>
          <a:bodyPr wrap="none" rtlCol="0">
            <a:spAutoFit/>
          </a:bodyPr>
          <a:lstStyle/>
          <a:p>
            <a:r>
              <a:rPr lang="en-US" b="1" i="1" dirty="0"/>
              <a:t>z</a:t>
            </a:r>
            <a:r>
              <a:rPr lang="en-US" b="1" i="1" baseline="-25000" dirty="0"/>
              <a:t>1</a:t>
            </a:r>
          </a:p>
        </p:txBody>
      </p:sp>
      <p:sp>
        <p:nvSpPr>
          <p:cNvPr id="49" name="TextBox 48">
            <a:extLst>
              <a:ext uri="{FF2B5EF4-FFF2-40B4-BE49-F238E27FC236}">
                <a16:creationId xmlns:a16="http://schemas.microsoft.com/office/drawing/2014/main" id="{3F1B8FEB-FAE2-4DC5-B155-2E74BFB8629A}"/>
              </a:ext>
            </a:extLst>
          </p:cNvPr>
          <p:cNvSpPr txBox="1"/>
          <p:nvPr/>
        </p:nvSpPr>
        <p:spPr>
          <a:xfrm>
            <a:off x="1806361" y="3662065"/>
            <a:ext cx="373820" cy="400110"/>
          </a:xfrm>
          <a:prstGeom prst="rect">
            <a:avLst/>
          </a:prstGeom>
          <a:noFill/>
        </p:spPr>
        <p:txBody>
          <a:bodyPr wrap="none" rtlCol="0">
            <a:spAutoFit/>
          </a:bodyPr>
          <a:lstStyle/>
          <a:p>
            <a:r>
              <a:rPr lang="en-US" b="1" i="1" dirty="0"/>
              <a:t>z</a:t>
            </a:r>
            <a:r>
              <a:rPr lang="en-US" b="1" i="1" baseline="-25000" dirty="0"/>
              <a:t>3</a:t>
            </a:r>
          </a:p>
        </p:txBody>
      </p:sp>
      <p:sp>
        <p:nvSpPr>
          <p:cNvPr id="50" name="TextBox 49">
            <a:extLst>
              <a:ext uri="{FF2B5EF4-FFF2-40B4-BE49-F238E27FC236}">
                <a16:creationId xmlns:a16="http://schemas.microsoft.com/office/drawing/2014/main" id="{D5923A0B-0B1D-4704-906A-DE6A207CD261}"/>
              </a:ext>
            </a:extLst>
          </p:cNvPr>
          <p:cNvSpPr txBox="1"/>
          <p:nvPr/>
        </p:nvSpPr>
        <p:spPr>
          <a:xfrm>
            <a:off x="909876" y="76200"/>
            <a:ext cx="7235892" cy="461665"/>
          </a:xfrm>
          <a:prstGeom prst="rect">
            <a:avLst/>
          </a:prstGeom>
          <a:noFill/>
        </p:spPr>
        <p:txBody>
          <a:bodyPr wrap="none" rtlCol="0">
            <a:spAutoFit/>
          </a:bodyPr>
          <a:lstStyle/>
          <a:p>
            <a:r>
              <a:rPr lang="en-US" sz="2400" b="1" dirty="0"/>
              <a:t>Analytic Values for Configuration Variables </a:t>
            </a:r>
            <a:r>
              <a:rPr lang="en-US" sz="2400" b="1" i="1" dirty="0"/>
              <a:t>y</a:t>
            </a:r>
            <a:r>
              <a:rPr lang="en-US" sz="2400" b="1" i="1" baseline="-25000" dirty="0"/>
              <a:t>2</a:t>
            </a:r>
            <a:r>
              <a:rPr lang="en-US" sz="2400" b="1" dirty="0"/>
              <a:t>, </a:t>
            </a:r>
            <a:r>
              <a:rPr lang="en-US" sz="2400" b="1" i="1" dirty="0"/>
              <a:t>z</a:t>
            </a:r>
            <a:r>
              <a:rPr lang="en-US" sz="2400" b="1" i="1" baseline="-25000" dirty="0"/>
              <a:t>1</a:t>
            </a:r>
            <a:r>
              <a:rPr lang="en-US" sz="2400" b="1" dirty="0"/>
              <a:t>, and </a:t>
            </a:r>
            <a:r>
              <a:rPr lang="en-US" sz="2400" b="1" i="1" dirty="0"/>
              <a:t>z</a:t>
            </a:r>
            <a:r>
              <a:rPr lang="en-US" sz="2400" b="1" i="1" baseline="-25000" dirty="0"/>
              <a:t>3</a:t>
            </a:r>
            <a:endParaRPr lang="en-US" sz="2400" b="1" dirty="0"/>
          </a:p>
        </p:txBody>
      </p:sp>
      <p:sp>
        <p:nvSpPr>
          <p:cNvPr id="51" name="TextBox 50">
            <a:extLst>
              <a:ext uri="{FF2B5EF4-FFF2-40B4-BE49-F238E27FC236}">
                <a16:creationId xmlns:a16="http://schemas.microsoft.com/office/drawing/2014/main" id="{49BD0106-F4E9-4466-8CC6-E5936B5643CF}"/>
              </a:ext>
            </a:extLst>
          </p:cNvPr>
          <p:cNvSpPr txBox="1"/>
          <p:nvPr/>
        </p:nvSpPr>
        <p:spPr>
          <a:xfrm>
            <a:off x="100681" y="2653272"/>
            <a:ext cx="492443" cy="2397388"/>
          </a:xfrm>
          <a:prstGeom prst="rect">
            <a:avLst/>
          </a:prstGeom>
          <a:noFill/>
        </p:spPr>
        <p:txBody>
          <a:bodyPr vert="vert270" wrap="none" rtlCol="0">
            <a:spAutoFit/>
          </a:bodyPr>
          <a:lstStyle/>
          <a:p>
            <a:r>
              <a:rPr lang="en-US" dirty="0"/>
              <a:t>Configuration variable</a:t>
            </a:r>
          </a:p>
        </p:txBody>
      </p:sp>
      <p:sp>
        <p:nvSpPr>
          <p:cNvPr id="52" name="TextBox 51">
            <a:extLst>
              <a:ext uri="{FF2B5EF4-FFF2-40B4-BE49-F238E27FC236}">
                <a16:creationId xmlns:a16="http://schemas.microsoft.com/office/drawing/2014/main" id="{0D92F3D4-0EE1-405A-A6F6-45EE78FC8A38}"/>
              </a:ext>
            </a:extLst>
          </p:cNvPr>
          <p:cNvSpPr txBox="1"/>
          <p:nvPr/>
        </p:nvSpPr>
        <p:spPr>
          <a:xfrm>
            <a:off x="1931710" y="885512"/>
            <a:ext cx="5116144" cy="369332"/>
          </a:xfrm>
          <a:prstGeom prst="rect">
            <a:avLst/>
          </a:prstGeom>
          <a:noFill/>
        </p:spPr>
        <p:txBody>
          <a:bodyPr wrap="none" rtlCol="0">
            <a:spAutoFit/>
          </a:bodyPr>
          <a:lstStyle/>
          <a:p>
            <a:r>
              <a:rPr lang="en-US" sz="1800" b="1" i="1" dirty="0"/>
              <a:t>Extreme Rich Club-Like and Scale-Free-Like Patterns</a:t>
            </a:r>
          </a:p>
        </p:txBody>
      </p:sp>
      <p:sp>
        <p:nvSpPr>
          <p:cNvPr id="76" name="Diamond 75">
            <a:extLst>
              <a:ext uri="{FF2B5EF4-FFF2-40B4-BE49-F238E27FC236}">
                <a16:creationId xmlns:a16="http://schemas.microsoft.com/office/drawing/2014/main" id="{0036CDD8-0022-4073-A6B4-A370A38651FC}"/>
              </a:ext>
            </a:extLst>
          </p:cNvPr>
          <p:cNvSpPr/>
          <p:nvPr/>
        </p:nvSpPr>
        <p:spPr>
          <a:xfrm>
            <a:off x="7620000" y="2061865"/>
            <a:ext cx="228600" cy="304800"/>
          </a:xfrm>
          <a:prstGeom prst="diamond">
            <a:avLst/>
          </a:prstGeom>
          <a:solidFill>
            <a:srgbClr val="00CC00"/>
          </a:solidFill>
          <a:ln>
            <a:solidFill>
              <a:srgbClr val="33993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78" name="Straight Connector 77">
            <a:extLst>
              <a:ext uri="{FF2B5EF4-FFF2-40B4-BE49-F238E27FC236}">
                <a16:creationId xmlns:a16="http://schemas.microsoft.com/office/drawing/2014/main" id="{0C423DBE-709E-477D-A499-C48DCEDE9C9D}"/>
              </a:ext>
            </a:extLst>
          </p:cNvPr>
          <p:cNvCxnSpPr>
            <a:cxnSpLocks/>
          </p:cNvCxnSpPr>
          <p:nvPr/>
        </p:nvCxnSpPr>
        <p:spPr>
          <a:xfrm>
            <a:off x="7706279" y="2378774"/>
            <a:ext cx="43260" cy="4559891"/>
          </a:xfrm>
          <a:prstGeom prst="line">
            <a:avLst/>
          </a:prstGeom>
          <a:ln w="19050">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DF4C8E93-368A-4EF8-A2A7-E1C266F275A4}"/>
              </a:ext>
            </a:extLst>
          </p:cNvPr>
          <p:cNvSpPr txBox="1"/>
          <p:nvPr/>
        </p:nvSpPr>
        <p:spPr>
          <a:xfrm>
            <a:off x="2255345" y="7143690"/>
            <a:ext cx="3872214" cy="400110"/>
          </a:xfrm>
          <a:prstGeom prst="rect">
            <a:avLst/>
          </a:prstGeom>
          <a:noFill/>
        </p:spPr>
        <p:txBody>
          <a:bodyPr wrap="none" rtlCol="0">
            <a:spAutoFit/>
          </a:bodyPr>
          <a:lstStyle/>
          <a:p>
            <a:r>
              <a:rPr lang="en-US" i="1" dirty="0"/>
              <a:t>h</a:t>
            </a:r>
            <a:r>
              <a:rPr lang="en-US" dirty="0"/>
              <a:t>: interaction enthalpy parameter;  </a:t>
            </a:r>
          </a:p>
        </p:txBody>
      </p: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AEBC8E78-8D30-4034-A959-318236B825A2}"/>
                  </a:ext>
                </a:extLst>
              </p:cNvPr>
              <p:cNvSpPr txBox="1"/>
              <p:nvPr/>
            </p:nvSpPr>
            <p:spPr>
              <a:xfrm>
                <a:off x="5924556" y="7211795"/>
                <a:ext cx="891537"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800" b="1" i="1" smtClean="0">
                              <a:latin typeface="Cambria Math" panose="02040503050406030204" pitchFamily="18" charset="0"/>
                              <a:ea typeface="Cambria Math" panose="02040503050406030204" pitchFamily="18" charset="0"/>
                            </a:rPr>
                          </m:ctrlPr>
                        </m:sSubPr>
                        <m:e>
                          <m:r>
                            <a:rPr lang="en-US" sz="1800" b="1" i="1" smtClean="0">
                              <a:latin typeface="Cambria Math" panose="02040503050406030204" pitchFamily="18" charset="0"/>
                              <a:ea typeface="Cambria Math" panose="02040503050406030204" pitchFamily="18" charset="0"/>
                            </a:rPr>
                            <m:t> </m:t>
                          </m:r>
                          <m:r>
                            <a:rPr lang="en-US" sz="1800" b="1" i="1" smtClean="0">
                              <a:latin typeface="Cambria Math" panose="02040503050406030204" pitchFamily="18" charset="0"/>
                              <a:ea typeface="Cambria Math" panose="02040503050406030204" pitchFamily="18" charset="0"/>
                            </a:rPr>
                            <m:t>𝒉</m:t>
                          </m:r>
                          <m:r>
                            <a:rPr lang="en-US" sz="1800" b="1" i="1" smtClean="0">
                              <a:latin typeface="Cambria Math" panose="02040503050406030204" pitchFamily="18" charset="0"/>
                              <a:ea typeface="Cambria Math" panose="02040503050406030204" pitchFamily="18" charset="0"/>
                            </a:rPr>
                            <m:t>=</m:t>
                          </m:r>
                          <m:r>
                            <a:rPr lang="en-US" sz="1800" b="1" i="1" smtClean="0">
                              <a:latin typeface="Cambria Math" panose="02040503050406030204" pitchFamily="18" charset="0"/>
                              <a:ea typeface="Cambria Math" panose="02040503050406030204" pitchFamily="18" charset="0"/>
                            </a:rPr>
                            <m:t>𝒆𝒙𝒑</m:t>
                          </m:r>
                          <m:r>
                            <a:rPr lang="en-US" sz="1800" b="1" i="1" smtClean="0">
                              <a:latin typeface="Cambria Math" panose="02040503050406030204" pitchFamily="18" charset="0"/>
                              <a:ea typeface="Cambria Math" panose="02040503050406030204" pitchFamily="18" charset="0"/>
                            </a:rPr>
                            <m:t>(</m:t>
                          </m:r>
                          <m:r>
                            <a:rPr lang="en-US" sz="1800" b="1" i="1" smtClean="0">
                              <a:latin typeface="Cambria Math" panose="02040503050406030204" pitchFamily="18" charset="0"/>
                              <a:ea typeface="Cambria Math" panose="02040503050406030204" pitchFamily="18" charset="0"/>
                            </a:rPr>
                            <m:t>𝟐</m:t>
                          </m:r>
                          <m:r>
                            <a:rPr lang="en-US" sz="1800" b="1" i="1" smtClean="0">
                              <a:latin typeface="Cambria Math" panose="02040503050406030204" pitchFamily="18" charset="0"/>
                              <a:ea typeface="Cambria Math" panose="02040503050406030204" pitchFamily="18" charset="0"/>
                            </a:rPr>
                            <m:t>𝜺</m:t>
                          </m:r>
                        </m:e>
                        <m:sub>
                          <m:r>
                            <a:rPr lang="en-US" sz="1800" b="1" i="1" smtClean="0">
                              <a:latin typeface="Cambria Math" panose="02040503050406030204" pitchFamily="18" charset="0"/>
                              <a:ea typeface="Cambria Math" panose="02040503050406030204" pitchFamily="18" charset="0"/>
                            </a:rPr>
                            <m:t>𝟏</m:t>
                          </m:r>
                        </m:sub>
                      </m:sSub>
                      <m:r>
                        <a:rPr lang="en-US" sz="1800" b="1" i="1" smtClean="0">
                          <a:latin typeface="Cambria Math" panose="02040503050406030204" pitchFamily="18" charset="0"/>
                          <a:ea typeface="Cambria Math" panose="02040503050406030204" pitchFamily="18" charset="0"/>
                        </a:rPr>
                        <m:t>)</m:t>
                      </m:r>
                    </m:oMath>
                  </m:oMathPara>
                </a14:m>
                <a:endParaRPr lang="en-US" sz="1800" b="1" dirty="0"/>
              </a:p>
            </p:txBody>
          </p:sp>
        </mc:Choice>
        <mc:Fallback xmlns="">
          <p:sp>
            <p:nvSpPr>
              <p:cNvPr id="80" name="TextBox 79">
                <a:extLst>
                  <a:ext uri="{FF2B5EF4-FFF2-40B4-BE49-F238E27FC236}">
                    <a16:creationId xmlns:a16="http://schemas.microsoft.com/office/drawing/2014/main" id="{AEBC8E78-8D30-4034-A959-318236B825A2}"/>
                  </a:ext>
                </a:extLst>
              </p:cNvPr>
              <p:cNvSpPr txBox="1">
                <a:spLocks noRot="1" noChangeAspect="1" noMove="1" noResize="1" noEditPoints="1" noAdjustHandles="1" noChangeArrowheads="1" noChangeShapeType="1" noTextEdit="1"/>
              </p:cNvSpPr>
              <p:nvPr/>
            </p:nvSpPr>
            <p:spPr>
              <a:xfrm>
                <a:off x="5924556" y="7211795"/>
                <a:ext cx="891537" cy="276999"/>
              </a:xfrm>
              <a:prstGeom prst="rect">
                <a:avLst/>
              </a:prstGeom>
              <a:blipFill>
                <a:blip r:embed="rId3"/>
                <a:stretch>
                  <a:fillRect l="-4795" t="-2222" r="-75342" b="-35556"/>
                </a:stretch>
              </a:blipFill>
            </p:spPr>
            <p:txBody>
              <a:bodyPr/>
              <a:lstStyle/>
              <a:p>
                <a:r>
                  <a:rPr lang="en-US">
                    <a:noFill/>
                  </a:rPr>
                  <a:t> </a:t>
                </a:r>
              </a:p>
            </p:txBody>
          </p:sp>
        </mc:Fallback>
      </mc:AlternateContent>
      <p:sp>
        <p:nvSpPr>
          <p:cNvPr id="81" name="TextBox 1">
            <a:extLst>
              <a:ext uri="{FF2B5EF4-FFF2-40B4-BE49-F238E27FC236}">
                <a16:creationId xmlns:a16="http://schemas.microsoft.com/office/drawing/2014/main" id="{64E14E28-22A1-4DB0-AC62-C8BC881981B4}"/>
              </a:ext>
            </a:extLst>
          </p:cNvPr>
          <p:cNvSpPr txBox="1"/>
          <p:nvPr/>
        </p:nvSpPr>
        <p:spPr>
          <a:xfrm>
            <a:off x="3916457" y="3296663"/>
            <a:ext cx="1528771" cy="719382"/>
          </a:xfrm>
          <a:prstGeom prst="rect">
            <a:avLst/>
          </a:prstGeom>
        </p:spPr>
        <p:txBody>
          <a:bodyPr wrap="non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1800" b="1" i="1" dirty="0"/>
              <a:t>h = 1.16</a:t>
            </a:r>
          </a:p>
          <a:p>
            <a:pPr algn="ctr"/>
            <a:r>
              <a:rPr lang="en-US" sz="1800" b="1" i="1" dirty="0"/>
              <a:t>(</a:t>
            </a:r>
            <a:r>
              <a:rPr lang="el-GR" sz="1800" b="1" dirty="0"/>
              <a:t>ε</a:t>
            </a:r>
            <a:r>
              <a:rPr lang="en-US" sz="1800" b="1" i="1" baseline="-25000" dirty="0"/>
              <a:t>1</a:t>
            </a:r>
            <a:r>
              <a:rPr lang="en-US" sz="1800" b="1" i="1" dirty="0"/>
              <a:t> = 0.074)</a:t>
            </a:r>
          </a:p>
        </p:txBody>
      </p:sp>
      <p:grpSp>
        <p:nvGrpSpPr>
          <p:cNvPr id="54" name="Group 53">
            <a:extLst>
              <a:ext uri="{FF2B5EF4-FFF2-40B4-BE49-F238E27FC236}">
                <a16:creationId xmlns:a16="http://schemas.microsoft.com/office/drawing/2014/main" id="{6CFEB7E6-C540-4B3E-98DF-40C31C27B49D}"/>
              </a:ext>
            </a:extLst>
          </p:cNvPr>
          <p:cNvGrpSpPr/>
          <p:nvPr/>
        </p:nvGrpSpPr>
        <p:grpSpPr>
          <a:xfrm>
            <a:off x="8547418" y="4038600"/>
            <a:ext cx="1341893" cy="3015556"/>
            <a:chOff x="8590282" y="4331881"/>
            <a:chExt cx="1341893" cy="3015556"/>
          </a:xfrm>
        </p:grpSpPr>
        <p:sp>
          <p:nvSpPr>
            <p:cNvPr id="56" name="TextBox 55">
              <a:extLst>
                <a:ext uri="{FF2B5EF4-FFF2-40B4-BE49-F238E27FC236}">
                  <a16:creationId xmlns:a16="http://schemas.microsoft.com/office/drawing/2014/main" id="{0435C207-3714-4E47-A00D-1F42A5F2F4B5}"/>
                </a:ext>
              </a:extLst>
            </p:cNvPr>
            <p:cNvSpPr txBox="1"/>
            <p:nvPr/>
          </p:nvSpPr>
          <p:spPr>
            <a:xfrm>
              <a:off x="8887952" y="5851981"/>
              <a:ext cx="1000595" cy="338554"/>
            </a:xfrm>
            <a:prstGeom prst="rect">
              <a:avLst/>
            </a:prstGeom>
            <a:noFill/>
          </p:spPr>
          <p:txBody>
            <a:bodyPr wrap="none" rtlCol="0">
              <a:spAutoFit/>
            </a:bodyPr>
            <a:lstStyle/>
            <a:p>
              <a:r>
                <a:rPr lang="en-US" sz="1600" b="1" i="1" dirty="0"/>
                <a:t>y</a:t>
              </a:r>
              <a:r>
                <a:rPr lang="en-US" sz="1600" b="1" i="1" baseline="-25000" dirty="0"/>
                <a:t>2 </a:t>
              </a:r>
              <a:r>
                <a:rPr lang="en-US" sz="1600" b="1" i="1" dirty="0"/>
                <a:t>= 0.047</a:t>
              </a:r>
            </a:p>
          </p:txBody>
        </p:sp>
        <p:sp>
          <p:nvSpPr>
            <p:cNvPr id="61" name="Rectangle: Rounded Corners 60">
              <a:extLst>
                <a:ext uri="{FF2B5EF4-FFF2-40B4-BE49-F238E27FC236}">
                  <a16:creationId xmlns:a16="http://schemas.microsoft.com/office/drawing/2014/main" id="{A1766C42-70B5-468E-B209-34B5EB740C33}"/>
                </a:ext>
              </a:extLst>
            </p:cNvPr>
            <p:cNvSpPr/>
            <p:nvPr/>
          </p:nvSpPr>
          <p:spPr>
            <a:xfrm>
              <a:off x="8590282" y="4331881"/>
              <a:ext cx="1341893" cy="3015556"/>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Diamond 62">
              <a:extLst>
                <a:ext uri="{FF2B5EF4-FFF2-40B4-BE49-F238E27FC236}">
                  <a16:creationId xmlns:a16="http://schemas.microsoft.com/office/drawing/2014/main" id="{A7D5A569-05FB-438F-A242-36D40824D2CB}"/>
                </a:ext>
              </a:extLst>
            </p:cNvPr>
            <p:cNvSpPr/>
            <p:nvPr/>
          </p:nvSpPr>
          <p:spPr>
            <a:xfrm>
              <a:off x="8681997" y="5906586"/>
              <a:ext cx="198120" cy="290899"/>
            </a:xfrm>
            <a:prstGeom prst="diamond">
              <a:avLst/>
            </a:prstGeom>
            <a:solidFill>
              <a:srgbClr val="FF00FF"/>
            </a:solidFill>
            <a:ln>
              <a:solidFill>
                <a:srgbClr val="CC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TextBox 64">
              <a:extLst>
                <a:ext uri="{FF2B5EF4-FFF2-40B4-BE49-F238E27FC236}">
                  <a16:creationId xmlns:a16="http://schemas.microsoft.com/office/drawing/2014/main" id="{05ABCB2C-25A4-45DC-976A-C74C0D942912}"/>
                </a:ext>
              </a:extLst>
            </p:cNvPr>
            <p:cNvSpPr txBox="1"/>
            <p:nvPr/>
          </p:nvSpPr>
          <p:spPr>
            <a:xfrm>
              <a:off x="8645450" y="5482649"/>
              <a:ext cx="1231556" cy="338554"/>
            </a:xfrm>
            <a:prstGeom prst="rect">
              <a:avLst/>
            </a:prstGeom>
            <a:noFill/>
          </p:spPr>
          <p:txBody>
            <a:bodyPr wrap="none" rtlCol="0">
              <a:spAutoFit/>
            </a:bodyPr>
            <a:lstStyle/>
            <a:p>
              <a:r>
                <a:rPr lang="en-US" sz="1600" b="1" i="1" dirty="0"/>
                <a:t>For h = 1.65:</a:t>
              </a:r>
            </a:p>
          </p:txBody>
        </p:sp>
        <p:sp>
          <p:nvSpPr>
            <p:cNvPr id="66" name="Diamond 65">
              <a:extLst>
                <a:ext uri="{FF2B5EF4-FFF2-40B4-BE49-F238E27FC236}">
                  <a16:creationId xmlns:a16="http://schemas.microsoft.com/office/drawing/2014/main" id="{04D78A79-E633-4C37-9C1D-6DA0CEEAA714}"/>
                </a:ext>
              </a:extLst>
            </p:cNvPr>
            <p:cNvSpPr/>
            <p:nvPr/>
          </p:nvSpPr>
          <p:spPr>
            <a:xfrm>
              <a:off x="8684238" y="6892969"/>
              <a:ext cx="228600" cy="304800"/>
            </a:xfrm>
            <a:prstGeom prst="diamond">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Diamond 67">
              <a:extLst>
                <a:ext uri="{FF2B5EF4-FFF2-40B4-BE49-F238E27FC236}">
                  <a16:creationId xmlns:a16="http://schemas.microsoft.com/office/drawing/2014/main" id="{DC14C0A9-6DC0-445E-BC83-99E24150E35A}"/>
                </a:ext>
              </a:extLst>
            </p:cNvPr>
            <p:cNvSpPr/>
            <p:nvPr/>
          </p:nvSpPr>
          <p:spPr>
            <a:xfrm>
              <a:off x="8681997" y="6383356"/>
              <a:ext cx="228600" cy="304800"/>
            </a:xfrm>
            <a:prstGeom prst="diamond">
              <a:avLst/>
            </a:prstGeom>
            <a:solidFill>
              <a:srgbClr val="00CC00"/>
            </a:solidFill>
            <a:ln>
              <a:solidFill>
                <a:srgbClr val="33993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9" name="TextBox 68">
              <a:extLst>
                <a:ext uri="{FF2B5EF4-FFF2-40B4-BE49-F238E27FC236}">
                  <a16:creationId xmlns:a16="http://schemas.microsoft.com/office/drawing/2014/main" id="{4B6E9240-D3DC-4E37-9A64-52DAA0E84AB5}"/>
                </a:ext>
              </a:extLst>
            </p:cNvPr>
            <p:cNvSpPr txBox="1"/>
            <p:nvPr/>
          </p:nvSpPr>
          <p:spPr>
            <a:xfrm>
              <a:off x="8891068" y="6346191"/>
              <a:ext cx="986167" cy="338554"/>
            </a:xfrm>
            <a:prstGeom prst="rect">
              <a:avLst/>
            </a:prstGeom>
            <a:noFill/>
          </p:spPr>
          <p:txBody>
            <a:bodyPr wrap="none" rtlCol="0">
              <a:spAutoFit/>
            </a:bodyPr>
            <a:lstStyle/>
            <a:p>
              <a:r>
                <a:rPr lang="en-US" sz="1600" b="1" i="1" dirty="0"/>
                <a:t>z</a:t>
              </a:r>
              <a:r>
                <a:rPr lang="en-US" sz="1600" b="1" i="1" baseline="-25000" dirty="0"/>
                <a:t>1 </a:t>
              </a:r>
              <a:r>
                <a:rPr lang="en-US" sz="1600" b="1" i="1" dirty="0"/>
                <a:t>= 0.418</a:t>
              </a:r>
            </a:p>
          </p:txBody>
        </p:sp>
        <p:sp>
          <p:nvSpPr>
            <p:cNvPr id="70" name="TextBox 69">
              <a:extLst>
                <a:ext uri="{FF2B5EF4-FFF2-40B4-BE49-F238E27FC236}">
                  <a16:creationId xmlns:a16="http://schemas.microsoft.com/office/drawing/2014/main" id="{387FF84A-E211-4269-AC13-B9D3A0CD429E}"/>
                </a:ext>
              </a:extLst>
            </p:cNvPr>
            <p:cNvSpPr txBox="1"/>
            <p:nvPr/>
          </p:nvSpPr>
          <p:spPr>
            <a:xfrm>
              <a:off x="8919020" y="6840971"/>
              <a:ext cx="986167" cy="338554"/>
            </a:xfrm>
            <a:prstGeom prst="rect">
              <a:avLst/>
            </a:prstGeom>
            <a:noFill/>
          </p:spPr>
          <p:txBody>
            <a:bodyPr wrap="none" rtlCol="0">
              <a:spAutoFit/>
            </a:bodyPr>
            <a:lstStyle/>
            <a:p>
              <a:r>
                <a:rPr lang="en-US" sz="1600" b="1" i="1" dirty="0"/>
                <a:t>z</a:t>
              </a:r>
              <a:r>
                <a:rPr lang="en-US" sz="1600" b="1" i="1" baseline="-25000" dirty="0"/>
                <a:t>3 </a:t>
              </a:r>
              <a:r>
                <a:rPr lang="en-US" sz="1600" b="1" i="1" dirty="0"/>
                <a:t>= 0.020</a:t>
              </a:r>
            </a:p>
          </p:txBody>
        </p:sp>
        <p:pic>
          <p:nvPicPr>
            <p:cNvPr id="91" name="Picture 90">
              <a:extLst>
                <a:ext uri="{FF2B5EF4-FFF2-40B4-BE49-F238E27FC236}">
                  <a16:creationId xmlns:a16="http://schemas.microsoft.com/office/drawing/2014/main" id="{CC91C51D-4DA0-45DD-80E4-2B180D27D6ED}"/>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54686" b="10929"/>
            <a:stretch/>
          </p:blipFill>
          <p:spPr>
            <a:xfrm>
              <a:off x="8760019" y="4419160"/>
              <a:ext cx="1029368" cy="1077002"/>
            </a:xfrm>
            <a:prstGeom prst="rect">
              <a:avLst/>
            </a:prstGeom>
          </p:spPr>
        </p:pic>
      </p:grpSp>
      <p:grpSp>
        <p:nvGrpSpPr>
          <p:cNvPr id="44" name="Group 43">
            <a:extLst>
              <a:ext uri="{FF2B5EF4-FFF2-40B4-BE49-F238E27FC236}">
                <a16:creationId xmlns:a16="http://schemas.microsoft.com/office/drawing/2014/main" id="{7D15FA5C-18AD-4E0F-BC49-CC9A9CB4ABAA}"/>
              </a:ext>
            </a:extLst>
          </p:cNvPr>
          <p:cNvGrpSpPr/>
          <p:nvPr/>
        </p:nvGrpSpPr>
        <p:grpSpPr>
          <a:xfrm>
            <a:off x="8541995" y="478526"/>
            <a:ext cx="1341893" cy="3015556"/>
            <a:chOff x="8572117" y="687765"/>
            <a:chExt cx="1341893" cy="3015556"/>
          </a:xfrm>
        </p:grpSpPr>
        <p:sp>
          <p:nvSpPr>
            <p:cNvPr id="83" name="TextBox 82">
              <a:extLst>
                <a:ext uri="{FF2B5EF4-FFF2-40B4-BE49-F238E27FC236}">
                  <a16:creationId xmlns:a16="http://schemas.microsoft.com/office/drawing/2014/main" id="{4B295FE3-E6A2-45CE-B03C-392AA293C67B}"/>
                </a:ext>
              </a:extLst>
            </p:cNvPr>
            <p:cNvSpPr txBox="1"/>
            <p:nvPr/>
          </p:nvSpPr>
          <p:spPr>
            <a:xfrm>
              <a:off x="8869787" y="2207865"/>
              <a:ext cx="1000595" cy="338554"/>
            </a:xfrm>
            <a:prstGeom prst="rect">
              <a:avLst/>
            </a:prstGeom>
            <a:noFill/>
          </p:spPr>
          <p:txBody>
            <a:bodyPr wrap="none" rtlCol="0">
              <a:spAutoFit/>
            </a:bodyPr>
            <a:lstStyle/>
            <a:p>
              <a:r>
                <a:rPr lang="en-US" sz="1600" b="1" i="1" dirty="0"/>
                <a:t>y</a:t>
              </a:r>
              <a:r>
                <a:rPr lang="en-US" sz="1600" b="1" i="1" baseline="-25000" dirty="0"/>
                <a:t>2 </a:t>
              </a:r>
              <a:r>
                <a:rPr lang="en-US" sz="1600" b="1" i="1" dirty="0"/>
                <a:t>= 0.212</a:t>
              </a:r>
            </a:p>
          </p:txBody>
        </p:sp>
        <p:sp>
          <p:nvSpPr>
            <p:cNvPr id="84" name="Rectangle: Rounded Corners 83">
              <a:extLst>
                <a:ext uri="{FF2B5EF4-FFF2-40B4-BE49-F238E27FC236}">
                  <a16:creationId xmlns:a16="http://schemas.microsoft.com/office/drawing/2014/main" id="{D6EF60D5-9BD7-4179-8368-C6E581B2F638}"/>
                </a:ext>
              </a:extLst>
            </p:cNvPr>
            <p:cNvSpPr/>
            <p:nvPr/>
          </p:nvSpPr>
          <p:spPr>
            <a:xfrm>
              <a:off x="8572117" y="687765"/>
              <a:ext cx="1341893" cy="3015556"/>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Diamond 84">
              <a:extLst>
                <a:ext uri="{FF2B5EF4-FFF2-40B4-BE49-F238E27FC236}">
                  <a16:creationId xmlns:a16="http://schemas.microsoft.com/office/drawing/2014/main" id="{5C827BAB-D748-4604-AC21-115A689E2C68}"/>
                </a:ext>
              </a:extLst>
            </p:cNvPr>
            <p:cNvSpPr/>
            <p:nvPr/>
          </p:nvSpPr>
          <p:spPr>
            <a:xfrm>
              <a:off x="8663832" y="2262470"/>
              <a:ext cx="198120" cy="290899"/>
            </a:xfrm>
            <a:prstGeom prst="diamond">
              <a:avLst/>
            </a:prstGeom>
            <a:solidFill>
              <a:srgbClr val="FF00FF"/>
            </a:solidFill>
            <a:ln>
              <a:solidFill>
                <a:srgbClr val="CC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TextBox 85">
              <a:extLst>
                <a:ext uri="{FF2B5EF4-FFF2-40B4-BE49-F238E27FC236}">
                  <a16:creationId xmlns:a16="http://schemas.microsoft.com/office/drawing/2014/main" id="{3E65BE25-A6C1-49A8-A65D-A43C9C9FA42D}"/>
                </a:ext>
              </a:extLst>
            </p:cNvPr>
            <p:cNvSpPr txBox="1"/>
            <p:nvPr/>
          </p:nvSpPr>
          <p:spPr>
            <a:xfrm>
              <a:off x="8627285" y="1838533"/>
              <a:ext cx="1231556" cy="338554"/>
            </a:xfrm>
            <a:prstGeom prst="rect">
              <a:avLst/>
            </a:prstGeom>
            <a:noFill/>
          </p:spPr>
          <p:txBody>
            <a:bodyPr wrap="none" rtlCol="0">
              <a:spAutoFit/>
            </a:bodyPr>
            <a:lstStyle/>
            <a:p>
              <a:r>
                <a:rPr lang="en-US" sz="1600" b="1" i="1" dirty="0"/>
                <a:t>For h = 1.16:</a:t>
              </a:r>
            </a:p>
          </p:txBody>
        </p:sp>
        <p:sp>
          <p:nvSpPr>
            <p:cNvPr id="87" name="Diamond 86">
              <a:extLst>
                <a:ext uri="{FF2B5EF4-FFF2-40B4-BE49-F238E27FC236}">
                  <a16:creationId xmlns:a16="http://schemas.microsoft.com/office/drawing/2014/main" id="{E7022E9A-8792-4FDD-B340-468EBF563FA5}"/>
                </a:ext>
              </a:extLst>
            </p:cNvPr>
            <p:cNvSpPr/>
            <p:nvPr/>
          </p:nvSpPr>
          <p:spPr>
            <a:xfrm>
              <a:off x="8666073" y="3248853"/>
              <a:ext cx="228600" cy="304800"/>
            </a:xfrm>
            <a:prstGeom prst="diamond">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Diamond 87">
              <a:extLst>
                <a:ext uri="{FF2B5EF4-FFF2-40B4-BE49-F238E27FC236}">
                  <a16:creationId xmlns:a16="http://schemas.microsoft.com/office/drawing/2014/main" id="{B5728DEF-5985-48AC-8391-BB5EDD867C8A}"/>
                </a:ext>
              </a:extLst>
            </p:cNvPr>
            <p:cNvSpPr/>
            <p:nvPr/>
          </p:nvSpPr>
          <p:spPr>
            <a:xfrm>
              <a:off x="8663832" y="2739240"/>
              <a:ext cx="228600" cy="304800"/>
            </a:xfrm>
            <a:prstGeom prst="diamond">
              <a:avLst/>
            </a:prstGeom>
            <a:solidFill>
              <a:srgbClr val="00CC00"/>
            </a:solidFill>
            <a:ln>
              <a:solidFill>
                <a:srgbClr val="33993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9" name="TextBox 88">
              <a:extLst>
                <a:ext uri="{FF2B5EF4-FFF2-40B4-BE49-F238E27FC236}">
                  <a16:creationId xmlns:a16="http://schemas.microsoft.com/office/drawing/2014/main" id="{DFFAB513-34C5-4C0F-80DB-CB99799E15E0}"/>
                </a:ext>
              </a:extLst>
            </p:cNvPr>
            <p:cNvSpPr txBox="1"/>
            <p:nvPr/>
          </p:nvSpPr>
          <p:spPr>
            <a:xfrm>
              <a:off x="8872903" y="2702075"/>
              <a:ext cx="986167" cy="338554"/>
            </a:xfrm>
            <a:prstGeom prst="rect">
              <a:avLst/>
            </a:prstGeom>
            <a:noFill/>
          </p:spPr>
          <p:txBody>
            <a:bodyPr wrap="none" rtlCol="0">
              <a:spAutoFit/>
            </a:bodyPr>
            <a:lstStyle/>
            <a:p>
              <a:r>
                <a:rPr lang="en-US" sz="1600" b="1" i="1" dirty="0"/>
                <a:t>z</a:t>
              </a:r>
              <a:r>
                <a:rPr lang="en-US" sz="1600" b="1" i="1" baseline="-25000" dirty="0"/>
                <a:t>1 </a:t>
              </a:r>
              <a:r>
                <a:rPr lang="en-US" sz="1600" b="1" i="1" dirty="0"/>
                <a:t>= 0.169</a:t>
              </a:r>
            </a:p>
          </p:txBody>
        </p:sp>
        <p:sp>
          <p:nvSpPr>
            <p:cNvPr id="90" name="TextBox 89">
              <a:extLst>
                <a:ext uri="{FF2B5EF4-FFF2-40B4-BE49-F238E27FC236}">
                  <a16:creationId xmlns:a16="http://schemas.microsoft.com/office/drawing/2014/main" id="{2D8B42AC-544E-4A03-9D38-A4A95DDD0B4E}"/>
                </a:ext>
              </a:extLst>
            </p:cNvPr>
            <p:cNvSpPr txBox="1"/>
            <p:nvPr/>
          </p:nvSpPr>
          <p:spPr>
            <a:xfrm>
              <a:off x="8900855" y="3196855"/>
              <a:ext cx="986167" cy="338554"/>
            </a:xfrm>
            <a:prstGeom prst="rect">
              <a:avLst/>
            </a:prstGeom>
            <a:noFill/>
          </p:spPr>
          <p:txBody>
            <a:bodyPr wrap="none" rtlCol="0">
              <a:spAutoFit/>
            </a:bodyPr>
            <a:lstStyle/>
            <a:p>
              <a:r>
                <a:rPr lang="en-US" sz="1600" b="1" i="1" dirty="0"/>
                <a:t>z</a:t>
              </a:r>
              <a:r>
                <a:rPr lang="en-US" sz="1600" b="1" i="1" baseline="-25000" dirty="0"/>
                <a:t>3 </a:t>
              </a:r>
              <a:r>
                <a:rPr lang="en-US" sz="1600" b="1" i="1" dirty="0"/>
                <a:t>= 0.092</a:t>
              </a:r>
            </a:p>
          </p:txBody>
        </p:sp>
        <p:pic>
          <p:nvPicPr>
            <p:cNvPr id="92" name="Picture 91">
              <a:extLst>
                <a:ext uri="{FF2B5EF4-FFF2-40B4-BE49-F238E27FC236}">
                  <a16:creationId xmlns:a16="http://schemas.microsoft.com/office/drawing/2014/main" id="{D8862803-8A8A-414C-9C16-E18815D68DE8}"/>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4868" r="50000" b="12553"/>
            <a:stretch/>
          </p:blipFill>
          <p:spPr>
            <a:xfrm>
              <a:off x="8715655" y="807338"/>
              <a:ext cx="1037422" cy="1069965"/>
            </a:xfrm>
            <a:prstGeom prst="rect">
              <a:avLst/>
            </a:prstGeom>
          </p:spPr>
        </p:pic>
      </p:grpSp>
      <p:sp>
        <p:nvSpPr>
          <p:cNvPr id="94" name="TextBox 93">
            <a:extLst>
              <a:ext uri="{FF2B5EF4-FFF2-40B4-BE49-F238E27FC236}">
                <a16:creationId xmlns:a16="http://schemas.microsoft.com/office/drawing/2014/main" id="{B43C110F-250F-4D2F-A81F-40DE136A11F7}"/>
              </a:ext>
            </a:extLst>
          </p:cNvPr>
          <p:cNvSpPr txBox="1"/>
          <p:nvPr/>
        </p:nvSpPr>
        <p:spPr>
          <a:xfrm>
            <a:off x="8483710" y="118646"/>
            <a:ext cx="1555035" cy="338554"/>
          </a:xfrm>
          <a:prstGeom prst="rect">
            <a:avLst/>
          </a:prstGeom>
          <a:noFill/>
        </p:spPr>
        <p:txBody>
          <a:bodyPr wrap="square" rtlCol="0">
            <a:spAutoFit/>
          </a:bodyPr>
          <a:lstStyle/>
          <a:p>
            <a:r>
              <a:rPr lang="en-US" sz="1600" b="1" i="1" dirty="0"/>
              <a:t>Scale-Free-Like</a:t>
            </a:r>
          </a:p>
        </p:txBody>
      </p:sp>
      <p:sp>
        <p:nvSpPr>
          <p:cNvPr id="95" name="TextBox 94">
            <a:extLst>
              <a:ext uri="{FF2B5EF4-FFF2-40B4-BE49-F238E27FC236}">
                <a16:creationId xmlns:a16="http://schemas.microsoft.com/office/drawing/2014/main" id="{5554E1F4-D0CA-4531-8DB7-6E48A9093D52}"/>
              </a:ext>
            </a:extLst>
          </p:cNvPr>
          <p:cNvSpPr txBox="1"/>
          <p:nvPr/>
        </p:nvSpPr>
        <p:spPr>
          <a:xfrm>
            <a:off x="8526972" y="3709255"/>
            <a:ext cx="1373190" cy="336190"/>
          </a:xfrm>
          <a:prstGeom prst="rect">
            <a:avLst/>
          </a:prstGeom>
          <a:noFill/>
        </p:spPr>
        <p:txBody>
          <a:bodyPr wrap="square" rtlCol="0">
            <a:spAutoFit/>
          </a:bodyPr>
          <a:lstStyle/>
          <a:p>
            <a:r>
              <a:rPr lang="en-US" sz="1600" b="1" i="1" dirty="0"/>
              <a:t>Rich Club-Like</a:t>
            </a:r>
          </a:p>
        </p:txBody>
      </p:sp>
      <p:sp>
        <p:nvSpPr>
          <p:cNvPr id="62" name="Diamond 61">
            <a:extLst>
              <a:ext uri="{FF2B5EF4-FFF2-40B4-BE49-F238E27FC236}">
                <a16:creationId xmlns:a16="http://schemas.microsoft.com/office/drawing/2014/main" id="{D6AF9E49-8AD3-4B51-AA15-B161B08F947E}"/>
              </a:ext>
            </a:extLst>
          </p:cNvPr>
          <p:cNvSpPr/>
          <p:nvPr/>
        </p:nvSpPr>
        <p:spPr>
          <a:xfrm>
            <a:off x="7650480" y="5504766"/>
            <a:ext cx="198120" cy="290899"/>
          </a:xfrm>
          <a:prstGeom prst="diamond">
            <a:avLst/>
          </a:prstGeom>
          <a:solidFill>
            <a:srgbClr val="FF00FF"/>
          </a:solidFill>
          <a:ln>
            <a:solidFill>
              <a:srgbClr val="CC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Diamond 76">
            <a:extLst>
              <a:ext uri="{FF2B5EF4-FFF2-40B4-BE49-F238E27FC236}">
                <a16:creationId xmlns:a16="http://schemas.microsoft.com/office/drawing/2014/main" id="{7C08EB88-653B-4E93-907A-A4720A87045F}"/>
              </a:ext>
            </a:extLst>
          </p:cNvPr>
          <p:cNvSpPr/>
          <p:nvPr/>
        </p:nvSpPr>
        <p:spPr>
          <a:xfrm>
            <a:off x="7620000" y="5874036"/>
            <a:ext cx="228600" cy="304800"/>
          </a:xfrm>
          <a:prstGeom prst="diamond">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Diamond 95">
            <a:extLst>
              <a:ext uri="{FF2B5EF4-FFF2-40B4-BE49-F238E27FC236}">
                <a16:creationId xmlns:a16="http://schemas.microsoft.com/office/drawing/2014/main" id="{44CF9C5A-D341-4F2B-9D42-C31FB12BE35F}"/>
              </a:ext>
            </a:extLst>
          </p:cNvPr>
          <p:cNvSpPr/>
          <p:nvPr/>
        </p:nvSpPr>
        <p:spPr>
          <a:xfrm>
            <a:off x="4447602" y="5082845"/>
            <a:ext cx="228600" cy="304800"/>
          </a:xfrm>
          <a:prstGeom prst="diamond">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Diamond 96">
            <a:extLst>
              <a:ext uri="{FF2B5EF4-FFF2-40B4-BE49-F238E27FC236}">
                <a16:creationId xmlns:a16="http://schemas.microsoft.com/office/drawing/2014/main" id="{58FAA475-EFAA-4D7F-ABD1-1FF3E8EE37CC}"/>
              </a:ext>
            </a:extLst>
          </p:cNvPr>
          <p:cNvSpPr/>
          <p:nvPr/>
        </p:nvSpPr>
        <p:spPr>
          <a:xfrm>
            <a:off x="4489782" y="3864801"/>
            <a:ext cx="198120" cy="290899"/>
          </a:xfrm>
          <a:prstGeom prst="diamond">
            <a:avLst/>
          </a:prstGeom>
          <a:solidFill>
            <a:srgbClr val="FF00FF"/>
          </a:solidFill>
          <a:ln>
            <a:solidFill>
              <a:srgbClr val="CC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Diamond 97">
            <a:extLst>
              <a:ext uri="{FF2B5EF4-FFF2-40B4-BE49-F238E27FC236}">
                <a16:creationId xmlns:a16="http://schemas.microsoft.com/office/drawing/2014/main" id="{7A312516-3ABC-4A78-A1BB-DD527E836283}"/>
              </a:ext>
            </a:extLst>
          </p:cNvPr>
          <p:cNvSpPr/>
          <p:nvPr/>
        </p:nvSpPr>
        <p:spPr>
          <a:xfrm>
            <a:off x="4457700" y="4509864"/>
            <a:ext cx="228600" cy="304800"/>
          </a:xfrm>
          <a:prstGeom prst="diamond">
            <a:avLst/>
          </a:prstGeom>
          <a:solidFill>
            <a:srgbClr val="00CC00"/>
          </a:solidFill>
          <a:ln>
            <a:solidFill>
              <a:srgbClr val="33993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9" name="TextBox 98">
            <a:extLst>
              <a:ext uri="{FF2B5EF4-FFF2-40B4-BE49-F238E27FC236}">
                <a16:creationId xmlns:a16="http://schemas.microsoft.com/office/drawing/2014/main" id="{8507827A-A96E-455C-8E91-883406731E9A}"/>
              </a:ext>
            </a:extLst>
          </p:cNvPr>
          <p:cNvSpPr txBox="1"/>
          <p:nvPr/>
        </p:nvSpPr>
        <p:spPr>
          <a:xfrm>
            <a:off x="7009914" y="4267200"/>
            <a:ext cx="1373190" cy="336190"/>
          </a:xfrm>
          <a:prstGeom prst="rect">
            <a:avLst/>
          </a:prstGeom>
          <a:noFill/>
        </p:spPr>
        <p:txBody>
          <a:bodyPr wrap="square" rtlCol="0">
            <a:spAutoFit/>
          </a:bodyPr>
          <a:lstStyle/>
          <a:p>
            <a:r>
              <a:rPr lang="en-US" sz="1600" b="1" i="1" dirty="0"/>
              <a:t>Rich Club-Like</a:t>
            </a:r>
          </a:p>
        </p:txBody>
      </p:sp>
      <p:sp>
        <p:nvSpPr>
          <p:cNvPr id="100" name="TextBox 99">
            <a:extLst>
              <a:ext uri="{FF2B5EF4-FFF2-40B4-BE49-F238E27FC236}">
                <a16:creationId xmlns:a16="http://schemas.microsoft.com/office/drawing/2014/main" id="{8902AB7B-D1F3-42ED-8DFD-1C6E9BDE2E42}"/>
              </a:ext>
            </a:extLst>
          </p:cNvPr>
          <p:cNvSpPr txBox="1"/>
          <p:nvPr/>
        </p:nvSpPr>
        <p:spPr>
          <a:xfrm>
            <a:off x="3939723" y="3028482"/>
            <a:ext cx="1555035" cy="338554"/>
          </a:xfrm>
          <a:prstGeom prst="rect">
            <a:avLst/>
          </a:prstGeom>
          <a:noFill/>
        </p:spPr>
        <p:txBody>
          <a:bodyPr wrap="square" rtlCol="0">
            <a:spAutoFit/>
          </a:bodyPr>
          <a:lstStyle/>
          <a:p>
            <a:r>
              <a:rPr lang="en-US" sz="1600" b="1" i="1" dirty="0"/>
              <a:t>Scale-Free-Like</a:t>
            </a:r>
          </a:p>
        </p:txBody>
      </p:sp>
      <p:sp>
        <p:nvSpPr>
          <p:cNvPr id="55" name="Arrow: Left-Right 54">
            <a:extLst>
              <a:ext uri="{FF2B5EF4-FFF2-40B4-BE49-F238E27FC236}">
                <a16:creationId xmlns:a16="http://schemas.microsoft.com/office/drawing/2014/main" id="{91BE3CEC-F70B-4942-B6ED-C2BF2247823B}"/>
              </a:ext>
            </a:extLst>
          </p:cNvPr>
          <p:cNvSpPr/>
          <p:nvPr/>
        </p:nvSpPr>
        <p:spPr>
          <a:xfrm>
            <a:off x="4592447" y="6553200"/>
            <a:ext cx="3141853" cy="603589"/>
          </a:xfrm>
          <a:prstGeom prst="leftRightArrow">
            <a:avLst/>
          </a:prstGeom>
          <a:solidFill>
            <a:schemeClr val="accent2">
              <a:lumMod val="20000"/>
              <a:lumOff val="8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TextBox 102">
            <a:extLst>
              <a:ext uri="{FF2B5EF4-FFF2-40B4-BE49-F238E27FC236}">
                <a16:creationId xmlns:a16="http://schemas.microsoft.com/office/drawing/2014/main" id="{128A7248-0B3D-436D-A6AF-03D469327C05}"/>
              </a:ext>
            </a:extLst>
          </p:cNvPr>
          <p:cNvSpPr txBox="1"/>
          <p:nvPr/>
        </p:nvSpPr>
        <p:spPr>
          <a:xfrm>
            <a:off x="4703881" y="6671846"/>
            <a:ext cx="2916119" cy="338554"/>
          </a:xfrm>
          <a:prstGeom prst="rect">
            <a:avLst/>
          </a:prstGeom>
          <a:noFill/>
        </p:spPr>
        <p:txBody>
          <a:bodyPr wrap="none" rtlCol="0">
            <a:spAutoFit/>
          </a:bodyPr>
          <a:lstStyle/>
          <a:p>
            <a:r>
              <a:rPr lang="en-US" sz="1600" b="1" i="1" dirty="0"/>
              <a:t>Approximate Useful Range for h</a:t>
            </a:r>
            <a:endParaRPr lang="en-US" sz="1600" b="1" dirty="0"/>
          </a:p>
        </p:txBody>
      </p:sp>
    </p:spTree>
    <p:extLst>
      <p:ext uri="{BB962C8B-B14F-4D97-AF65-F5344CB8AC3E}">
        <p14:creationId xmlns:p14="http://schemas.microsoft.com/office/powerpoint/2010/main" val="184809565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A J Maren\Pictures\AJM-website-textile-bckgrnds\italian-renaissance-gold-brocade_pinterest..jpg"/>
          <p:cNvPicPr>
            <a:picLocks noChangeAspect="1" noChangeArrowheads="1"/>
          </p:cNvPicPr>
          <p:nvPr/>
        </p:nvPicPr>
        <p:blipFill>
          <a:blip r:embed="rId2" cstate="print"/>
          <a:srcRect/>
          <a:stretch>
            <a:fillRect/>
          </a:stretch>
        </p:blipFill>
        <p:spPr bwMode="auto">
          <a:xfrm>
            <a:off x="0" y="0"/>
            <a:ext cx="10058400" cy="7772400"/>
          </a:xfrm>
          <a:prstGeom prst="rect">
            <a:avLst/>
          </a:prstGeom>
          <a:noFill/>
          <a:effectLst>
            <a:glow rad="101600">
              <a:schemeClr val="accent2">
                <a:satMod val="175000"/>
                <a:alpha val="40000"/>
              </a:schemeClr>
            </a:glow>
          </a:effectLst>
        </p:spPr>
      </p:pic>
      <p:sp>
        <p:nvSpPr>
          <p:cNvPr id="3" name="Rectangle 2"/>
          <p:cNvSpPr/>
          <p:nvPr/>
        </p:nvSpPr>
        <p:spPr>
          <a:xfrm>
            <a:off x="685800" y="685804"/>
            <a:ext cx="8610600" cy="6324600"/>
          </a:xfrm>
          <a:prstGeom prst="rect">
            <a:avLst/>
          </a:prstGeom>
          <a:solidFill>
            <a:srgbClr val="FAE6CD"/>
          </a:solidFill>
          <a:ln w="28575">
            <a:solidFill>
              <a:schemeClr val="accent2">
                <a:lumMod val="75000"/>
              </a:schemeClr>
            </a:solidFill>
          </a:ln>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101787" tIns="50894" rIns="101787" bIns="50894" rtlCol="0" anchor="ctr"/>
          <a:lstStyle/>
          <a:p>
            <a:pPr algn="ctr"/>
            <a:endParaRPr lang="en-US" dirty="0"/>
          </a:p>
          <a:p>
            <a:pPr algn="ctr"/>
            <a:endParaRPr lang="en-US" dirty="0"/>
          </a:p>
          <a:p>
            <a:pPr algn="ctr"/>
            <a:endParaRPr lang="en-US" dirty="0"/>
          </a:p>
        </p:txBody>
      </p:sp>
      <p:grpSp>
        <p:nvGrpSpPr>
          <p:cNvPr id="2" name="Group 11"/>
          <p:cNvGrpSpPr/>
          <p:nvPr/>
        </p:nvGrpSpPr>
        <p:grpSpPr>
          <a:xfrm>
            <a:off x="1562098" y="2133600"/>
            <a:ext cx="6858003" cy="2831544"/>
            <a:chOff x="1600195" y="4137174"/>
            <a:chExt cx="6858003" cy="2275970"/>
          </a:xfrm>
        </p:grpSpPr>
        <p:sp>
          <p:nvSpPr>
            <p:cNvPr id="9" name="TextBox 8"/>
            <p:cNvSpPr txBox="1"/>
            <p:nvPr/>
          </p:nvSpPr>
          <p:spPr>
            <a:xfrm>
              <a:off x="1600198" y="4137174"/>
              <a:ext cx="6858000" cy="2275970"/>
            </a:xfrm>
            <a:prstGeom prst="rect">
              <a:avLst/>
            </a:prstGeom>
            <a:solidFill>
              <a:srgbClr val="F5D2A5"/>
            </a:solidFill>
            <a:ln w="28575">
              <a:solidFill>
                <a:schemeClr val="accent2">
                  <a:lumMod val="75000"/>
                </a:schemeClr>
              </a:solidFill>
            </a:ln>
          </p:spPr>
          <p:txBody>
            <a:bodyPr wrap="square" rtlCol="0" anchor="ctr">
              <a:spAutoFit/>
            </a:bodyPr>
            <a:lstStyle/>
            <a:p>
              <a:pPr algn="ctr"/>
              <a:endParaRPr lang="en-US" sz="800" dirty="0">
                <a:latin typeface="Britannic Bold" pitchFamily="34" charset="0"/>
              </a:endParaRPr>
            </a:p>
            <a:p>
              <a:pPr algn="ctr"/>
              <a:endParaRPr lang="en-US" sz="2400" dirty="0">
                <a:latin typeface="Britannic Bold" pitchFamily="34" charset="0"/>
              </a:endParaRPr>
            </a:p>
            <a:p>
              <a:pPr algn="ctr"/>
              <a:r>
                <a:rPr lang="en-US" sz="2400" dirty="0">
                  <a:latin typeface="Britannic Bold" pitchFamily="34" charset="0"/>
                </a:rPr>
                <a:t>Quick Test to Confirm that the Analytically-Predicted </a:t>
              </a:r>
              <a:r>
                <a:rPr lang="en-US" sz="2400" i="1" dirty="0">
                  <a:latin typeface="Britannic Bold" pitchFamily="34" charset="0"/>
                </a:rPr>
                <a:t>x</a:t>
              </a:r>
              <a:r>
                <a:rPr lang="en-US" sz="2400" i="1" baseline="-25000" dirty="0">
                  <a:latin typeface="Britannic Bold" pitchFamily="34" charset="0"/>
                </a:rPr>
                <a:t>1</a:t>
              </a:r>
              <a:r>
                <a:rPr lang="en-US" sz="2400" dirty="0">
                  <a:latin typeface="Britannic Bold" pitchFamily="34" charset="0"/>
                </a:rPr>
                <a:t> Yielding Minimal Free Energy is What It Should Be</a:t>
              </a:r>
            </a:p>
            <a:p>
              <a:pPr algn="ctr"/>
              <a:endParaRPr lang="en-US" sz="2400" dirty="0">
                <a:latin typeface="Britannic Bold" pitchFamily="34" charset="0"/>
              </a:endParaRPr>
            </a:p>
            <a:p>
              <a:pPr algn="ctr"/>
              <a:r>
                <a:rPr lang="en-US" sz="1600" dirty="0"/>
                <a:t> </a:t>
              </a:r>
              <a:r>
                <a:rPr lang="en-US" sz="1600" dirty="0">
                  <a:solidFill>
                    <a:schemeClr val="tx1">
                      <a:lumMod val="65000"/>
                      <a:lumOff val="35000"/>
                    </a:schemeClr>
                  </a:solidFill>
                </a:rPr>
                <a:t>Program Used: </a:t>
              </a:r>
            </a:p>
            <a:p>
              <a:pPr algn="ctr"/>
              <a:r>
                <a:rPr lang="en-US" sz="1600" dirty="0">
                  <a:solidFill>
                    <a:schemeClr val="tx1">
                      <a:lumMod val="65000"/>
                      <a:lumOff val="35000"/>
                    </a:schemeClr>
                  </a:solidFill>
                </a:rPr>
                <a:t>2D-CVM-simple-eq_no-interaction-calc_v2_2018-10-27.py</a:t>
              </a:r>
              <a:endParaRPr lang="en-US" sz="2400" dirty="0">
                <a:latin typeface="Britannic Bold" pitchFamily="34" charset="0"/>
              </a:endParaRPr>
            </a:p>
            <a:p>
              <a:pPr algn="ctr"/>
              <a:endParaRPr lang="en-US" sz="1000" dirty="0">
                <a:latin typeface="Britannic Bold" pitchFamily="34" charset="0"/>
              </a:endParaRPr>
            </a:p>
            <a:p>
              <a:pPr algn="ctr"/>
              <a:endParaRPr lang="en-US" sz="800" dirty="0">
                <a:latin typeface="Britannic Bold" pitchFamily="34" charset="0"/>
              </a:endParaRPr>
            </a:p>
          </p:txBody>
        </p:sp>
        <p:pic>
          <p:nvPicPr>
            <p:cNvPr id="2054" name="Picture 6" descr="C:\Users\A J Maren\Pictures\AJM-website-textile-bckgrnds\Italian-renaissance-border-2-thin.jpg"/>
            <p:cNvPicPr>
              <a:picLocks noChangeAspect="1" noChangeArrowheads="1"/>
            </p:cNvPicPr>
            <p:nvPr/>
          </p:nvPicPr>
          <p:blipFill>
            <a:blip r:embed="rId3" cstate="print"/>
            <a:srcRect/>
            <a:stretch>
              <a:fillRect/>
            </a:stretch>
          </p:blipFill>
          <p:spPr bwMode="auto">
            <a:xfrm>
              <a:off x="1600196" y="6262737"/>
              <a:ext cx="6858001" cy="150407"/>
            </a:xfrm>
            <a:prstGeom prst="rect">
              <a:avLst/>
            </a:prstGeom>
            <a:noFill/>
            <a:effectLst>
              <a:glow rad="63500">
                <a:schemeClr val="accent2">
                  <a:satMod val="175000"/>
                  <a:alpha val="40000"/>
                </a:schemeClr>
              </a:glow>
            </a:effectLst>
          </p:spPr>
        </p:pic>
        <p:pic>
          <p:nvPicPr>
            <p:cNvPr id="11" name="Picture 6" descr="C:\Users\A J Maren\Pictures\AJM-website-textile-bckgrnds\Italian-renaissance-border-2-thin.jpg"/>
            <p:cNvPicPr>
              <a:picLocks noChangeAspect="1" noChangeArrowheads="1"/>
            </p:cNvPicPr>
            <p:nvPr/>
          </p:nvPicPr>
          <p:blipFill>
            <a:blip r:embed="rId3" cstate="print"/>
            <a:srcRect/>
            <a:stretch>
              <a:fillRect/>
            </a:stretch>
          </p:blipFill>
          <p:spPr bwMode="auto">
            <a:xfrm>
              <a:off x="1600195" y="4137174"/>
              <a:ext cx="6858001" cy="150407"/>
            </a:xfrm>
            <a:prstGeom prst="rect">
              <a:avLst/>
            </a:prstGeom>
            <a:noFill/>
            <a:effectLst>
              <a:glow rad="63500">
                <a:schemeClr val="accent2">
                  <a:satMod val="175000"/>
                  <a:alpha val="40000"/>
                </a:schemeClr>
              </a:glow>
            </a:effectLst>
          </p:spPr>
        </p:pic>
      </p:grpSp>
    </p:spTree>
    <p:extLst>
      <p:ext uri="{BB962C8B-B14F-4D97-AF65-F5344CB8AC3E}">
        <p14:creationId xmlns:p14="http://schemas.microsoft.com/office/powerpoint/2010/main" val="823011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strVal val="#ppt_w*0.70"/>
                                          </p:val>
                                        </p:tav>
                                        <p:tav tm="100000">
                                          <p:val>
                                            <p:strVal val="#ppt_w"/>
                                          </p:val>
                                        </p:tav>
                                      </p:tavLst>
                                    </p:anim>
                                    <p:anim calcmode="lin" valueType="num">
                                      <p:cBhvr>
                                        <p:cTn id="8" dur="1000" fill="hold"/>
                                        <p:tgtEl>
                                          <p:spTgt spid="2"/>
                                        </p:tgtEl>
                                        <p:attrNameLst>
                                          <p:attrName>ppt_h</p:attrName>
                                        </p:attrNameLst>
                                      </p:cBhvr>
                                      <p:tavLst>
                                        <p:tav tm="0">
                                          <p:val>
                                            <p:strVal val="#ppt_h"/>
                                          </p:val>
                                        </p:tav>
                                        <p:tav tm="100000">
                                          <p:val>
                                            <p:strVal val="#ppt_h"/>
                                          </p:val>
                                        </p:tav>
                                      </p:tavLst>
                                    </p:anim>
                                    <p:animEffect transition="in" filter="fade">
                                      <p:cBhvr>
                                        <p:cTn id="9"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E2AA5625-0D81-4093-84E6-2A45FDEDE21F}"/>
              </a:ext>
            </a:extLst>
          </p:cNvPr>
          <p:cNvSpPr txBox="1"/>
          <p:nvPr/>
        </p:nvSpPr>
        <p:spPr>
          <a:xfrm>
            <a:off x="586631" y="6968951"/>
            <a:ext cx="455574" cy="346249"/>
          </a:xfrm>
          <a:prstGeom prst="rect">
            <a:avLst/>
          </a:prstGeom>
          <a:noFill/>
        </p:spPr>
        <p:txBody>
          <a:bodyPr wrap="none" rtlCol="0">
            <a:spAutoFit/>
          </a:bodyPr>
          <a:lstStyle/>
          <a:p>
            <a:r>
              <a:rPr lang="en-US" sz="1650" b="1" dirty="0"/>
              <a:t>0.5</a:t>
            </a:r>
          </a:p>
        </p:txBody>
      </p:sp>
      <p:sp>
        <p:nvSpPr>
          <p:cNvPr id="9" name="TextBox 8">
            <a:extLst>
              <a:ext uri="{FF2B5EF4-FFF2-40B4-BE49-F238E27FC236}">
                <a16:creationId xmlns:a16="http://schemas.microsoft.com/office/drawing/2014/main" id="{EA3EC576-2EAF-453A-8E53-47F22F19AD8A}"/>
              </a:ext>
            </a:extLst>
          </p:cNvPr>
          <p:cNvSpPr txBox="1"/>
          <p:nvPr/>
        </p:nvSpPr>
        <p:spPr>
          <a:xfrm>
            <a:off x="615994" y="3239824"/>
            <a:ext cx="455574" cy="346249"/>
          </a:xfrm>
          <a:prstGeom prst="rect">
            <a:avLst/>
          </a:prstGeom>
          <a:noFill/>
        </p:spPr>
        <p:txBody>
          <a:bodyPr wrap="none" rtlCol="0">
            <a:spAutoFit/>
          </a:bodyPr>
          <a:lstStyle/>
          <a:p>
            <a:r>
              <a:rPr lang="en-US" sz="1650" b="1" dirty="0"/>
              <a:t>0.0</a:t>
            </a:r>
          </a:p>
        </p:txBody>
      </p:sp>
      <p:sp>
        <p:nvSpPr>
          <p:cNvPr id="10" name="TextBox 9">
            <a:extLst>
              <a:ext uri="{FF2B5EF4-FFF2-40B4-BE49-F238E27FC236}">
                <a16:creationId xmlns:a16="http://schemas.microsoft.com/office/drawing/2014/main" id="{B994AF08-7D2B-4D7C-925D-082BFA394477}"/>
              </a:ext>
            </a:extLst>
          </p:cNvPr>
          <p:cNvSpPr txBox="1"/>
          <p:nvPr/>
        </p:nvSpPr>
        <p:spPr>
          <a:xfrm>
            <a:off x="606206" y="3952822"/>
            <a:ext cx="455574" cy="346249"/>
          </a:xfrm>
          <a:prstGeom prst="rect">
            <a:avLst/>
          </a:prstGeom>
          <a:noFill/>
        </p:spPr>
        <p:txBody>
          <a:bodyPr wrap="none" rtlCol="0">
            <a:spAutoFit/>
          </a:bodyPr>
          <a:lstStyle/>
          <a:p>
            <a:r>
              <a:rPr lang="en-US" sz="1650" b="1" dirty="0"/>
              <a:t>0.1</a:t>
            </a:r>
          </a:p>
        </p:txBody>
      </p:sp>
      <p:cxnSp>
        <p:nvCxnSpPr>
          <p:cNvPr id="14" name="Straight Connector 13">
            <a:extLst>
              <a:ext uri="{FF2B5EF4-FFF2-40B4-BE49-F238E27FC236}">
                <a16:creationId xmlns:a16="http://schemas.microsoft.com/office/drawing/2014/main" id="{B73E7531-C0E3-4D27-A226-47E8B61EA226}"/>
              </a:ext>
            </a:extLst>
          </p:cNvPr>
          <p:cNvCxnSpPr>
            <a:cxnSpLocks/>
          </p:cNvCxnSpPr>
          <p:nvPr/>
        </p:nvCxnSpPr>
        <p:spPr>
          <a:xfrm flipV="1">
            <a:off x="1049680" y="6371104"/>
            <a:ext cx="198408" cy="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9168AAE-734B-4238-8B5E-9905CCF9D1DE}"/>
              </a:ext>
            </a:extLst>
          </p:cNvPr>
          <p:cNvCxnSpPr>
            <a:cxnSpLocks/>
          </p:cNvCxnSpPr>
          <p:nvPr/>
        </p:nvCxnSpPr>
        <p:spPr>
          <a:xfrm flipV="1">
            <a:off x="1066165" y="5604147"/>
            <a:ext cx="198408" cy="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B33957A-6675-4BE7-96F5-C0EB64939B12}"/>
              </a:ext>
            </a:extLst>
          </p:cNvPr>
          <p:cNvCxnSpPr>
            <a:cxnSpLocks/>
          </p:cNvCxnSpPr>
          <p:nvPr/>
        </p:nvCxnSpPr>
        <p:spPr>
          <a:xfrm flipV="1">
            <a:off x="1064019" y="4869102"/>
            <a:ext cx="198408" cy="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E4690098-2907-4E21-BCE1-9BE6D8055A29}"/>
              </a:ext>
            </a:extLst>
          </p:cNvPr>
          <p:cNvCxnSpPr>
            <a:cxnSpLocks/>
          </p:cNvCxnSpPr>
          <p:nvPr/>
        </p:nvCxnSpPr>
        <p:spPr>
          <a:xfrm flipV="1">
            <a:off x="1049680" y="7125737"/>
            <a:ext cx="198408" cy="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81BDF13B-EFCF-449E-8FA3-2F1F5BD9884D}"/>
              </a:ext>
            </a:extLst>
          </p:cNvPr>
          <p:cNvCxnSpPr>
            <a:cxnSpLocks/>
          </p:cNvCxnSpPr>
          <p:nvPr/>
        </p:nvCxnSpPr>
        <p:spPr>
          <a:xfrm flipH="1">
            <a:off x="1248089" y="3327106"/>
            <a:ext cx="16484" cy="379419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4B84E8DD-AB2B-4F1C-B953-8F9E57D628EC}"/>
              </a:ext>
            </a:extLst>
          </p:cNvPr>
          <p:cNvSpPr txBox="1"/>
          <p:nvPr/>
        </p:nvSpPr>
        <p:spPr>
          <a:xfrm>
            <a:off x="625782" y="6226328"/>
            <a:ext cx="455574" cy="346249"/>
          </a:xfrm>
          <a:prstGeom prst="rect">
            <a:avLst/>
          </a:prstGeom>
          <a:noFill/>
        </p:spPr>
        <p:txBody>
          <a:bodyPr wrap="none" rtlCol="0">
            <a:spAutoFit/>
          </a:bodyPr>
          <a:lstStyle/>
          <a:p>
            <a:r>
              <a:rPr lang="en-US" sz="1650" b="1" dirty="0"/>
              <a:t>0.4</a:t>
            </a:r>
          </a:p>
        </p:txBody>
      </p:sp>
      <p:sp>
        <p:nvSpPr>
          <p:cNvPr id="23" name="TextBox 22">
            <a:extLst>
              <a:ext uri="{FF2B5EF4-FFF2-40B4-BE49-F238E27FC236}">
                <a16:creationId xmlns:a16="http://schemas.microsoft.com/office/drawing/2014/main" id="{6CC16EEE-C0DA-4136-8BD9-4F25BC344F62}"/>
              </a:ext>
            </a:extLst>
          </p:cNvPr>
          <p:cNvSpPr txBox="1"/>
          <p:nvPr/>
        </p:nvSpPr>
        <p:spPr>
          <a:xfrm>
            <a:off x="596419" y="5473916"/>
            <a:ext cx="455574" cy="346249"/>
          </a:xfrm>
          <a:prstGeom prst="rect">
            <a:avLst/>
          </a:prstGeom>
          <a:noFill/>
        </p:spPr>
        <p:txBody>
          <a:bodyPr wrap="none" rtlCol="0">
            <a:spAutoFit/>
          </a:bodyPr>
          <a:lstStyle/>
          <a:p>
            <a:r>
              <a:rPr lang="en-US" sz="1650" b="1" dirty="0"/>
              <a:t>0.3</a:t>
            </a:r>
          </a:p>
        </p:txBody>
      </p:sp>
      <p:sp>
        <p:nvSpPr>
          <p:cNvPr id="24" name="TextBox 23">
            <a:extLst>
              <a:ext uri="{FF2B5EF4-FFF2-40B4-BE49-F238E27FC236}">
                <a16:creationId xmlns:a16="http://schemas.microsoft.com/office/drawing/2014/main" id="{234895B3-B474-40F3-A888-CD013FDCD185}"/>
              </a:ext>
            </a:extLst>
          </p:cNvPr>
          <p:cNvSpPr txBox="1"/>
          <p:nvPr/>
        </p:nvSpPr>
        <p:spPr>
          <a:xfrm>
            <a:off x="576843" y="4732687"/>
            <a:ext cx="455574" cy="346249"/>
          </a:xfrm>
          <a:prstGeom prst="rect">
            <a:avLst/>
          </a:prstGeom>
          <a:noFill/>
        </p:spPr>
        <p:txBody>
          <a:bodyPr wrap="none" rtlCol="0">
            <a:spAutoFit/>
          </a:bodyPr>
          <a:lstStyle/>
          <a:p>
            <a:r>
              <a:rPr lang="en-US" sz="1650" b="1" dirty="0"/>
              <a:t>0.2</a:t>
            </a:r>
          </a:p>
        </p:txBody>
      </p:sp>
      <p:sp>
        <p:nvSpPr>
          <p:cNvPr id="51" name="Rectangle 50">
            <a:extLst>
              <a:ext uri="{FF2B5EF4-FFF2-40B4-BE49-F238E27FC236}">
                <a16:creationId xmlns:a16="http://schemas.microsoft.com/office/drawing/2014/main" id="{1019EF2C-21CD-4227-AD27-D3E2836F2B6F}"/>
              </a:ext>
            </a:extLst>
          </p:cNvPr>
          <p:cNvSpPr/>
          <p:nvPr/>
        </p:nvSpPr>
        <p:spPr>
          <a:xfrm>
            <a:off x="2888995" y="2576249"/>
            <a:ext cx="4266175" cy="26075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50"/>
          </a:p>
        </p:txBody>
      </p:sp>
      <p:cxnSp>
        <p:nvCxnSpPr>
          <p:cNvPr id="50" name="Straight Connector 49">
            <a:extLst>
              <a:ext uri="{FF2B5EF4-FFF2-40B4-BE49-F238E27FC236}">
                <a16:creationId xmlns:a16="http://schemas.microsoft.com/office/drawing/2014/main" id="{E781BD77-65A2-4396-9A86-802F990F7019}"/>
              </a:ext>
            </a:extLst>
          </p:cNvPr>
          <p:cNvCxnSpPr>
            <a:cxnSpLocks/>
          </p:cNvCxnSpPr>
          <p:nvPr/>
        </p:nvCxnSpPr>
        <p:spPr>
          <a:xfrm flipH="1">
            <a:off x="1272413" y="3344976"/>
            <a:ext cx="7518388" cy="981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C3D24825-1B6B-407F-95BF-26368B2065B2}"/>
              </a:ext>
            </a:extLst>
          </p:cNvPr>
          <p:cNvCxnSpPr>
            <a:cxnSpLocks/>
          </p:cNvCxnSpPr>
          <p:nvPr/>
        </p:nvCxnSpPr>
        <p:spPr>
          <a:xfrm flipV="1">
            <a:off x="2031948" y="3243000"/>
            <a:ext cx="0" cy="10022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62D9AF66-1CA8-45DF-852A-335519595074}"/>
              </a:ext>
            </a:extLst>
          </p:cNvPr>
          <p:cNvCxnSpPr>
            <a:cxnSpLocks/>
          </p:cNvCxnSpPr>
          <p:nvPr/>
        </p:nvCxnSpPr>
        <p:spPr>
          <a:xfrm flipV="1">
            <a:off x="2769336" y="3144141"/>
            <a:ext cx="0" cy="19771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8F569509-9E1A-4D7E-9604-9C3C89EE0B6F}"/>
              </a:ext>
            </a:extLst>
          </p:cNvPr>
          <p:cNvCxnSpPr>
            <a:cxnSpLocks/>
          </p:cNvCxnSpPr>
          <p:nvPr/>
        </p:nvCxnSpPr>
        <p:spPr>
          <a:xfrm flipV="1">
            <a:off x="4271301" y="3147537"/>
            <a:ext cx="0" cy="19771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5420E6E0-C9F4-4F0A-9F42-D38C364E918E}"/>
              </a:ext>
            </a:extLst>
          </p:cNvPr>
          <p:cNvCxnSpPr>
            <a:cxnSpLocks/>
          </p:cNvCxnSpPr>
          <p:nvPr/>
        </p:nvCxnSpPr>
        <p:spPr>
          <a:xfrm flipV="1">
            <a:off x="5780066" y="3170161"/>
            <a:ext cx="0" cy="19771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F1972264-EBB2-4817-8503-BC234189C61F}"/>
              </a:ext>
            </a:extLst>
          </p:cNvPr>
          <p:cNvCxnSpPr>
            <a:cxnSpLocks/>
          </p:cNvCxnSpPr>
          <p:nvPr/>
        </p:nvCxnSpPr>
        <p:spPr>
          <a:xfrm flipV="1">
            <a:off x="7319417" y="3157076"/>
            <a:ext cx="0" cy="19771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ABBF78EB-17D2-4999-B0BA-4B0ABAF56A16}"/>
              </a:ext>
            </a:extLst>
          </p:cNvPr>
          <p:cNvCxnSpPr>
            <a:cxnSpLocks/>
          </p:cNvCxnSpPr>
          <p:nvPr/>
        </p:nvCxnSpPr>
        <p:spPr>
          <a:xfrm flipV="1">
            <a:off x="3513527" y="3246396"/>
            <a:ext cx="0" cy="10022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E219B66A-B792-4265-90F8-2A44B7AB27A9}"/>
              </a:ext>
            </a:extLst>
          </p:cNvPr>
          <p:cNvCxnSpPr>
            <a:cxnSpLocks/>
          </p:cNvCxnSpPr>
          <p:nvPr/>
        </p:nvCxnSpPr>
        <p:spPr>
          <a:xfrm flipV="1">
            <a:off x="5005297" y="3235681"/>
            <a:ext cx="0" cy="10022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0806BCEF-3E3E-4787-808E-47469B989DA0}"/>
              </a:ext>
            </a:extLst>
          </p:cNvPr>
          <p:cNvCxnSpPr>
            <a:cxnSpLocks/>
          </p:cNvCxnSpPr>
          <p:nvPr/>
        </p:nvCxnSpPr>
        <p:spPr>
          <a:xfrm flipV="1">
            <a:off x="6562209" y="3248631"/>
            <a:ext cx="0" cy="10022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78F5A247-D5E9-4BA6-BC2A-E64104C44100}"/>
              </a:ext>
            </a:extLst>
          </p:cNvPr>
          <p:cNvCxnSpPr>
            <a:cxnSpLocks/>
          </p:cNvCxnSpPr>
          <p:nvPr/>
        </p:nvCxnSpPr>
        <p:spPr>
          <a:xfrm flipV="1">
            <a:off x="8054629" y="3238436"/>
            <a:ext cx="0" cy="10022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A1150F4A-C766-4156-8C10-3CC0328D3A73}"/>
              </a:ext>
            </a:extLst>
          </p:cNvPr>
          <p:cNvCxnSpPr>
            <a:cxnSpLocks/>
          </p:cNvCxnSpPr>
          <p:nvPr/>
        </p:nvCxnSpPr>
        <p:spPr>
          <a:xfrm flipV="1">
            <a:off x="8790800" y="3139577"/>
            <a:ext cx="0" cy="19771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8E22BD98-0107-4DEA-BC47-25E617DAEEA3}"/>
              </a:ext>
            </a:extLst>
          </p:cNvPr>
          <p:cNvSpPr txBox="1"/>
          <p:nvPr/>
        </p:nvSpPr>
        <p:spPr>
          <a:xfrm>
            <a:off x="1071079" y="2471317"/>
            <a:ext cx="455574" cy="346249"/>
          </a:xfrm>
          <a:prstGeom prst="rect">
            <a:avLst/>
          </a:prstGeom>
          <a:noFill/>
        </p:spPr>
        <p:txBody>
          <a:bodyPr wrap="none" rtlCol="0">
            <a:spAutoFit/>
          </a:bodyPr>
          <a:lstStyle/>
          <a:p>
            <a:r>
              <a:rPr lang="en-US" sz="1650" b="1" dirty="0"/>
              <a:t>0.0</a:t>
            </a:r>
          </a:p>
        </p:txBody>
      </p:sp>
      <p:sp>
        <p:nvSpPr>
          <p:cNvPr id="66" name="TextBox 65">
            <a:extLst>
              <a:ext uri="{FF2B5EF4-FFF2-40B4-BE49-F238E27FC236}">
                <a16:creationId xmlns:a16="http://schemas.microsoft.com/office/drawing/2014/main" id="{66101D11-63AD-415E-B50F-D34E01A5E553}"/>
              </a:ext>
            </a:extLst>
          </p:cNvPr>
          <p:cNvSpPr txBox="1"/>
          <p:nvPr/>
        </p:nvSpPr>
        <p:spPr>
          <a:xfrm>
            <a:off x="2564694" y="2426732"/>
            <a:ext cx="455574" cy="346249"/>
          </a:xfrm>
          <a:prstGeom prst="rect">
            <a:avLst/>
          </a:prstGeom>
          <a:noFill/>
        </p:spPr>
        <p:txBody>
          <a:bodyPr wrap="none" rtlCol="0">
            <a:spAutoFit/>
          </a:bodyPr>
          <a:lstStyle/>
          <a:p>
            <a:r>
              <a:rPr lang="en-US" sz="1650" b="1" dirty="0"/>
              <a:t>1.0</a:t>
            </a:r>
          </a:p>
        </p:txBody>
      </p:sp>
      <p:sp>
        <p:nvSpPr>
          <p:cNvPr id="67" name="TextBox 66">
            <a:extLst>
              <a:ext uri="{FF2B5EF4-FFF2-40B4-BE49-F238E27FC236}">
                <a16:creationId xmlns:a16="http://schemas.microsoft.com/office/drawing/2014/main" id="{59FC5D5A-431A-4CBB-97C0-088711C71B3E}"/>
              </a:ext>
            </a:extLst>
          </p:cNvPr>
          <p:cNvSpPr txBox="1"/>
          <p:nvPr/>
        </p:nvSpPr>
        <p:spPr>
          <a:xfrm>
            <a:off x="4044198" y="2423003"/>
            <a:ext cx="455574" cy="346249"/>
          </a:xfrm>
          <a:prstGeom prst="rect">
            <a:avLst/>
          </a:prstGeom>
          <a:noFill/>
        </p:spPr>
        <p:txBody>
          <a:bodyPr wrap="none" rtlCol="0">
            <a:spAutoFit/>
          </a:bodyPr>
          <a:lstStyle/>
          <a:p>
            <a:r>
              <a:rPr lang="en-US" sz="1650" b="1" dirty="0"/>
              <a:t>2.0</a:t>
            </a:r>
          </a:p>
        </p:txBody>
      </p:sp>
      <p:sp>
        <p:nvSpPr>
          <p:cNvPr id="68" name="TextBox 67">
            <a:extLst>
              <a:ext uri="{FF2B5EF4-FFF2-40B4-BE49-F238E27FC236}">
                <a16:creationId xmlns:a16="http://schemas.microsoft.com/office/drawing/2014/main" id="{0327437F-E792-4A65-B9B6-95BA37CF6F45}"/>
              </a:ext>
            </a:extLst>
          </p:cNvPr>
          <p:cNvSpPr txBox="1"/>
          <p:nvPr/>
        </p:nvSpPr>
        <p:spPr>
          <a:xfrm>
            <a:off x="5582223" y="2419366"/>
            <a:ext cx="455574" cy="346249"/>
          </a:xfrm>
          <a:prstGeom prst="rect">
            <a:avLst/>
          </a:prstGeom>
          <a:noFill/>
        </p:spPr>
        <p:txBody>
          <a:bodyPr wrap="none" rtlCol="0">
            <a:spAutoFit/>
          </a:bodyPr>
          <a:lstStyle/>
          <a:p>
            <a:r>
              <a:rPr lang="en-US" sz="1650" b="1" dirty="0"/>
              <a:t>3.0</a:t>
            </a:r>
          </a:p>
        </p:txBody>
      </p:sp>
      <p:sp>
        <p:nvSpPr>
          <p:cNvPr id="69" name="TextBox 68">
            <a:extLst>
              <a:ext uri="{FF2B5EF4-FFF2-40B4-BE49-F238E27FC236}">
                <a16:creationId xmlns:a16="http://schemas.microsoft.com/office/drawing/2014/main" id="{8789DF82-7ABB-4247-86C1-E034FC834D60}"/>
              </a:ext>
            </a:extLst>
          </p:cNvPr>
          <p:cNvSpPr txBox="1"/>
          <p:nvPr/>
        </p:nvSpPr>
        <p:spPr>
          <a:xfrm>
            <a:off x="7092310" y="2436776"/>
            <a:ext cx="455574" cy="346249"/>
          </a:xfrm>
          <a:prstGeom prst="rect">
            <a:avLst/>
          </a:prstGeom>
          <a:noFill/>
        </p:spPr>
        <p:txBody>
          <a:bodyPr wrap="none" rtlCol="0">
            <a:spAutoFit/>
          </a:bodyPr>
          <a:lstStyle/>
          <a:p>
            <a:r>
              <a:rPr lang="en-US" sz="1650" b="1" dirty="0"/>
              <a:t>4.0</a:t>
            </a:r>
          </a:p>
        </p:txBody>
      </p:sp>
      <p:sp>
        <p:nvSpPr>
          <p:cNvPr id="70" name="TextBox 69">
            <a:extLst>
              <a:ext uri="{FF2B5EF4-FFF2-40B4-BE49-F238E27FC236}">
                <a16:creationId xmlns:a16="http://schemas.microsoft.com/office/drawing/2014/main" id="{FE4950CC-0DD0-495C-9013-20E99122CB34}"/>
              </a:ext>
            </a:extLst>
          </p:cNvPr>
          <p:cNvSpPr txBox="1"/>
          <p:nvPr/>
        </p:nvSpPr>
        <p:spPr>
          <a:xfrm>
            <a:off x="8592952" y="2457750"/>
            <a:ext cx="455574" cy="346249"/>
          </a:xfrm>
          <a:prstGeom prst="rect">
            <a:avLst/>
          </a:prstGeom>
          <a:noFill/>
        </p:spPr>
        <p:txBody>
          <a:bodyPr wrap="none" rtlCol="0">
            <a:spAutoFit/>
          </a:bodyPr>
          <a:lstStyle/>
          <a:p>
            <a:r>
              <a:rPr lang="en-US" sz="1650" b="1" dirty="0"/>
              <a:t>5.0</a:t>
            </a:r>
          </a:p>
        </p:txBody>
      </p:sp>
      <p:cxnSp>
        <p:nvCxnSpPr>
          <p:cNvPr id="71" name="Straight Connector 70">
            <a:extLst>
              <a:ext uri="{FF2B5EF4-FFF2-40B4-BE49-F238E27FC236}">
                <a16:creationId xmlns:a16="http://schemas.microsoft.com/office/drawing/2014/main" id="{0AA6C2FA-DE8C-43EC-8B7C-23733F6EAEFA}"/>
              </a:ext>
            </a:extLst>
          </p:cNvPr>
          <p:cNvCxnSpPr>
            <a:cxnSpLocks/>
          </p:cNvCxnSpPr>
          <p:nvPr/>
        </p:nvCxnSpPr>
        <p:spPr>
          <a:xfrm flipV="1">
            <a:off x="1058325" y="4108306"/>
            <a:ext cx="198408" cy="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4B65F4F9-DAEC-4164-BC4A-9F7809B71531}"/>
              </a:ext>
            </a:extLst>
          </p:cNvPr>
          <p:cNvSpPr/>
          <p:nvPr/>
        </p:nvSpPr>
        <p:spPr>
          <a:xfrm rot="5400000">
            <a:off x="555548" y="2803926"/>
            <a:ext cx="506950" cy="39673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980" i="1" dirty="0">
                <a:solidFill>
                  <a:schemeClr val="tx1"/>
                </a:solidFill>
              </a:rPr>
              <a:t>x</a:t>
            </a:r>
            <a:r>
              <a:rPr lang="en-US" sz="1980" i="1" baseline="-25000" dirty="0">
                <a:solidFill>
                  <a:schemeClr val="tx1"/>
                </a:solidFill>
              </a:rPr>
              <a:t>1</a:t>
            </a:r>
            <a:endParaRPr lang="en-US" sz="1980" i="1" dirty="0">
              <a:solidFill>
                <a:schemeClr val="tx1"/>
              </a:solidFill>
            </a:endParaRPr>
          </a:p>
        </p:txBody>
      </p:sp>
      <p:grpSp>
        <p:nvGrpSpPr>
          <p:cNvPr id="25" name="Group 24">
            <a:extLst>
              <a:ext uri="{FF2B5EF4-FFF2-40B4-BE49-F238E27FC236}">
                <a16:creationId xmlns:a16="http://schemas.microsoft.com/office/drawing/2014/main" id="{F20161C2-F557-4697-B027-280AFF9614DD}"/>
              </a:ext>
            </a:extLst>
          </p:cNvPr>
          <p:cNvGrpSpPr/>
          <p:nvPr/>
        </p:nvGrpSpPr>
        <p:grpSpPr>
          <a:xfrm>
            <a:off x="1021019" y="2895600"/>
            <a:ext cx="670376" cy="346249"/>
            <a:chOff x="2236574" y="1285103"/>
            <a:chExt cx="812577" cy="419695"/>
          </a:xfrm>
        </p:grpSpPr>
        <p:sp>
          <p:nvSpPr>
            <p:cNvPr id="18" name="Rectangle: Rounded Corners 17">
              <a:extLst>
                <a:ext uri="{FF2B5EF4-FFF2-40B4-BE49-F238E27FC236}">
                  <a16:creationId xmlns:a16="http://schemas.microsoft.com/office/drawing/2014/main" id="{7F6B0A7D-9AF4-4753-B3CC-54FFF6A36429}"/>
                </a:ext>
              </a:extLst>
            </p:cNvPr>
            <p:cNvSpPr/>
            <p:nvPr/>
          </p:nvSpPr>
          <p:spPr>
            <a:xfrm>
              <a:off x="2236574" y="1285104"/>
              <a:ext cx="713656" cy="369332"/>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50"/>
            </a:p>
          </p:txBody>
        </p:sp>
        <p:sp>
          <p:nvSpPr>
            <p:cNvPr id="20" name="TextBox 19">
              <a:extLst>
                <a:ext uri="{FF2B5EF4-FFF2-40B4-BE49-F238E27FC236}">
                  <a16:creationId xmlns:a16="http://schemas.microsoft.com/office/drawing/2014/main" id="{FCDCE161-55AC-4D28-885B-C8BEC861AE46}"/>
                </a:ext>
              </a:extLst>
            </p:cNvPr>
            <p:cNvSpPr txBox="1"/>
            <p:nvPr/>
          </p:nvSpPr>
          <p:spPr>
            <a:xfrm>
              <a:off x="2236574" y="1285103"/>
              <a:ext cx="812577" cy="419695"/>
            </a:xfrm>
            <a:prstGeom prst="rect">
              <a:avLst/>
            </a:prstGeom>
            <a:noFill/>
          </p:spPr>
          <p:txBody>
            <a:bodyPr wrap="none" rtlCol="0">
              <a:spAutoFit/>
            </a:bodyPr>
            <a:lstStyle/>
            <a:p>
              <a:r>
                <a:rPr lang="en-US" sz="1650" b="1" dirty="0"/>
                <a:t>0.500</a:t>
              </a:r>
            </a:p>
          </p:txBody>
        </p:sp>
      </p:grpSp>
      <p:sp>
        <p:nvSpPr>
          <p:cNvPr id="72" name="Rectangle 71">
            <a:extLst>
              <a:ext uri="{FF2B5EF4-FFF2-40B4-BE49-F238E27FC236}">
                <a16:creationId xmlns:a16="http://schemas.microsoft.com/office/drawing/2014/main" id="{4F277D11-1F19-414D-889F-1B43C6591D04}"/>
              </a:ext>
            </a:extLst>
          </p:cNvPr>
          <p:cNvSpPr/>
          <p:nvPr/>
        </p:nvSpPr>
        <p:spPr>
          <a:xfrm rot="16200000">
            <a:off x="-1319799" y="4892466"/>
            <a:ext cx="3341138" cy="39673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50" i="1" dirty="0">
                <a:solidFill>
                  <a:schemeClr val="tx1"/>
                </a:solidFill>
              </a:rPr>
              <a:t>(Interaction Enthalpy Parameter) </a:t>
            </a:r>
          </a:p>
        </p:txBody>
      </p:sp>
      <p:grpSp>
        <p:nvGrpSpPr>
          <p:cNvPr id="73" name="Group 72">
            <a:extLst>
              <a:ext uri="{FF2B5EF4-FFF2-40B4-BE49-F238E27FC236}">
                <a16:creationId xmlns:a16="http://schemas.microsoft.com/office/drawing/2014/main" id="{09F89043-8AEA-4F40-9F59-6DD8534C3CB9}"/>
              </a:ext>
            </a:extLst>
          </p:cNvPr>
          <p:cNvGrpSpPr/>
          <p:nvPr/>
        </p:nvGrpSpPr>
        <p:grpSpPr>
          <a:xfrm>
            <a:off x="8466093" y="2895600"/>
            <a:ext cx="670376" cy="346249"/>
            <a:chOff x="2236574" y="1285103"/>
            <a:chExt cx="812577" cy="419695"/>
          </a:xfrm>
        </p:grpSpPr>
        <p:sp>
          <p:nvSpPr>
            <p:cNvPr id="74" name="Rectangle: Rounded Corners 73">
              <a:extLst>
                <a:ext uri="{FF2B5EF4-FFF2-40B4-BE49-F238E27FC236}">
                  <a16:creationId xmlns:a16="http://schemas.microsoft.com/office/drawing/2014/main" id="{4A0F8475-2FA2-4B06-8A04-0D857BEBAFC6}"/>
                </a:ext>
              </a:extLst>
            </p:cNvPr>
            <p:cNvSpPr/>
            <p:nvPr/>
          </p:nvSpPr>
          <p:spPr>
            <a:xfrm>
              <a:off x="2236574" y="1285104"/>
              <a:ext cx="713656" cy="369332"/>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50"/>
            </a:p>
          </p:txBody>
        </p:sp>
        <p:sp>
          <p:nvSpPr>
            <p:cNvPr id="75" name="TextBox 74">
              <a:extLst>
                <a:ext uri="{FF2B5EF4-FFF2-40B4-BE49-F238E27FC236}">
                  <a16:creationId xmlns:a16="http://schemas.microsoft.com/office/drawing/2014/main" id="{72165F54-5E13-4B6E-A084-89D16FAC06D5}"/>
                </a:ext>
              </a:extLst>
            </p:cNvPr>
            <p:cNvSpPr txBox="1"/>
            <p:nvPr/>
          </p:nvSpPr>
          <p:spPr>
            <a:xfrm>
              <a:off x="2236574" y="1285103"/>
              <a:ext cx="812577" cy="419695"/>
            </a:xfrm>
            <a:prstGeom prst="rect">
              <a:avLst/>
            </a:prstGeom>
            <a:noFill/>
          </p:spPr>
          <p:txBody>
            <a:bodyPr wrap="none" rtlCol="0">
              <a:spAutoFit/>
            </a:bodyPr>
            <a:lstStyle/>
            <a:p>
              <a:r>
                <a:rPr lang="en-US" sz="1650" b="1" dirty="0"/>
                <a:t>0.007</a:t>
              </a:r>
            </a:p>
          </p:txBody>
        </p:sp>
      </p:grpSp>
      <p:grpSp>
        <p:nvGrpSpPr>
          <p:cNvPr id="76" name="Group 75">
            <a:extLst>
              <a:ext uri="{FF2B5EF4-FFF2-40B4-BE49-F238E27FC236}">
                <a16:creationId xmlns:a16="http://schemas.microsoft.com/office/drawing/2014/main" id="{5F57124B-6290-4F79-A7C3-4A10EBCE4E15}"/>
              </a:ext>
            </a:extLst>
          </p:cNvPr>
          <p:cNvGrpSpPr/>
          <p:nvPr/>
        </p:nvGrpSpPr>
        <p:grpSpPr>
          <a:xfrm>
            <a:off x="6982137" y="2895600"/>
            <a:ext cx="670376" cy="346249"/>
            <a:chOff x="2236574" y="1285103"/>
            <a:chExt cx="812577" cy="419695"/>
          </a:xfrm>
        </p:grpSpPr>
        <p:sp>
          <p:nvSpPr>
            <p:cNvPr id="77" name="Rectangle: Rounded Corners 76">
              <a:extLst>
                <a:ext uri="{FF2B5EF4-FFF2-40B4-BE49-F238E27FC236}">
                  <a16:creationId xmlns:a16="http://schemas.microsoft.com/office/drawing/2014/main" id="{6C0D4A99-2823-489A-BC8F-310ED2397558}"/>
                </a:ext>
              </a:extLst>
            </p:cNvPr>
            <p:cNvSpPr/>
            <p:nvPr/>
          </p:nvSpPr>
          <p:spPr>
            <a:xfrm>
              <a:off x="2236574" y="1285104"/>
              <a:ext cx="713656" cy="369332"/>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50"/>
            </a:p>
          </p:txBody>
        </p:sp>
        <p:sp>
          <p:nvSpPr>
            <p:cNvPr id="78" name="TextBox 77">
              <a:extLst>
                <a:ext uri="{FF2B5EF4-FFF2-40B4-BE49-F238E27FC236}">
                  <a16:creationId xmlns:a16="http://schemas.microsoft.com/office/drawing/2014/main" id="{FF31E1A7-BC4D-434B-A46B-5F42465FE5FD}"/>
                </a:ext>
              </a:extLst>
            </p:cNvPr>
            <p:cNvSpPr txBox="1"/>
            <p:nvPr/>
          </p:nvSpPr>
          <p:spPr>
            <a:xfrm>
              <a:off x="2236574" y="1285103"/>
              <a:ext cx="812577" cy="419695"/>
            </a:xfrm>
            <a:prstGeom prst="rect">
              <a:avLst/>
            </a:prstGeom>
            <a:noFill/>
          </p:spPr>
          <p:txBody>
            <a:bodyPr wrap="none" rtlCol="0">
              <a:spAutoFit/>
            </a:bodyPr>
            <a:lstStyle/>
            <a:p>
              <a:r>
                <a:rPr lang="en-US" sz="1650" b="1" dirty="0"/>
                <a:t>0.018</a:t>
              </a:r>
            </a:p>
          </p:txBody>
        </p:sp>
      </p:grpSp>
      <p:grpSp>
        <p:nvGrpSpPr>
          <p:cNvPr id="79" name="Group 78">
            <a:extLst>
              <a:ext uri="{FF2B5EF4-FFF2-40B4-BE49-F238E27FC236}">
                <a16:creationId xmlns:a16="http://schemas.microsoft.com/office/drawing/2014/main" id="{6E27A8FB-38FC-4780-A113-777C4E204186}"/>
              </a:ext>
            </a:extLst>
          </p:cNvPr>
          <p:cNvGrpSpPr/>
          <p:nvPr/>
        </p:nvGrpSpPr>
        <p:grpSpPr>
          <a:xfrm>
            <a:off x="5504351" y="2854151"/>
            <a:ext cx="670376" cy="346249"/>
            <a:chOff x="2236574" y="1285103"/>
            <a:chExt cx="812577" cy="419695"/>
          </a:xfrm>
        </p:grpSpPr>
        <p:sp>
          <p:nvSpPr>
            <p:cNvPr id="80" name="Rectangle: Rounded Corners 79">
              <a:extLst>
                <a:ext uri="{FF2B5EF4-FFF2-40B4-BE49-F238E27FC236}">
                  <a16:creationId xmlns:a16="http://schemas.microsoft.com/office/drawing/2014/main" id="{1277E65E-5BDB-4B43-9269-78C9AC590353}"/>
                </a:ext>
              </a:extLst>
            </p:cNvPr>
            <p:cNvSpPr/>
            <p:nvPr/>
          </p:nvSpPr>
          <p:spPr>
            <a:xfrm>
              <a:off x="2236574" y="1285104"/>
              <a:ext cx="713656" cy="369332"/>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50"/>
            </a:p>
          </p:txBody>
        </p:sp>
        <p:sp>
          <p:nvSpPr>
            <p:cNvPr id="81" name="TextBox 80">
              <a:extLst>
                <a:ext uri="{FF2B5EF4-FFF2-40B4-BE49-F238E27FC236}">
                  <a16:creationId xmlns:a16="http://schemas.microsoft.com/office/drawing/2014/main" id="{4643A1A9-16A4-4DEF-B454-20A1E8DAC53A}"/>
                </a:ext>
              </a:extLst>
            </p:cNvPr>
            <p:cNvSpPr txBox="1"/>
            <p:nvPr/>
          </p:nvSpPr>
          <p:spPr>
            <a:xfrm>
              <a:off x="2236574" y="1285103"/>
              <a:ext cx="812577" cy="419695"/>
            </a:xfrm>
            <a:prstGeom prst="rect">
              <a:avLst/>
            </a:prstGeom>
            <a:noFill/>
          </p:spPr>
          <p:txBody>
            <a:bodyPr wrap="none" rtlCol="0">
              <a:spAutoFit/>
            </a:bodyPr>
            <a:lstStyle/>
            <a:p>
              <a:r>
                <a:rPr lang="en-US" sz="1650" b="1" dirty="0"/>
                <a:t>0.047</a:t>
              </a:r>
            </a:p>
          </p:txBody>
        </p:sp>
      </p:grpSp>
      <p:grpSp>
        <p:nvGrpSpPr>
          <p:cNvPr id="82" name="Group 81">
            <a:extLst>
              <a:ext uri="{FF2B5EF4-FFF2-40B4-BE49-F238E27FC236}">
                <a16:creationId xmlns:a16="http://schemas.microsoft.com/office/drawing/2014/main" id="{AEB45B30-1D80-4733-9B2C-C2B19C129C51}"/>
              </a:ext>
            </a:extLst>
          </p:cNvPr>
          <p:cNvGrpSpPr/>
          <p:nvPr/>
        </p:nvGrpSpPr>
        <p:grpSpPr>
          <a:xfrm>
            <a:off x="3970715" y="2895600"/>
            <a:ext cx="670376" cy="346249"/>
            <a:chOff x="2236574" y="1285103"/>
            <a:chExt cx="812577" cy="419695"/>
          </a:xfrm>
        </p:grpSpPr>
        <p:sp>
          <p:nvSpPr>
            <p:cNvPr id="83" name="Rectangle: Rounded Corners 82">
              <a:extLst>
                <a:ext uri="{FF2B5EF4-FFF2-40B4-BE49-F238E27FC236}">
                  <a16:creationId xmlns:a16="http://schemas.microsoft.com/office/drawing/2014/main" id="{7778A2FB-3BC1-46FA-B5C7-287A9AAD92EC}"/>
                </a:ext>
              </a:extLst>
            </p:cNvPr>
            <p:cNvSpPr/>
            <p:nvPr/>
          </p:nvSpPr>
          <p:spPr>
            <a:xfrm>
              <a:off x="2236574" y="1285104"/>
              <a:ext cx="713656" cy="369332"/>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50"/>
            </a:p>
          </p:txBody>
        </p:sp>
        <p:sp>
          <p:nvSpPr>
            <p:cNvPr id="84" name="TextBox 83">
              <a:extLst>
                <a:ext uri="{FF2B5EF4-FFF2-40B4-BE49-F238E27FC236}">
                  <a16:creationId xmlns:a16="http://schemas.microsoft.com/office/drawing/2014/main" id="{24C9F63E-32D3-4D75-A0E7-7AC6097A345F}"/>
                </a:ext>
              </a:extLst>
            </p:cNvPr>
            <p:cNvSpPr txBox="1"/>
            <p:nvPr/>
          </p:nvSpPr>
          <p:spPr>
            <a:xfrm>
              <a:off x="2236574" y="1285103"/>
              <a:ext cx="812577" cy="419695"/>
            </a:xfrm>
            <a:prstGeom prst="rect">
              <a:avLst/>
            </a:prstGeom>
            <a:noFill/>
          </p:spPr>
          <p:txBody>
            <a:bodyPr wrap="none" rtlCol="0">
              <a:spAutoFit/>
            </a:bodyPr>
            <a:lstStyle/>
            <a:p>
              <a:r>
                <a:rPr lang="en-US" sz="1650" b="1" dirty="0"/>
                <a:t>0.119</a:t>
              </a:r>
            </a:p>
          </p:txBody>
        </p:sp>
      </p:grpSp>
      <p:grpSp>
        <p:nvGrpSpPr>
          <p:cNvPr id="85" name="Group 84">
            <a:extLst>
              <a:ext uri="{FF2B5EF4-FFF2-40B4-BE49-F238E27FC236}">
                <a16:creationId xmlns:a16="http://schemas.microsoft.com/office/drawing/2014/main" id="{70D03A74-B180-426A-BEB4-6F7D85767870}"/>
              </a:ext>
            </a:extLst>
          </p:cNvPr>
          <p:cNvGrpSpPr/>
          <p:nvPr/>
        </p:nvGrpSpPr>
        <p:grpSpPr>
          <a:xfrm>
            <a:off x="2443411" y="2895600"/>
            <a:ext cx="670376" cy="346249"/>
            <a:chOff x="2236574" y="1285103"/>
            <a:chExt cx="812577" cy="419695"/>
          </a:xfrm>
        </p:grpSpPr>
        <p:sp>
          <p:nvSpPr>
            <p:cNvPr id="86" name="Rectangle: Rounded Corners 85">
              <a:extLst>
                <a:ext uri="{FF2B5EF4-FFF2-40B4-BE49-F238E27FC236}">
                  <a16:creationId xmlns:a16="http://schemas.microsoft.com/office/drawing/2014/main" id="{9FDFDFB4-9651-4BC6-8696-C1C51C65D956}"/>
                </a:ext>
              </a:extLst>
            </p:cNvPr>
            <p:cNvSpPr/>
            <p:nvPr/>
          </p:nvSpPr>
          <p:spPr>
            <a:xfrm>
              <a:off x="2236574" y="1285104"/>
              <a:ext cx="713656" cy="369332"/>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50"/>
            </a:p>
          </p:txBody>
        </p:sp>
        <p:sp>
          <p:nvSpPr>
            <p:cNvPr id="87" name="TextBox 86">
              <a:extLst>
                <a:ext uri="{FF2B5EF4-FFF2-40B4-BE49-F238E27FC236}">
                  <a16:creationId xmlns:a16="http://schemas.microsoft.com/office/drawing/2014/main" id="{B2E7E76A-3E4D-4048-A314-32A138521208}"/>
                </a:ext>
              </a:extLst>
            </p:cNvPr>
            <p:cNvSpPr txBox="1"/>
            <p:nvPr/>
          </p:nvSpPr>
          <p:spPr>
            <a:xfrm>
              <a:off x="2236574" y="1285103"/>
              <a:ext cx="812577" cy="419695"/>
            </a:xfrm>
            <a:prstGeom prst="rect">
              <a:avLst/>
            </a:prstGeom>
            <a:noFill/>
          </p:spPr>
          <p:txBody>
            <a:bodyPr wrap="none" rtlCol="0">
              <a:spAutoFit/>
            </a:bodyPr>
            <a:lstStyle/>
            <a:p>
              <a:r>
                <a:rPr lang="en-US" sz="1650" b="1" dirty="0"/>
                <a:t>0.269</a:t>
              </a:r>
            </a:p>
          </p:txBody>
        </p:sp>
      </p:grpSp>
      <p:grpSp>
        <p:nvGrpSpPr>
          <p:cNvPr id="88" name="Group 87">
            <a:extLst>
              <a:ext uri="{FF2B5EF4-FFF2-40B4-BE49-F238E27FC236}">
                <a16:creationId xmlns:a16="http://schemas.microsoft.com/office/drawing/2014/main" id="{C82C0085-D283-423F-9C5A-CB1F337348D3}"/>
              </a:ext>
            </a:extLst>
          </p:cNvPr>
          <p:cNvGrpSpPr/>
          <p:nvPr/>
        </p:nvGrpSpPr>
        <p:grpSpPr>
          <a:xfrm>
            <a:off x="999247" y="3947302"/>
            <a:ext cx="670376" cy="346249"/>
            <a:chOff x="2236574" y="1285103"/>
            <a:chExt cx="812577" cy="419695"/>
          </a:xfrm>
        </p:grpSpPr>
        <p:sp>
          <p:nvSpPr>
            <p:cNvPr id="89" name="Rectangle: Rounded Corners 88">
              <a:extLst>
                <a:ext uri="{FF2B5EF4-FFF2-40B4-BE49-F238E27FC236}">
                  <a16:creationId xmlns:a16="http://schemas.microsoft.com/office/drawing/2014/main" id="{F09E7B90-680B-4AC6-808E-822AD58A7B97}"/>
                </a:ext>
              </a:extLst>
            </p:cNvPr>
            <p:cNvSpPr/>
            <p:nvPr/>
          </p:nvSpPr>
          <p:spPr>
            <a:xfrm>
              <a:off x="2236574" y="1285104"/>
              <a:ext cx="713656" cy="369332"/>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50"/>
            </a:p>
          </p:txBody>
        </p:sp>
        <p:sp>
          <p:nvSpPr>
            <p:cNvPr id="90" name="TextBox 89">
              <a:extLst>
                <a:ext uri="{FF2B5EF4-FFF2-40B4-BE49-F238E27FC236}">
                  <a16:creationId xmlns:a16="http://schemas.microsoft.com/office/drawing/2014/main" id="{E1C7A36A-4DB7-4F5A-ADDE-224E4CE4788D}"/>
                </a:ext>
              </a:extLst>
            </p:cNvPr>
            <p:cNvSpPr txBox="1"/>
            <p:nvPr/>
          </p:nvSpPr>
          <p:spPr>
            <a:xfrm>
              <a:off x="2236574" y="1285103"/>
              <a:ext cx="812577" cy="419695"/>
            </a:xfrm>
            <a:prstGeom prst="rect">
              <a:avLst/>
            </a:prstGeom>
            <a:noFill/>
          </p:spPr>
          <p:txBody>
            <a:bodyPr wrap="none" rtlCol="0">
              <a:spAutoFit/>
            </a:bodyPr>
            <a:lstStyle/>
            <a:p>
              <a:r>
                <a:rPr lang="en-US" sz="1650" b="1" dirty="0"/>
                <a:t>0.500</a:t>
              </a:r>
            </a:p>
          </p:txBody>
        </p:sp>
      </p:grpSp>
      <p:grpSp>
        <p:nvGrpSpPr>
          <p:cNvPr id="91" name="Group 90">
            <a:extLst>
              <a:ext uri="{FF2B5EF4-FFF2-40B4-BE49-F238E27FC236}">
                <a16:creationId xmlns:a16="http://schemas.microsoft.com/office/drawing/2014/main" id="{8FBC2137-2C09-474E-B1FB-1AF48CA0961D}"/>
              </a:ext>
            </a:extLst>
          </p:cNvPr>
          <p:cNvGrpSpPr/>
          <p:nvPr/>
        </p:nvGrpSpPr>
        <p:grpSpPr>
          <a:xfrm>
            <a:off x="953704" y="4710875"/>
            <a:ext cx="670376" cy="346249"/>
            <a:chOff x="2236574" y="1285103"/>
            <a:chExt cx="812577" cy="419695"/>
          </a:xfrm>
        </p:grpSpPr>
        <p:sp>
          <p:nvSpPr>
            <p:cNvPr id="92" name="Rectangle: Rounded Corners 91">
              <a:extLst>
                <a:ext uri="{FF2B5EF4-FFF2-40B4-BE49-F238E27FC236}">
                  <a16:creationId xmlns:a16="http://schemas.microsoft.com/office/drawing/2014/main" id="{DE0088DF-952A-401A-96F0-83BBC1605F6A}"/>
                </a:ext>
              </a:extLst>
            </p:cNvPr>
            <p:cNvSpPr/>
            <p:nvPr/>
          </p:nvSpPr>
          <p:spPr>
            <a:xfrm>
              <a:off x="2236574" y="1285104"/>
              <a:ext cx="713656" cy="369332"/>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50"/>
            </a:p>
          </p:txBody>
        </p:sp>
        <p:sp>
          <p:nvSpPr>
            <p:cNvPr id="93" name="TextBox 92">
              <a:extLst>
                <a:ext uri="{FF2B5EF4-FFF2-40B4-BE49-F238E27FC236}">
                  <a16:creationId xmlns:a16="http://schemas.microsoft.com/office/drawing/2014/main" id="{06BE370D-BA9F-4BC8-ABB4-91175611C4E7}"/>
                </a:ext>
              </a:extLst>
            </p:cNvPr>
            <p:cNvSpPr txBox="1"/>
            <p:nvPr/>
          </p:nvSpPr>
          <p:spPr>
            <a:xfrm>
              <a:off x="2236574" y="1285103"/>
              <a:ext cx="812577" cy="419695"/>
            </a:xfrm>
            <a:prstGeom prst="rect">
              <a:avLst/>
            </a:prstGeom>
            <a:noFill/>
          </p:spPr>
          <p:txBody>
            <a:bodyPr wrap="none" rtlCol="0">
              <a:spAutoFit/>
            </a:bodyPr>
            <a:lstStyle/>
            <a:p>
              <a:r>
                <a:rPr lang="en-US" sz="1650" b="1" dirty="0"/>
                <a:t>0.500</a:t>
              </a:r>
            </a:p>
          </p:txBody>
        </p:sp>
      </p:grpSp>
      <p:grpSp>
        <p:nvGrpSpPr>
          <p:cNvPr id="94" name="Group 93">
            <a:extLst>
              <a:ext uri="{FF2B5EF4-FFF2-40B4-BE49-F238E27FC236}">
                <a16:creationId xmlns:a16="http://schemas.microsoft.com/office/drawing/2014/main" id="{19A8ADAF-DDF2-42E2-8FD4-0CB0B11A82FB}"/>
              </a:ext>
            </a:extLst>
          </p:cNvPr>
          <p:cNvGrpSpPr/>
          <p:nvPr/>
        </p:nvGrpSpPr>
        <p:grpSpPr>
          <a:xfrm>
            <a:off x="999248" y="5465507"/>
            <a:ext cx="670376" cy="346249"/>
            <a:chOff x="2236574" y="1285103"/>
            <a:chExt cx="812577" cy="419695"/>
          </a:xfrm>
        </p:grpSpPr>
        <p:sp>
          <p:nvSpPr>
            <p:cNvPr id="95" name="Rectangle: Rounded Corners 94">
              <a:extLst>
                <a:ext uri="{FF2B5EF4-FFF2-40B4-BE49-F238E27FC236}">
                  <a16:creationId xmlns:a16="http://schemas.microsoft.com/office/drawing/2014/main" id="{F495B2E3-918D-4394-B4B0-94BB2F3A76F1}"/>
                </a:ext>
              </a:extLst>
            </p:cNvPr>
            <p:cNvSpPr/>
            <p:nvPr/>
          </p:nvSpPr>
          <p:spPr>
            <a:xfrm>
              <a:off x="2236574" y="1285104"/>
              <a:ext cx="713656" cy="369332"/>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50"/>
            </a:p>
          </p:txBody>
        </p:sp>
        <p:sp>
          <p:nvSpPr>
            <p:cNvPr id="96" name="TextBox 95">
              <a:extLst>
                <a:ext uri="{FF2B5EF4-FFF2-40B4-BE49-F238E27FC236}">
                  <a16:creationId xmlns:a16="http://schemas.microsoft.com/office/drawing/2014/main" id="{A6913170-B1AE-499C-8043-79676DAA3D9C}"/>
                </a:ext>
              </a:extLst>
            </p:cNvPr>
            <p:cNvSpPr txBox="1"/>
            <p:nvPr/>
          </p:nvSpPr>
          <p:spPr>
            <a:xfrm>
              <a:off x="2236574" y="1285103"/>
              <a:ext cx="812577" cy="419695"/>
            </a:xfrm>
            <a:prstGeom prst="rect">
              <a:avLst/>
            </a:prstGeom>
            <a:noFill/>
          </p:spPr>
          <p:txBody>
            <a:bodyPr wrap="none" rtlCol="0">
              <a:spAutoFit/>
            </a:bodyPr>
            <a:lstStyle/>
            <a:p>
              <a:r>
                <a:rPr lang="en-US" sz="1650" b="1" dirty="0"/>
                <a:t>0.500</a:t>
              </a:r>
            </a:p>
          </p:txBody>
        </p:sp>
      </p:grpSp>
      <p:grpSp>
        <p:nvGrpSpPr>
          <p:cNvPr id="97" name="Group 96">
            <a:extLst>
              <a:ext uri="{FF2B5EF4-FFF2-40B4-BE49-F238E27FC236}">
                <a16:creationId xmlns:a16="http://schemas.microsoft.com/office/drawing/2014/main" id="{1F985076-D07D-4C9D-A528-57957C994EC1}"/>
              </a:ext>
            </a:extLst>
          </p:cNvPr>
          <p:cNvGrpSpPr/>
          <p:nvPr/>
        </p:nvGrpSpPr>
        <p:grpSpPr>
          <a:xfrm>
            <a:off x="1018823" y="6210078"/>
            <a:ext cx="670376" cy="346249"/>
            <a:chOff x="2236574" y="1285103"/>
            <a:chExt cx="812577" cy="419695"/>
          </a:xfrm>
        </p:grpSpPr>
        <p:sp>
          <p:nvSpPr>
            <p:cNvPr id="98" name="Rectangle: Rounded Corners 97">
              <a:extLst>
                <a:ext uri="{FF2B5EF4-FFF2-40B4-BE49-F238E27FC236}">
                  <a16:creationId xmlns:a16="http://schemas.microsoft.com/office/drawing/2014/main" id="{2EE0A8CC-1BED-47BF-8712-B130DB203A83}"/>
                </a:ext>
              </a:extLst>
            </p:cNvPr>
            <p:cNvSpPr/>
            <p:nvPr/>
          </p:nvSpPr>
          <p:spPr>
            <a:xfrm>
              <a:off x="2236574" y="1285104"/>
              <a:ext cx="713656" cy="369332"/>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50"/>
            </a:p>
          </p:txBody>
        </p:sp>
        <p:sp>
          <p:nvSpPr>
            <p:cNvPr id="99" name="TextBox 98">
              <a:extLst>
                <a:ext uri="{FF2B5EF4-FFF2-40B4-BE49-F238E27FC236}">
                  <a16:creationId xmlns:a16="http://schemas.microsoft.com/office/drawing/2014/main" id="{C8881AD5-CEEA-4928-B729-03267C904331}"/>
                </a:ext>
              </a:extLst>
            </p:cNvPr>
            <p:cNvSpPr txBox="1"/>
            <p:nvPr/>
          </p:nvSpPr>
          <p:spPr>
            <a:xfrm>
              <a:off x="2236574" y="1285103"/>
              <a:ext cx="812577" cy="419695"/>
            </a:xfrm>
            <a:prstGeom prst="rect">
              <a:avLst/>
            </a:prstGeom>
            <a:noFill/>
          </p:spPr>
          <p:txBody>
            <a:bodyPr wrap="none" rtlCol="0">
              <a:spAutoFit/>
            </a:bodyPr>
            <a:lstStyle/>
            <a:p>
              <a:r>
                <a:rPr lang="en-US" sz="1650" b="1" dirty="0"/>
                <a:t>0.500</a:t>
              </a:r>
            </a:p>
          </p:txBody>
        </p:sp>
      </p:grpSp>
      <p:grpSp>
        <p:nvGrpSpPr>
          <p:cNvPr id="100" name="Group 99">
            <a:extLst>
              <a:ext uri="{FF2B5EF4-FFF2-40B4-BE49-F238E27FC236}">
                <a16:creationId xmlns:a16="http://schemas.microsoft.com/office/drawing/2014/main" id="{610FCE9B-7169-47B8-8DB4-5230C3CDFE2C}"/>
              </a:ext>
            </a:extLst>
          </p:cNvPr>
          <p:cNvGrpSpPr/>
          <p:nvPr/>
        </p:nvGrpSpPr>
        <p:grpSpPr>
          <a:xfrm>
            <a:off x="999247" y="6955241"/>
            <a:ext cx="670376" cy="346249"/>
            <a:chOff x="2236574" y="1285103"/>
            <a:chExt cx="812577" cy="419695"/>
          </a:xfrm>
        </p:grpSpPr>
        <p:sp>
          <p:nvSpPr>
            <p:cNvPr id="101" name="Rectangle: Rounded Corners 100">
              <a:extLst>
                <a:ext uri="{FF2B5EF4-FFF2-40B4-BE49-F238E27FC236}">
                  <a16:creationId xmlns:a16="http://schemas.microsoft.com/office/drawing/2014/main" id="{20D77D12-DFE9-4508-BA5B-5EA710C6A914}"/>
                </a:ext>
              </a:extLst>
            </p:cNvPr>
            <p:cNvSpPr/>
            <p:nvPr/>
          </p:nvSpPr>
          <p:spPr>
            <a:xfrm>
              <a:off x="2236574" y="1285104"/>
              <a:ext cx="713656" cy="369332"/>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50"/>
            </a:p>
          </p:txBody>
        </p:sp>
        <p:sp>
          <p:nvSpPr>
            <p:cNvPr id="102" name="TextBox 101">
              <a:extLst>
                <a:ext uri="{FF2B5EF4-FFF2-40B4-BE49-F238E27FC236}">
                  <a16:creationId xmlns:a16="http://schemas.microsoft.com/office/drawing/2014/main" id="{8DAAFA18-279E-47D8-856E-4ED8601891E7}"/>
                </a:ext>
              </a:extLst>
            </p:cNvPr>
            <p:cNvSpPr txBox="1"/>
            <p:nvPr/>
          </p:nvSpPr>
          <p:spPr>
            <a:xfrm>
              <a:off x="2236574" y="1285103"/>
              <a:ext cx="812577" cy="419695"/>
            </a:xfrm>
            <a:prstGeom prst="rect">
              <a:avLst/>
            </a:prstGeom>
            <a:noFill/>
          </p:spPr>
          <p:txBody>
            <a:bodyPr wrap="none" rtlCol="0">
              <a:spAutoFit/>
            </a:bodyPr>
            <a:lstStyle/>
            <a:p>
              <a:r>
                <a:rPr lang="en-US" sz="1650" b="1" dirty="0"/>
                <a:t>0.500</a:t>
              </a:r>
            </a:p>
          </p:txBody>
        </p:sp>
      </p:grpSp>
      <mc:AlternateContent xmlns:mc="http://schemas.openxmlformats.org/markup-compatibility/2006" xmlns:a14="http://schemas.microsoft.com/office/drawing/2010/main">
        <mc:Choice Requires="a14">
          <p:sp>
            <p:nvSpPr>
              <p:cNvPr id="105" name="TextBox 104">
                <a:extLst>
                  <a:ext uri="{FF2B5EF4-FFF2-40B4-BE49-F238E27FC236}">
                    <a16:creationId xmlns:a16="http://schemas.microsoft.com/office/drawing/2014/main" id="{F3441562-7B05-422D-A151-2A11833C0DA4}"/>
                  </a:ext>
                </a:extLst>
              </p:cNvPr>
              <p:cNvSpPr txBox="1"/>
              <p:nvPr/>
            </p:nvSpPr>
            <p:spPr>
              <a:xfrm rot="16200000">
                <a:off x="45518" y="6510819"/>
                <a:ext cx="583097"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latin typeface="Cambria Math" panose="02040503050406030204" pitchFamily="18" charset="0"/>
                              <a:ea typeface="Cambria Math" panose="02040503050406030204" pitchFamily="18" charset="0"/>
                            </a:rPr>
                          </m:ctrlPr>
                        </m:sSubPr>
                        <m:e>
                          <m:r>
                            <a:rPr lang="en-US" sz="2400" b="1" i="1" smtClean="0">
                              <a:latin typeface="Cambria Math" panose="02040503050406030204" pitchFamily="18" charset="0"/>
                              <a:ea typeface="Cambria Math" panose="02040503050406030204" pitchFamily="18" charset="0"/>
                            </a:rPr>
                            <m:t> </m:t>
                          </m:r>
                          <m:r>
                            <a:rPr lang="en-US" sz="2400" b="1" i="1" smtClean="0">
                              <a:latin typeface="Cambria Math" panose="02040503050406030204" pitchFamily="18" charset="0"/>
                              <a:ea typeface="Cambria Math" panose="02040503050406030204" pitchFamily="18" charset="0"/>
                            </a:rPr>
                            <m:t>𝜺</m:t>
                          </m:r>
                        </m:e>
                        <m:sub>
                          <m:r>
                            <a:rPr lang="en-US" sz="2400" b="1" i="1" smtClean="0">
                              <a:latin typeface="Cambria Math" panose="02040503050406030204" pitchFamily="18" charset="0"/>
                              <a:ea typeface="Cambria Math" panose="02040503050406030204" pitchFamily="18" charset="0"/>
                            </a:rPr>
                            <m:t>𝟏</m:t>
                          </m:r>
                        </m:sub>
                      </m:sSub>
                    </m:oMath>
                  </m:oMathPara>
                </a14:m>
                <a:endParaRPr lang="en-US" sz="2400" b="1" dirty="0"/>
              </a:p>
            </p:txBody>
          </p:sp>
        </mc:Choice>
        <mc:Fallback xmlns="">
          <p:sp>
            <p:nvSpPr>
              <p:cNvPr id="105" name="TextBox 104">
                <a:extLst>
                  <a:ext uri="{FF2B5EF4-FFF2-40B4-BE49-F238E27FC236}">
                    <a16:creationId xmlns:a16="http://schemas.microsoft.com/office/drawing/2014/main" id="{F3441562-7B05-422D-A151-2A11833C0DA4}"/>
                  </a:ext>
                </a:extLst>
              </p:cNvPr>
              <p:cNvSpPr txBox="1">
                <a:spLocks noRot="1" noChangeAspect="1" noMove="1" noResize="1" noEditPoints="1" noAdjustHandles="1" noChangeArrowheads="1" noChangeShapeType="1" noTextEdit="1"/>
              </p:cNvSpPr>
              <p:nvPr/>
            </p:nvSpPr>
            <p:spPr>
              <a:xfrm rot="16200000">
                <a:off x="45518" y="6510819"/>
                <a:ext cx="583097" cy="369332"/>
              </a:xfrm>
              <a:prstGeom prst="rect">
                <a:avLst/>
              </a:prstGeom>
              <a:blipFill>
                <a:blip r:embed="rId2"/>
                <a:stretch>
                  <a:fillRect r="-14754"/>
                </a:stretch>
              </a:blipFill>
            </p:spPr>
            <p:txBody>
              <a:bodyPr/>
              <a:lstStyle/>
              <a:p>
                <a:r>
                  <a:rPr lang="en-US">
                    <a:noFill/>
                  </a:rPr>
                  <a:t> </a:t>
                </a:r>
              </a:p>
            </p:txBody>
          </p:sp>
        </mc:Fallback>
      </mc:AlternateContent>
      <p:grpSp>
        <p:nvGrpSpPr>
          <p:cNvPr id="6" name="Group 5">
            <a:extLst>
              <a:ext uri="{FF2B5EF4-FFF2-40B4-BE49-F238E27FC236}">
                <a16:creationId xmlns:a16="http://schemas.microsoft.com/office/drawing/2014/main" id="{556FD5EC-8BF8-4542-BC20-8A83415EC201}"/>
              </a:ext>
            </a:extLst>
          </p:cNvPr>
          <p:cNvGrpSpPr/>
          <p:nvPr/>
        </p:nvGrpSpPr>
        <p:grpSpPr>
          <a:xfrm>
            <a:off x="3378303" y="2057400"/>
            <a:ext cx="3714008" cy="418933"/>
            <a:chOff x="3378303" y="1509293"/>
            <a:chExt cx="3714008" cy="418933"/>
          </a:xfrm>
        </p:grpSpPr>
        <p:sp>
          <p:nvSpPr>
            <p:cNvPr id="5" name="Rectangle 4">
              <a:extLst>
                <a:ext uri="{FF2B5EF4-FFF2-40B4-BE49-F238E27FC236}">
                  <a16:creationId xmlns:a16="http://schemas.microsoft.com/office/drawing/2014/main" id="{ABB355DE-393F-41B6-B3C4-03FB2B441E55}"/>
                </a:ext>
              </a:extLst>
            </p:cNvPr>
            <p:cNvSpPr/>
            <p:nvPr/>
          </p:nvSpPr>
          <p:spPr>
            <a:xfrm>
              <a:off x="3424534" y="1531488"/>
              <a:ext cx="3667777" cy="39673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50" i="1" dirty="0">
                  <a:solidFill>
                    <a:schemeClr val="tx1"/>
                  </a:solidFill>
                </a:rPr>
                <a:t>(Activation Enthalpy Parameter) </a:t>
              </a:r>
            </a:p>
          </p:txBody>
        </p:sp>
        <mc:AlternateContent xmlns:mc="http://schemas.openxmlformats.org/markup-compatibility/2006" xmlns:a14="http://schemas.microsoft.com/office/drawing/2010/main">
          <mc:Choice Requires="a14">
            <p:sp>
              <p:nvSpPr>
                <p:cNvPr id="106" name="TextBox 105">
                  <a:extLst>
                    <a:ext uri="{FF2B5EF4-FFF2-40B4-BE49-F238E27FC236}">
                      <a16:creationId xmlns:a16="http://schemas.microsoft.com/office/drawing/2014/main" id="{CEC7AEE5-00AD-4772-9754-16B2642776E8}"/>
                    </a:ext>
                  </a:extLst>
                </p:cNvPr>
                <p:cNvSpPr txBox="1"/>
                <p:nvPr/>
              </p:nvSpPr>
              <p:spPr>
                <a:xfrm>
                  <a:off x="3378303" y="1509293"/>
                  <a:ext cx="583097"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latin typeface="Cambria Math" panose="02040503050406030204" pitchFamily="18" charset="0"/>
                                <a:ea typeface="Cambria Math" panose="02040503050406030204" pitchFamily="18" charset="0"/>
                              </a:rPr>
                            </m:ctrlPr>
                          </m:sSubPr>
                          <m:e>
                            <m:r>
                              <a:rPr lang="en-US" sz="2400" b="1" i="1" smtClean="0">
                                <a:latin typeface="Cambria Math" panose="02040503050406030204" pitchFamily="18" charset="0"/>
                                <a:ea typeface="Cambria Math" panose="02040503050406030204" pitchFamily="18" charset="0"/>
                              </a:rPr>
                              <m:t> </m:t>
                            </m:r>
                            <m:r>
                              <a:rPr lang="en-US" sz="2400" b="1" i="1" smtClean="0">
                                <a:latin typeface="Cambria Math" panose="02040503050406030204" pitchFamily="18" charset="0"/>
                                <a:ea typeface="Cambria Math" panose="02040503050406030204" pitchFamily="18" charset="0"/>
                              </a:rPr>
                              <m:t>𝜺</m:t>
                            </m:r>
                          </m:e>
                          <m:sub>
                            <m:r>
                              <a:rPr lang="en-US" sz="2400" b="1" i="1" smtClean="0">
                                <a:latin typeface="Cambria Math" panose="02040503050406030204" pitchFamily="18" charset="0"/>
                                <a:ea typeface="Cambria Math" panose="02040503050406030204" pitchFamily="18" charset="0"/>
                              </a:rPr>
                              <m:t>𝟎</m:t>
                            </m:r>
                          </m:sub>
                        </m:sSub>
                      </m:oMath>
                    </m:oMathPara>
                  </a14:m>
                  <a:endParaRPr lang="en-US" sz="2400" b="1" dirty="0"/>
                </a:p>
              </p:txBody>
            </p:sp>
          </mc:Choice>
          <mc:Fallback xmlns="">
            <p:sp>
              <p:nvSpPr>
                <p:cNvPr id="106" name="TextBox 105">
                  <a:extLst>
                    <a:ext uri="{FF2B5EF4-FFF2-40B4-BE49-F238E27FC236}">
                      <a16:creationId xmlns:a16="http://schemas.microsoft.com/office/drawing/2014/main" id="{CEC7AEE5-00AD-4772-9754-16B2642776E8}"/>
                    </a:ext>
                  </a:extLst>
                </p:cNvPr>
                <p:cNvSpPr txBox="1">
                  <a:spLocks noRot="1" noChangeAspect="1" noMove="1" noResize="1" noEditPoints="1" noAdjustHandles="1" noChangeArrowheads="1" noChangeShapeType="1" noTextEdit="1"/>
                </p:cNvSpPr>
                <p:nvPr/>
              </p:nvSpPr>
              <p:spPr>
                <a:xfrm>
                  <a:off x="3378303" y="1509293"/>
                  <a:ext cx="583097" cy="369332"/>
                </a:xfrm>
                <a:prstGeom prst="rect">
                  <a:avLst/>
                </a:prstGeom>
                <a:blipFill>
                  <a:blip r:embed="rId3"/>
                  <a:stretch>
                    <a:fillRect b="-16667"/>
                  </a:stretch>
                </a:blipFill>
              </p:spPr>
              <p:txBody>
                <a:bodyPr/>
                <a:lstStyle/>
                <a:p>
                  <a:r>
                    <a:rPr lang="en-US">
                      <a:noFill/>
                    </a:rPr>
                    <a:t> </a:t>
                  </a:r>
                </a:p>
              </p:txBody>
            </p:sp>
          </mc:Fallback>
        </mc:AlternateContent>
      </p:grpSp>
      <p:sp>
        <p:nvSpPr>
          <p:cNvPr id="7" name="TextBox 6">
            <a:extLst>
              <a:ext uri="{FF2B5EF4-FFF2-40B4-BE49-F238E27FC236}">
                <a16:creationId xmlns:a16="http://schemas.microsoft.com/office/drawing/2014/main" id="{8FA9B5E3-386A-420D-85D5-784C0D2FC0FA}"/>
              </a:ext>
            </a:extLst>
          </p:cNvPr>
          <p:cNvSpPr txBox="1"/>
          <p:nvPr/>
        </p:nvSpPr>
        <p:spPr>
          <a:xfrm>
            <a:off x="1634071" y="49723"/>
            <a:ext cx="6790257" cy="461665"/>
          </a:xfrm>
          <a:prstGeom prst="rect">
            <a:avLst/>
          </a:prstGeom>
          <a:noFill/>
        </p:spPr>
        <p:txBody>
          <a:bodyPr wrap="none" rtlCol="0">
            <a:spAutoFit/>
          </a:bodyPr>
          <a:lstStyle/>
          <a:p>
            <a:r>
              <a:rPr lang="en-US" sz="2400" b="1" dirty="0"/>
              <a:t>The First Point in the Phase Space: eps0 = eps1 = 0.0</a:t>
            </a:r>
          </a:p>
        </p:txBody>
      </p:sp>
      <p:sp>
        <p:nvSpPr>
          <p:cNvPr id="108" name="TextBox 107">
            <a:extLst>
              <a:ext uri="{FF2B5EF4-FFF2-40B4-BE49-F238E27FC236}">
                <a16:creationId xmlns:a16="http://schemas.microsoft.com/office/drawing/2014/main" id="{3BBEB545-26F0-4487-ACB1-378044B181E7}"/>
              </a:ext>
            </a:extLst>
          </p:cNvPr>
          <p:cNvSpPr txBox="1"/>
          <p:nvPr/>
        </p:nvSpPr>
        <p:spPr>
          <a:xfrm>
            <a:off x="953704" y="672942"/>
            <a:ext cx="8246746" cy="1200329"/>
          </a:xfrm>
          <a:prstGeom prst="rect">
            <a:avLst/>
          </a:prstGeom>
          <a:noFill/>
        </p:spPr>
        <p:txBody>
          <a:bodyPr wrap="square" rtlCol="0">
            <a:spAutoFit/>
          </a:bodyPr>
          <a:lstStyle/>
          <a:p>
            <a:pPr algn="ctr"/>
            <a:r>
              <a:rPr lang="en-US" sz="1800" i="1" dirty="0"/>
              <a:t>For the case where epsilon1 = 0 (no interaction enthalpy), we are working across the top axis of this graph.</a:t>
            </a:r>
          </a:p>
          <a:p>
            <a:pPr algn="ctr"/>
            <a:r>
              <a:rPr lang="en-US" sz="1800" i="1" dirty="0"/>
              <a:t>We solve for each value of x1 computationally, as a result of setting the derivative of the free energy equal to zero for a given value of the activation enthalpy eps0. </a:t>
            </a:r>
          </a:p>
        </p:txBody>
      </p:sp>
      <p:sp>
        <p:nvSpPr>
          <p:cNvPr id="103" name="Diamond 102">
            <a:extLst>
              <a:ext uri="{FF2B5EF4-FFF2-40B4-BE49-F238E27FC236}">
                <a16:creationId xmlns:a16="http://schemas.microsoft.com/office/drawing/2014/main" id="{38112EC0-B04F-4A04-A46D-6BFE07191306}"/>
              </a:ext>
            </a:extLst>
          </p:cNvPr>
          <p:cNvSpPr/>
          <p:nvPr/>
        </p:nvSpPr>
        <p:spPr>
          <a:xfrm>
            <a:off x="1173480" y="3276600"/>
            <a:ext cx="198120" cy="290899"/>
          </a:xfrm>
          <a:prstGeom prst="diamond">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4" name="Group 113">
            <a:extLst>
              <a:ext uri="{FF2B5EF4-FFF2-40B4-BE49-F238E27FC236}">
                <a16:creationId xmlns:a16="http://schemas.microsoft.com/office/drawing/2014/main" id="{042A015A-C669-4116-9F4D-8448E85E3F1E}"/>
              </a:ext>
            </a:extLst>
          </p:cNvPr>
          <p:cNvGrpSpPr/>
          <p:nvPr/>
        </p:nvGrpSpPr>
        <p:grpSpPr>
          <a:xfrm>
            <a:off x="2145131" y="3898664"/>
            <a:ext cx="6471407" cy="478964"/>
            <a:chOff x="8738038" y="5206367"/>
            <a:chExt cx="1930613" cy="769971"/>
          </a:xfrm>
        </p:grpSpPr>
        <p:sp>
          <p:nvSpPr>
            <p:cNvPr id="115" name="TextBox 114">
              <a:extLst>
                <a:ext uri="{FF2B5EF4-FFF2-40B4-BE49-F238E27FC236}">
                  <a16:creationId xmlns:a16="http://schemas.microsoft.com/office/drawing/2014/main" id="{C371526F-2863-4F7A-AE64-2AA58418D421}"/>
                </a:ext>
              </a:extLst>
            </p:cNvPr>
            <p:cNvSpPr txBox="1"/>
            <p:nvPr/>
          </p:nvSpPr>
          <p:spPr>
            <a:xfrm>
              <a:off x="9930156" y="5343292"/>
              <a:ext cx="617960" cy="544251"/>
            </a:xfrm>
            <a:prstGeom prst="rect">
              <a:avLst/>
            </a:prstGeom>
            <a:noFill/>
          </p:spPr>
          <p:txBody>
            <a:bodyPr wrap="none" rtlCol="0">
              <a:spAutoFit/>
            </a:bodyPr>
            <a:lstStyle/>
            <a:p>
              <a:r>
                <a:rPr lang="en-US" sz="1600" b="1" i="1" dirty="0"/>
                <a:t>x</a:t>
              </a:r>
              <a:r>
                <a:rPr lang="en-US" sz="1600" b="1" i="1" baseline="-25000" dirty="0"/>
                <a:t>1 </a:t>
              </a:r>
              <a:r>
                <a:rPr lang="en-US" sz="1600" b="1" i="1" dirty="0"/>
                <a:t>= 0.50; FE = -0.6931 </a:t>
              </a:r>
            </a:p>
          </p:txBody>
        </p:sp>
        <p:sp>
          <p:nvSpPr>
            <p:cNvPr id="116" name="Rectangle: Rounded Corners 115">
              <a:extLst>
                <a:ext uri="{FF2B5EF4-FFF2-40B4-BE49-F238E27FC236}">
                  <a16:creationId xmlns:a16="http://schemas.microsoft.com/office/drawing/2014/main" id="{CF0BAEB8-33CF-4E27-A0D3-F33FEAB8587C}"/>
                </a:ext>
              </a:extLst>
            </p:cNvPr>
            <p:cNvSpPr/>
            <p:nvPr/>
          </p:nvSpPr>
          <p:spPr>
            <a:xfrm>
              <a:off x="8738038" y="5206367"/>
              <a:ext cx="1930613" cy="769971"/>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TextBox 116">
              <a:extLst>
                <a:ext uri="{FF2B5EF4-FFF2-40B4-BE49-F238E27FC236}">
                  <a16:creationId xmlns:a16="http://schemas.microsoft.com/office/drawing/2014/main" id="{6418AAFA-70B0-4D0F-9AE1-AE4A4AFB0481}"/>
                </a:ext>
              </a:extLst>
            </p:cNvPr>
            <p:cNvSpPr txBox="1"/>
            <p:nvPr/>
          </p:nvSpPr>
          <p:spPr>
            <a:xfrm>
              <a:off x="8897566" y="5362339"/>
              <a:ext cx="729597" cy="544251"/>
            </a:xfrm>
            <a:prstGeom prst="rect">
              <a:avLst/>
            </a:prstGeom>
            <a:noFill/>
          </p:spPr>
          <p:txBody>
            <a:bodyPr wrap="none" rtlCol="0">
              <a:spAutoFit/>
            </a:bodyPr>
            <a:lstStyle/>
            <a:p>
              <a:r>
                <a:rPr lang="en-US" sz="1600" b="1" i="1" dirty="0"/>
                <a:t>For eps0 = 0.0 and h = 1.0: </a:t>
              </a:r>
            </a:p>
          </p:txBody>
        </p:sp>
        <mc:AlternateContent xmlns:mc="http://schemas.openxmlformats.org/markup-compatibility/2006" xmlns:a14="http://schemas.microsoft.com/office/drawing/2010/main">
          <mc:Choice Requires="a14">
            <p:sp>
              <p:nvSpPr>
                <p:cNvPr id="118" name="TextBox 117">
                  <a:extLst>
                    <a:ext uri="{FF2B5EF4-FFF2-40B4-BE49-F238E27FC236}">
                      <a16:creationId xmlns:a16="http://schemas.microsoft.com/office/drawing/2014/main" id="{604DF97E-7585-48E6-8330-AF7F95F14658}"/>
                    </a:ext>
                  </a:extLst>
                </p:cNvPr>
                <p:cNvSpPr txBox="1"/>
                <p:nvPr/>
              </p:nvSpPr>
              <p:spPr>
                <a:xfrm>
                  <a:off x="9659854" y="5441033"/>
                  <a:ext cx="319630" cy="246221"/>
                </a:xfrm>
                <a:prstGeom prst="rect">
                  <a:avLst/>
                </a:prstGeom>
                <a:noFill/>
              </p:spPr>
              <p:txBody>
                <a:bodyPr wrap="square" lIns="0" tIns="0" rIns="0" bIns="0" rtlCol="0">
                  <a:spAutoFit/>
                </a:bodyPr>
                <a:lstStyle/>
                <a:p>
                  <a:pPr algn="ctr"/>
                  <a14:m>
                    <m:oMath xmlns:m="http://schemas.openxmlformats.org/officeDocument/2006/math">
                      <m:sSub>
                        <m:sSubPr>
                          <m:ctrlPr>
                            <a:rPr lang="en-US" sz="1600" b="1" i="1" smtClean="0">
                              <a:latin typeface="Cambria Math" panose="02040503050406030204" pitchFamily="18" charset="0"/>
                              <a:ea typeface="Cambria Math" panose="02040503050406030204" pitchFamily="18" charset="0"/>
                            </a:rPr>
                          </m:ctrlPr>
                        </m:sSubPr>
                        <m:e>
                          <m:r>
                            <a:rPr lang="en-US" sz="1600" b="1" i="0" smtClean="0">
                              <a:latin typeface="Cambria Math" panose="02040503050406030204" pitchFamily="18" charset="0"/>
                              <a:ea typeface="Cambria Math" panose="02040503050406030204" pitchFamily="18" charset="0"/>
                            </a:rPr>
                            <m:t> </m:t>
                          </m:r>
                          <m:r>
                            <a:rPr lang="en-US" sz="1600" b="1" i="0" smtClean="0">
                              <a:latin typeface="Cambria Math" panose="02040503050406030204" pitchFamily="18" charset="0"/>
                              <a:ea typeface="Cambria Math" panose="02040503050406030204" pitchFamily="18" charset="0"/>
                            </a:rPr>
                            <m:t>𝛆</m:t>
                          </m:r>
                        </m:e>
                        <m:sub>
                          <m:r>
                            <a:rPr lang="en-US" sz="1600" b="1" i="0" smtClean="0">
                              <a:latin typeface="Cambria Math" panose="02040503050406030204" pitchFamily="18" charset="0"/>
                              <a:ea typeface="Cambria Math" panose="02040503050406030204" pitchFamily="18" charset="0"/>
                            </a:rPr>
                            <m:t>𝟏</m:t>
                          </m:r>
                        </m:sub>
                      </m:sSub>
                    </m:oMath>
                  </a14:m>
                  <a:r>
                    <a:rPr lang="en-US" sz="1600" b="1" dirty="0"/>
                    <a:t>= 0.0</a:t>
                  </a:r>
                </a:p>
              </p:txBody>
            </p:sp>
          </mc:Choice>
          <mc:Fallback xmlns="">
            <p:sp>
              <p:nvSpPr>
                <p:cNvPr id="118" name="TextBox 117">
                  <a:extLst>
                    <a:ext uri="{FF2B5EF4-FFF2-40B4-BE49-F238E27FC236}">
                      <a16:creationId xmlns:a16="http://schemas.microsoft.com/office/drawing/2014/main" id="{604DF97E-7585-48E6-8330-AF7F95F14658}"/>
                    </a:ext>
                  </a:extLst>
                </p:cNvPr>
                <p:cNvSpPr txBox="1">
                  <a:spLocks noRot="1" noChangeAspect="1" noMove="1" noResize="1" noEditPoints="1" noAdjustHandles="1" noChangeArrowheads="1" noChangeShapeType="1" noTextEdit="1"/>
                </p:cNvSpPr>
                <p:nvPr/>
              </p:nvSpPr>
              <p:spPr>
                <a:xfrm>
                  <a:off x="9659854" y="5441033"/>
                  <a:ext cx="319630" cy="246221"/>
                </a:xfrm>
                <a:prstGeom prst="rect">
                  <a:avLst/>
                </a:prstGeom>
                <a:blipFill>
                  <a:blip r:embed="rId4"/>
                  <a:stretch>
                    <a:fillRect t="-38462" b="-134615"/>
                  </a:stretch>
                </a:blipFill>
              </p:spPr>
              <p:txBody>
                <a:bodyPr/>
                <a:lstStyle/>
                <a:p>
                  <a:r>
                    <a:rPr lang="en-US">
                      <a:noFill/>
                    </a:rPr>
                    <a:t> </a:t>
                  </a:r>
                </a:p>
              </p:txBody>
            </p:sp>
          </mc:Fallback>
        </mc:AlternateContent>
      </p:grpSp>
      <p:sp>
        <p:nvSpPr>
          <p:cNvPr id="2" name="TextBox 1">
            <a:extLst>
              <a:ext uri="{FF2B5EF4-FFF2-40B4-BE49-F238E27FC236}">
                <a16:creationId xmlns:a16="http://schemas.microsoft.com/office/drawing/2014/main" id="{926D81FA-62BE-45E0-BE96-764AF278BFF8}"/>
              </a:ext>
            </a:extLst>
          </p:cNvPr>
          <p:cNvSpPr txBox="1"/>
          <p:nvPr/>
        </p:nvSpPr>
        <p:spPr>
          <a:xfrm>
            <a:off x="2158041" y="4600488"/>
            <a:ext cx="6342329" cy="1015663"/>
          </a:xfrm>
          <a:prstGeom prst="rect">
            <a:avLst/>
          </a:prstGeom>
          <a:noFill/>
        </p:spPr>
        <p:txBody>
          <a:bodyPr wrap="square" rtlCol="0">
            <a:spAutoFit/>
          </a:bodyPr>
          <a:lstStyle/>
          <a:p>
            <a:pPr algn="ctr"/>
            <a:r>
              <a:rPr lang="en-US" dirty="0"/>
              <a:t>When both enthalpy parameters, eps0 and eps1, are zero, then the free energy is equal to the negative entropy.</a:t>
            </a:r>
          </a:p>
          <a:p>
            <a:pPr algn="ctr"/>
            <a:r>
              <a:rPr lang="en-US" dirty="0" err="1"/>
              <a:t>negS</a:t>
            </a:r>
            <a:r>
              <a:rPr lang="en-US" dirty="0"/>
              <a:t> = FE = -0.6931</a:t>
            </a:r>
          </a:p>
        </p:txBody>
      </p:sp>
      <p:sp>
        <p:nvSpPr>
          <p:cNvPr id="104" name="Diamond 103">
            <a:extLst>
              <a:ext uri="{FF2B5EF4-FFF2-40B4-BE49-F238E27FC236}">
                <a16:creationId xmlns:a16="http://schemas.microsoft.com/office/drawing/2014/main" id="{3050432C-CD42-4A2F-8FF9-AB14D92CEBB1}"/>
              </a:ext>
            </a:extLst>
          </p:cNvPr>
          <p:cNvSpPr/>
          <p:nvPr/>
        </p:nvSpPr>
        <p:spPr>
          <a:xfrm>
            <a:off x="2423028" y="4025476"/>
            <a:ext cx="198120" cy="290899"/>
          </a:xfrm>
          <a:prstGeom prst="diamond">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1052017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5CA9D08A-C0A9-46A7-BBF3-4042C4B636CE}"/>
              </a:ext>
            </a:extLst>
          </p:cNvPr>
          <p:cNvGrpSpPr/>
          <p:nvPr/>
        </p:nvGrpSpPr>
        <p:grpSpPr>
          <a:xfrm>
            <a:off x="2758712" y="4014583"/>
            <a:ext cx="4329437" cy="397032"/>
            <a:chOff x="-76653" y="428130"/>
            <a:chExt cx="5247802" cy="481251"/>
          </a:xfrm>
        </p:grpSpPr>
        <p:sp>
          <p:nvSpPr>
            <p:cNvPr id="5" name="TextBox 4">
              <a:extLst>
                <a:ext uri="{FF2B5EF4-FFF2-40B4-BE49-F238E27FC236}">
                  <a16:creationId xmlns:a16="http://schemas.microsoft.com/office/drawing/2014/main" id="{B1657002-A814-4337-951A-97022568E7C4}"/>
                </a:ext>
              </a:extLst>
            </p:cNvPr>
            <p:cNvSpPr txBox="1"/>
            <p:nvPr/>
          </p:nvSpPr>
          <p:spPr>
            <a:xfrm>
              <a:off x="-76653" y="428130"/>
              <a:ext cx="697305" cy="481251"/>
            </a:xfrm>
            <a:prstGeom prst="rect">
              <a:avLst/>
            </a:prstGeom>
            <a:noFill/>
          </p:spPr>
          <p:txBody>
            <a:bodyPr wrap="square" rtlCol="0">
              <a:spAutoFit/>
            </a:bodyPr>
            <a:lstStyle/>
            <a:p>
              <a:r>
                <a:rPr lang="en-US" sz="1980" b="1" i="1" dirty="0"/>
                <a:t>x</a:t>
              </a:r>
              <a:r>
                <a:rPr lang="en-US" sz="1980" b="1" i="1" baseline="-25000" dirty="0"/>
                <a:t>1</a:t>
              </a:r>
              <a:r>
                <a:rPr lang="en-US" sz="1650" dirty="0"/>
                <a:t> </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EA55952-5477-47F6-A6E9-46B0A2D4CD16}"/>
                    </a:ext>
                  </a:extLst>
                </p:cNvPr>
                <p:cNvSpPr txBox="1"/>
                <p:nvPr/>
              </p:nvSpPr>
              <p:spPr>
                <a:xfrm>
                  <a:off x="3509123" y="478560"/>
                  <a:ext cx="697307" cy="36086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980" b="1" i="1">
                            <a:latin typeface="Cambria Math" panose="02040503050406030204" pitchFamily="18" charset="0"/>
                            <a:ea typeface="Cambria Math" panose="02040503050406030204" pitchFamily="18" charset="0"/>
                          </a:rPr>
                          <m:t>𝜺</m:t>
                        </m:r>
                        <m:r>
                          <a:rPr lang="en-US" sz="1980" b="1" i="1" baseline="-25000">
                            <a:latin typeface="Cambria Math" panose="02040503050406030204" pitchFamily="18" charset="0"/>
                            <a:ea typeface="Cambria Math" panose="02040503050406030204" pitchFamily="18" charset="0"/>
                          </a:rPr>
                          <m:t>𝟏</m:t>
                        </m:r>
                        <m:r>
                          <a:rPr lang="en-US" sz="1980" b="1" i="1">
                            <a:latin typeface="Cambria Math" panose="02040503050406030204" pitchFamily="18" charset="0"/>
                            <a:ea typeface="Cambria Math" panose="02040503050406030204" pitchFamily="18" charset="0"/>
                          </a:rPr>
                          <m:t>𝒙</m:t>
                        </m:r>
                        <m:r>
                          <a:rPr lang="en-US" sz="1980" b="1" i="1" baseline="30000">
                            <a:latin typeface="Cambria Math" panose="02040503050406030204" pitchFamily="18" charset="0"/>
                            <a:ea typeface="Cambria Math" panose="02040503050406030204" pitchFamily="18" charset="0"/>
                          </a:rPr>
                          <m:t>𝟐</m:t>
                        </m:r>
                      </m:oMath>
                    </m:oMathPara>
                  </a14:m>
                  <a:endParaRPr lang="en-US" sz="1980" b="1" baseline="30000" dirty="0"/>
                </a:p>
              </p:txBody>
            </p:sp>
          </mc:Choice>
          <mc:Fallback xmlns="">
            <p:sp>
              <p:nvSpPr>
                <p:cNvPr id="6" name="TextBox 5">
                  <a:extLst>
                    <a:ext uri="{FF2B5EF4-FFF2-40B4-BE49-F238E27FC236}">
                      <a16:creationId xmlns:a16="http://schemas.microsoft.com/office/drawing/2014/main" id="{BEA55952-5477-47F6-A6E9-46B0A2D4CD16}"/>
                    </a:ext>
                  </a:extLst>
                </p:cNvPr>
                <p:cNvSpPr txBox="1">
                  <a:spLocks noRot="1" noChangeAspect="1" noMove="1" noResize="1" noEditPoints="1" noAdjustHandles="1" noChangeArrowheads="1" noChangeShapeType="1" noTextEdit="1"/>
                </p:cNvSpPr>
                <p:nvPr/>
              </p:nvSpPr>
              <p:spPr>
                <a:xfrm>
                  <a:off x="3509123" y="478560"/>
                  <a:ext cx="697307" cy="360860"/>
                </a:xfrm>
                <a:prstGeom prst="rect">
                  <a:avLst/>
                </a:prstGeom>
                <a:blipFill>
                  <a:blip r:embed="rId2"/>
                  <a:stretch>
                    <a:fillRect l="-3191" r="-3191" b="-183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23EBAD8B-A2C0-471D-AB39-93B635D6A1B2}"/>
                    </a:ext>
                  </a:extLst>
                </p:cNvPr>
                <p:cNvSpPr txBox="1"/>
                <p:nvPr/>
              </p:nvSpPr>
              <p:spPr>
                <a:xfrm>
                  <a:off x="2164145" y="478560"/>
                  <a:ext cx="627600" cy="36086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980" b="1" i="1">
                            <a:latin typeface="Cambria Math" panose="02040503050406030204" pitchFamily="18" charset="0"/>
                            <a:ea typeface="Cambria Math" panose="02040503050406030204" pitchFamily="18" charset="0"/>
                          </a:rPr>
                          <m:t>𝜺</m:t>
                        </m:r>
                        <m:r>
                          <a:rPr lang="en-US" sz="1980" b="1" i="1" baseline="-25000">
                            <a:latin typeface="Cambria Math" panose="02040503050406030204" pitchFamily="18" charset="0"/>
                            <a:ea typeface="Cambria Math" panose="02040503050406030204" pitchFamily="18" charset="0"/>
                          </a:rPr>
                          <m:t>𝟎</m:t>
                        </m:r>
                        <m:r>
                          <a:rPr lang="en-US" sz="1980" b="1" i="1">
                            <a:latin typeface="Cambria Math" panose="02040503050406030204" pitchFamily="18" charset="0"/>
                            <a:ea typeface="Cambria Math" panose="02040503050406030204" pitchFamily="18" charset="0"/>
                          </a:rPr>
                          <m:t>𝒙</m:t>
                        </m:r>
                        <m:r>
                          <a:rPr lang="en-US" sz="1980" b="1" i="1" baseline="-25000">
                            <a:latin typeface="Cambria Math" panose="02040503050406030204" pitchFamily="18" charset="0"/>
                            <a:ea typeface="Cambria Math" panose="02040503050406030204" pitchFamily="18" charset="0"/>
                          </a:rPr>
                          <m:t>𝟏</m:t>
                        </m:r>
                      </m:oMath>
                    </m:oMathPara>
                  </a14:m>
                  <a:endParaRPr lang="en-US" sz="1980" b="1" baseline="-25000" dirty="0"/>
                </a:p>
              </p:txBody>
            </p:sp>
          </mc:Choice>
          <mc:Fallback xmlns="">
            <p:sp>
              <p:nvSpPr>
                <p:cNvPr id="7" name="TextBox 6">
                  <a:extLst>
                    <a:ext uri="{FF2B5EF4-FFF2-40B4-BE49-F238E27FC236}">
                      <a16:creationId xmlns:a16="http://schemas.microsoft.com/office/drawing/2014/main" id="{23EBAD8B-A2C0-471D-AB39-93B635D6A1B2}"/>
                    </a:ext>
                  </a:extLst>
                </p:cNvPr>
                <p:cNvSpPr txBox="1">
                  <a:spLocks noRot="1" noChangeAspect="1" noMove="1" noResize="1" noEditPoints="1" noAdjustHandles="1" noChangeArrowheads="1" noChangeShapeType="1" noTextEdit="1"/>
                </p:cNvSpPr>
                <p:nvPr/>
              </p:nvSpPr>
              <p:spPr>
                <a:xfrm>
                  <a:off x="2164145" y="478560"/>
                  <a:ext cx="627600" cy="360860"/>
                </a:xfrm>
                <a:prstGeom prst="rect">
                  <a:avLst/>
                </a:prstGeom>
                <a:blipFill>
                  <a:blip r:embed="rId3"/>
                  <a:stretch>
                    <a:fillRect l="-8235" r="-8235" b="-183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2CA2E429-EFB6-4A5A-951E-CE3DF5CACB29}"/>
                    </a:ext>
                  </a:extLst>
                </p:cNvPr>
                <p:cNvSpPr txBox="1"/>
                <p:nvPr/>
              </p:nvSpPr>
              <p:spPr>
                <a:xfrm>
                  <a:off x="4904953" y="523724"/>
                  <a:ext cx="26619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1980" b="1" i="1">
                                <a:latin typeface="Cambria Math" panose="02040503050406030204" pitchFamily="18" charset="0"/>
                              </a:rPr>
                            </m:ctrlPr>
                          </m:accPr>
                          <m:e>
                            <m:r>
                              <a:rPr lang="en-US" sz="1980" b="1" i="1">
                                <a:latin typeface="Cambria Math" panose="02040503050406030204" pitchFamily="18" charset="0"/>
                              </a:rPr>
                              <m:t>𝑭</m:t>
                            </m:r>
                          </m:e>
                        </m:acc>
                      </m:oMath>
                    </m:oMathPara>
                  </a14:m>
                  <a:endParaRPr lang="en-US" sz="1980" b="1" dirty="0"/>
                </a:p>
              </p:txBody>
            </p:sp>
          </mc:Choice>
          <mc:Fallback xmlns="">
            <p:sp>
              <p:nvSpPr>
                <p:cNvPr id="10" name="TextBox 9">
                  <a:extLst>
                    <a:ext uri="{FF2B5EF4-FFF2-40B4-BE49-F238E27FC236}">
                      <a16:creationId xmlns:a16="http://schemas.microsoft.com/office/drawing/2014/main" id="{2CA2E429-EFB6-4A5A-951E-CE3DF5CACB29}"/>
                    </a:ext>
                  </a:extLst>
                </p:cNvPr>
                <p:cNvSpPr txBox="1">
                  <a:spLocks noRot="1" noChangeAspect="1" noMove="1" noResize="1" noEditPoints="1" noAdjustHandles="1" noChangeArrowheads="1" noChangeShapeType="1" noTextEdit="1"/>
                </p:cNvSpPr>
                <p:nvPr/>
              </p:nvSpPr>
              <p:spPr>
                <a:xfrm>
                  <a:off x="4904953" y="523724"/>
                  <a:ext cx="266196" cy="369332"/>
                </a:xfrm>
                <a:prstGeom prst="rect">
                  <a:avLst/>
                </a:prstGeom>
                <a:blipFill>
                  <a:blip r:embed="rId4"/>
                  <a:stretch>
                    <a:fillRect l="-27778" r="-30556" b="-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DD05EBCE-96B0-41FA-80DF-6FAD71FFA5A2}"/>
                    </a:ext>
                  </a:extLst>
                </p:cNvPr>
                <p:cNvSpPr txBox="1"/>
                <p:nvPr/>
              </p:nvSpPr>
              <p:spPr>
                <a:xfrm>
                  <a:off x="1197856" y="519694"/>
                  <a:ext cx="338088" cy="370109"/>
                </a:xfrm>
                <a:prstGeom prst="rect">
                  <a:avLst/>
                </a:prstGeom>
                <a:noFill/>
              </p:spPr>
              <p:txBody>
                <a:bodyPr wrap="none" lIns="0" tIns="0" rIns="0" bIns="0" rtlCol="0">
                  <a:spAutoFit/>
                </a:bodyPr>
                <a:lstStyle/>
                <a:p>
                  <a:r>
                    <a:rPr lang="en-US" sz="1980" b="1" dirty="0"/>
                    <a:t>- </a:t>
                  </a:r>
                  <a14:m>
                    <m:oMath xmlns:m="http://schemas.openxmlformats.org/officeDocument/2006/math">
                      <m:acc>
                        <m:accPr>
                          <m:chr m:val="̅"/>
                          <m:ctrlPr>
                            <a:rPr lang="en-US" sz="1980" b="1" i="1">
                              <a:latin typeface="Cambria Math" panose="02040503050406030204" pitchFamily="18" charset="0"/>
                            </a:rPr>
                          </m:ctrlPr>
                        </m:accPr>
                        <m:e>
                          <m:r>
                            <a:rPr lang="en-US" sz="1980" b="1" i="1">
                              <a:latin typeface="Cambria Math" panose="02040503050406030204" pitchFamily="18" charset="0"/>
                            </a:rPr>
                            <m:t>𝑺</m:t>
                          </m:r>
                        </m:e>
                      </m:acc>
                    </m:oMath>
                  </a14:m>
                  <a:endParaRPr lang="en-US" sz="1980" b="1" dirty="0"/>
                </a:p>
              </p:txBody>
            </p:sp>
          </mc:Choice>
          <mc:Fallback xmlns="">
            <p:sp>
              <p:nvSpPr>
                <p:cNvPr id="14" name="TextBox 13">
                  <a:extLst>
                    <a:ext uri="{FF2B5EF4-FFF2-40B4-BE49-F238E27FC236}">
                      <a16:creationId xmlns:a16="http://schemas.microsoft.com/office/drawing/2014/main" id="{DD05EBCE-96B0-41FA-80DF-6FAD71FFA5A2}"/>
                    </a:ext>
                  </a:extLst>
                </p:cNvPr>
                <p:cNvSpPr txBox="1">
                  <a:spLocks noRot="1" noChangeAspect="1" noMove="1" noResize="1" noEditPoints="1" noAdjustHandles="1" noChangeArrowheads="1" noChangeShapeType="1" noTextEdit="1"/>
                </p:cNvSpPr>
                <p:nvPr/>
              </p:nvSpPr>
              <p:spPr>
                <a:xfrm>
                  <a:off x="1197856" y="519694"/>
                  <a:ext cx="338088" cy="370109"/>
                </a:xfrm>
                <a:prstGeom prst="rect">
                  <a:avLst/>
                </a:prstGeom>
                <a:blipFill>
                  <a:blip r:embed="rId5"/>
                  <a:stretch>
                    <a:fillRect l="-54348" t="-24000" r="-58696" b="-50000"/>
                  </a:stretch>
                </a:blipFill>
              </p:spPr>
              <p:txBody>
                <a:bodyPr/>
                <a:lstStyle/>
                <a:p>
                  <a:r>
                    <a:rPr lang="en-US">
                      <a:noFill/>
                    </a:rPr>
                    <a:t> </a:t>
                  </a:r>
                </a:p>
              </p:txBody>
            </p:sp>
          </mc:Fallback>
        </mc:AlternateContent>
      </p:grpSp>
      <p:sp>
        <p:nvSpPr>
          <p:cNvPr id="22" name="TextBox 21">
            <a:extLst>
              <a:ext uri="{FF2B5EF4-FFF2-40B4-BE49-F238E27FC236}">
                <a16:creationId xmlns:a16="http://schemas.microsoft.com/office/drawing/2014/main" id="{A5A314FB-767A-432E-8025-D294745D605A}"/>
              </a:ext>
            </a:extLst>
          </p:cNvPr>
          <p:cNvSpPr txBox="1"/>
          <p:nvPr/>
        </p:nvSpPr>
        <p:spPr>
          <a:xfrm>
            <a:off x="3087716" y="990600"/>
            <a:ext cx="3921650" cy="701731"/>
          </a:xfrm>
          <a:prstGeom prst="rect">
            <a:avLst/>
          </a:prstGeom>
          <a:noFill/>
        </p:spPr>
        <p:txBody>
          <a:bodyPr wrap="none" rtlCol="0">
            <a:spAutoFit/>
          </a:bodyPr>
          <a:lstStyle/>
          <a:p>
            <a:pPr algn="ctr"/>
            <a:r>
              <a:rPr lang="en-US" sz="1980" b="1" dirty="0"/>
              <a:t>Analytic Run: Compute free energy </a:t>
            </a:r>
          </a:p>
          <a:p>
            <a:pPr algn="ctr"/>
            <a:r>
              <a:rPr lang="en-US" sz="1980" b="1" dirty="0"/>
              <a:t>General Approach</a:t>
            </a:r>
          </a:p>
        </p:txBody>
      </p:sp>
      <p:sp>
        <p:nvSpPr>
          <p:cNvPr id="11" name="TextBox 10">
            <a:extLst>
              <a:ext uri="{FF2B5EF4-FFF2-40B4-BE49-F238E27FC236}">
                <a16:creationId xmlns:a16="http://schemas.microsoft.com/office/drawing/2014/main" id="{C603EF4B-700F-40D0-A0D7-8FCD508BE181}"/>
              </a:ext>
            </a:extLst>
          </p:cNvPr>
          <p:cNvSpPr txBox="1"/>
          <p:nvPr/>
        </p:nvSpPr>
        <p:spPr>
          <a:xfrm>
            <a:off x="762000" y="1960873"/>
            <a:ext cx="8381999" cy="2377574"/>
          </a:xfrm>
          <a:prstGeom prst="rect">
            <a:avLst/>
          </a:prstGeom>
          <a:noFill/>
        </p:spPr>
        <p:txBody>
          <a:bodyPr wrap="square" rtlCol="0">
            <a:spAutoFit/>
          </a:bodyPr>
          <a:lstStyle/>
          <a:p>
            <a:r>
              <a:rPr lang="en-US" sz="1650" dirty="0"/>
              <a:t>When the interaction enthalpy </a:t>
            </a:r>
            <a:r>
              <a:rPr lang="en-US" sz="1650" i="1" dirty="0"/>
              <a:t>eps1 = 0</a:t>
            </a:r>
            <a:r>
              <a:rPr lang="en-US" sz="1650" dirty="0"/>
              <a:t>, we should obtain the </a:t>
            </a:r>
            <a:r>
              <a:rPr lang="en-US" sz="1650" i="1" dirty="0"/>
              <a:t>x</a:t>
            </a:r>
            <a:r>
              <a:rPr lang="en-US" sz="1650" i="1" baseline="-25000" dirty="0"/>
              <a:t>1</a:t>
            </a:r>
            <a:r>
              <a:rPr lang="en-US" sz="1650" dirty="0"/>
              <a:t> for which the free energy is a minimum by setting the derivative of the free energy equation equal to zero, and solving for a given value of </a:t>
            </a:r>
            <a:r>
              <a:rPr lang="en-US" sz="1650" i="1" dirty="0"/>
              <a:t>eps0</a:t>
            </a:r>
            <a:r>
              <a:rPr lang="en-US" sz="1650" dirty="0"/>
              <a:t>. </a:t>
            </a:r>
          </a:p>
          <a:p>
            <a:endParaRPr lang="en-US" sz="1650" dirty="0"/>
          </a:p>
          <a:p>
            <a:r>
              <a:rPr lang="en-US" sz="1650" dirty="0"/>
              <a:t>Just as a confirmation, it is useful to visualize the enthalpy and entropy values for that value of </a:t>
            </a:r>
            <a:r>
              <a:rPr lang="en-US" sz="1650" i="1" dirty="0"/>
              <a:t>eps0</a:t>
            </a:r>
            <a:r>
              <a:rPr lang="en-US" sz="1650" dirty="0"/>
              <a:t>. </a:t>
            </a:r>
          </a:p>
          <a:p>
            <a:endParaRPr lang="en-US" sz="1650" dirty="0"/>
          </a:p>
          <a:p>
            <a:r>
              <a:rPr lang="en-US" sz="1650" b="1" dirty="0"/>
              <a:t>We compute: Free energy minimum for different values for different values of </a:t>
            </a:r>
            <a:r>
              <a:rPr lang="en-US" sz="1650" b="1" i="1" dirty="0"/>
              <a:t>x1</a:t>
            </a:r>
            <a:r>
              <a:rPr lang="en-US" sz="1650" b="1" dirty="0"/>
              <a:t> (</a:t>
            </a:r>
            <a:r>
              <a:rPr lang="en-US" sz="1650" b="1" i="1" dirty="0"/>
              <a:t>eps0 = 0.1</a:t>
            </a:r>
            <a:r>
              <a:rPr lang="en-US" sz="1650" b="1" dirty="0"/>
              <a:t>)</a:t>
            </a:r>
          </a:p>
          <a:p>
            <a:endParaRPr lang="en-US" sz="1650" dirty="0"/>
          </a:p>
        </p:txBody>
      </p:sp>
      <p:sp>
        <p:nvSpPr>
          <p:cNvPr id="24" name="TextBox 23">
            <a:extLst>
              <a:ext uri="{FF2B5EF4-FFF2-40B4-BE49-F238E27FC236}">
                <a16:creationId xmlns:a16="http://schemas.microsoft.com/office/drawing/2014/main" id="{70464785-2C38-4A1D-8712-DC1F4FA06FDA}"/>
              </a:ext>
            </a:extLst>
          </p:cNvPr>
          <p:cNvSpPr txBox="1"/>
          <p:nvPr/>
        </p:nvSpPr>
        <p:spPr>
          <a:xfrm>
            <a:off x="1628352" y="4808456"/>
            <a:ext cx="6801696" cy="600164"/>
          </a:xfrm>
          <a:prstGeom prst="rect">
            <a:avLst/>
          </a:prstGeom>
          <a:noFill/>
        </p:spPr>
        <p:txBody>
          <a:bodyPr wrap="square" rtlCol="0">
            <a:spAutoFit/>
          </a:bodyPr>
          <a:lstStyle/>
          <a:p>
            <a:r>
              <a:rPr lang="en-US" sz="1650" i="1" dirty="0"/>
              <a:t>Note that the following run has eps1=0, thus eps1*x^2 = 0, for all values of x1. </a:t>
            </a:r>
          </a:p>
          <a:p>
            <a:endParaRPr lang="en-US" sz="1650" dirty="0"/>
          </a:p>
        </p:txBody>
      </p:sp>
      <p:sp>
        <p:nvSpPr>
          <p:cNvPr id="12" name="TextBox 11">
            <a:extLst>
              <a:ext uri="{FF2B5EF4-FFF2-40B4-BE49-F238E27FC236}">
                <a16:creationId xmlns:a16="http://schemas.microsoft.com/office/drawing/2014/main" id="{814323C5-7EF8-4135-92F0-A78ED146FF4A}"/>
              </a:ext>
            </a:extLst>
          </p:cNvPr>
          <p:cNvSpPr txBox="1"/>
          <p:nvPr/>
        </p:nvSpPr>
        <p:spPr>
          <a:xfrm>
            <a:off x="1999776" y="6392157"/>
            <a:ext cx="6058848" cy="954107"/>
          </a:xfrm>
          <a:prstGeom prst="rect">
            <a:avLst/>
          </a:prstGeom>
          <a:noFill/>
        </p:spPr>
        <p:txBody>
          <a:bodyPr wrap="square" rtlCol="0">
            <a:spAutoFit/>
          </a:bodyPr>
          <a:lstStyle/>
          <a:p>
            <a:pPr algn="ctr"/>
            <a:r>
              <a:rPr lang="en-US" sz="1400" b="1" dirty="0"/>
              <a:t>Code: </a:t>
            </a:r>
            <a:r>
              <a:rPr lang="en-US" sz="1400" dirty="0"/>
              <a:t>2D-CVM-simple-eq_no-interaction-calc_v3_2018-10-30.py</a:t>
            </a:r>
          </a:p>
          <a:p>
            <a:pPr algn="ctr"/>
            <a:r>
              <a:rPr lang="en-US" sz="1400" b="1" dirty="0"/>
              <a:t>Note: </a:t>
            </a:r>
            <a:r>
              <a:rPr lang="en-US" sz="1400" dirty="0"/>
              <a:t>Substitute the particular appropriate epsilon0 value for the value of epsilon0 (see column, LHS, into the program (line 441) to obtain the desired free energy and other thermodynamic results.</a:t>
            </a:r>
          </a:p>
        </p:txBody>
      </p:sp>
    </p:spTree>
    <p:extLst>
      <p:ext uri="{BB962C8B-B14F-4D97-AF65-F5344CB8AC3E}">
        <p14:creationId xmlns:p14="http://schemas.microsoft.com/office/powerpoint/2010/main" val="126021167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2" name="Group 51">
            <a:extLst>
              <a:ext uri="{FF2B5EF4-FFF2-40B4-BE49-F238E27FC236}">
                <a16:creationId xmlns:a16="http://schemas.microsoft.com/office/drawing/2014/main" id="{4843913D-F35B-4A61-8CC2-D4786FE401D1}"/>
              </a:ext>
            </a:extLst>
          </p:cNvPr>
          <p:cNvGrpSpPr/>
          <p:nvPr/>
        </p:nvGrpSpPr>
        <p:grpSpPr>
          <a:xfrm>
            <a:off x="977851" y="1219200"/>
            <a:ext cx="8001740" cy="5724365"/>
            <a:chOff x="1310791" y="234778"/>
            <a:chExt cx="9699079" cy="6938625"/>
          </a:xfrm>
        </p:grpSpPr>
        <p:grpSp>
          <p:nvGrpSpPr>
            <p:cNvPr id="7" name="Group 6">
              <a:extLst>
                <a:ext uri="{FF2B5EF4-FFF2-40B4-BE49-F238E27FC236}">
                  <a16:creationId xmlns:a16="http://schemas.microsoft.com/office/drawing/2014/main" id="{22E1CBF2-45CD-41D3-9772-302F643B0131}"/>
                </a:ext>
              </a:extLst>
            </p:cNvPr>
            <p:cNvGrpSpPr/>
            <p:nvPr/>
          </p:nvGrpSpPr>
          <p:grpSpPr>
            <a:xfrm>
              <a:off x="1310791" y="234778"/>
              <a:ext cx="9699079" cy="6938625"/>
              <a:chOff x="1167109" y="723869"/>
              <a:chExt cx="9498168" cy="6418480"/>
            </a:xfrm>
          </p:grpSpPr>
          <p:graphicFrame>
            <p:nvGraphicFramePr>
              <p:cNvPr id="2" name="Chart 1">
                <a:extLst>
                  <a:ext uri="{FF2B5EF4-FFF2-40B4-BE49-F238E27FC236}">
                    <a16:creationId xmlns:a16="http://schemas.microsoft.com/office/drawing/2014/main" id="{83EFDC9B-7897-471A-8889-1B50FFBD37F8}"/>
                  </a:ext>
                </a:extLst>
              </p:cNvPr>
              <p:cNvGraphicFramePr>
                <a:graphicFrameLocks/>
              </p:cNvGraphicFramePr>
              <p:nvPr>
                <p:extLst/>
              </p:nvPr>
            </p:nvGraphicFramePr>
            <p:xfrm>
              <a:off x="1632488" y="723869"/>
              <a:ext cx="9032789" cy="6035276"/>
            </p:xfrm>
            <a:graphic>
              <a:graphicData uri="http://schemas.openxmlformats.org/drawingml/2006/chart">
                <c:chart xmlns:c="http://schemas.openxmlformats.org/drawingml/2006/chart" xmlns:r="http://schemas.openxmlformats.org/officeDocument/2006/relationships" r:id="rId2"/>
              </a:graphicData>
            </a:graphic>
          </p:graphicFrame>
          <p:sp>
            <p:nvSpPr>
              <p:cNvPr id="3" name="Rectangle 2">
                <a:extLst>
                  <a:ext uri="{FF2B5EF4-FFF2-40B4-BE49-F238E27FC236}">
                    <a16:creationId xmlns:a16="http://schemas.microsoft.com/office/drawing/2014/main" id="{D73BBA24-1C5E-4E89-8FA6-D48B378A4AD6}"/>
                  </a:ext>
                </a:extLst>
              </p:cNvPr>
              <p:cNvSpPr/>
              <p:nvPr/>
            </p:nvSpPr>
            <p:spPr>
              <a:xfrm>
                <a:off x="3502599" y="1743798"/>
                <a:ext cx="6054809" cy="4448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980" b="1" i="1" dirty="0">
                    <a:solidFill>
                      <a:schemeClr val="tx1"/>
                    </a:solidFill>
                  </a:rPr>
                  <a:t>x</a:t>
                </a:r>
                <a:r>
                  <a:rPr lang="en-US" sz="1980" b="1" i="1" baseline="-25000" dirty="0">
                    <a:solidFill>
                      <a:schemeClr val="tx1"/>
                    </a:solidFill>
                  </a:rPr>
                  <a:t>1</a:t>
                </a:r>
                <a:r>
                  <a:rPr lang="en-US" sz="1980" dirty="0">
                    <a:solidFill>
                      <a:schemeClr val="tx1"/>
                    </a:solidFill>
                  </a:rPr>
                  <a:t> vs        </a:t>
                </a:r>
                <a:r>
                  <a:rPr lang="en-US" sz="1980" i="1" dirty="0">
                    <a:solidFill>
                      <a:schemeClr val="tx1"/>
                    </a:solidFill>
                  </a:rPr>
                  <a:t>(Activation Enthalpy Parameter) </a:t>
                </a:r>
              </a:p>
            </p:txBody>
          </p:sp>
          <p:sp>
            <p:nvSpPr>
              <p:cNvPr id="4" name="Rectangle 3">
                <a:extLst>
                  <a:ext uri="{FF2B5EF4-FFF2-40B4-BE49-F238E27FC236}">
                    <a16:creationId xmlns:a16="http://schemas.microsoft.com/office/drawing/2014/main" id="{4B65F4F9-DAEC-4164-BC4A-9F7809B71531}"/>
                  </a:ext>
                </a:extLst>
              </p:cNvPr>
              <p:cNvSpPr/>
              <p:nvPr/>
            </p:nvSpPr>
            <p:spPr>
              <a:xfrm>
                <a:off x="1167109" y="3496981"/>
                <a:ext cx="609599" cy="4448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980" b="1" i="1" dirty="0">
                    <a:solidFill>
                      <a:schemeClr val="tx1"/>
                    </a:solidFill>
                  </a:rPr>
                  <a:t>x</a:t>
                </a:r>
                <a:r>
                  <a:rPr lang="en-US" sz="1980" b="1" i="1" baseline="-25000" dirty="0">
                    <a:solidFill>
                      <a:schemeClr val="tx1"/>
                    </a:solidFill>
                  </a:rPr>
                  <a:t>1</a:t>
                </a:r>
                <a:endParaRPr lang="en-US" sz="1980" b="1" i="1" dirty="0">
                  <a:solidFill>
                    <a:schemeClr val="tx1"/>
                  </a:solidFill>
                </a:endParaRPr>
              </a:p>
            </p:txBody>
          </p:sp>
          <p:sp>
            <p:nvSpPr>
              <p:cNvPr id="5" name="Rectangle 4">
                <a:extLst>
                  <a:ext uri="{FF2B5EF4-FFF2-40B4-BE49-F238E27FC236}">
                    <a16:creationId xmlns:a16="http://schemas.microsoft.com/office/drawing/2014/main" id="{ABB355DE-393F-41B6-B3C4-03FB2B441E55}"/>
                  </a:ext>
                </a:extLst>
              </p:cNvPr>
              <p:cNvSpPr/>
              <p:nvPr/>
            </p:nvSpPr>
            <p:spPr>
              <a:xfrm>
                <a:off x="4155024" y="6697505"/>
                <a:ext cx="4353698" cy="4448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50" i="1" dirty="0">
                    <a:solidFill>
                      <a:schemeClr val="tx1"/>
                    </a:solidFill>
                  </a:rPr>
                  <a:t>(Activation Enthalpy Parameter) </a:t>
                </a:r>
              </a:p>
            </p:txBody>
          </p:sp>
        </p:grpSp>
        <p:grpSp>
          <p:nvGrpSpPr>
            <p:cNvPr id="30" name="Group 29">
              <a:extLst>
                <a:ext uri="{FF2B5EF4-FFF2-40B4-BE49-F238E27FC236}">
                  <a16:creationId xmlns:a16="http://schemas.microsoft.com/office/drawing/2014/main" id="{9CCAE9FF-F684-4B92-A978-DE7C43ABBF3A}"/>
                </a:ext>
              </a:extLst>
            </p:cNvPr>
            <p:cNvGrpSpPr/>
            <p:nvPr/>
          </p:nvGrpSpPr>
          <p:grpSpPr>
            <a:xfrm>
              <a:off x="1840984" y="616966"/>
              <a:ext cx="784653" cy="5767430"/>
              <a:chOff x="1840984" y="616966"/>
              <a:chExt cx="784653" cy="5767430"/>
            </a:xfrm>
          </p:grpSpPr>
          <p:sp>
            <p:nvSpPr>
              <p:cNvPr id="6" name="Rectangle 5">
                <a:extLst>
                  <a:ext uri="{FF2B5EF4-FFF2-40B4-BE49-F238E27FC236}">
                    <a16:creationId xmlns:a16="http://schemas.microsoft.com/office/drawing/2014/main" id="{D40B86F7-E03C-4BEA-A109-221D1DD29277}"/>
                  </a:ext>
                </a:extLst>
              </p:cNvPr>
              <p:cNvSpPr/>
              <p:nvPr/>
            </p:nvSpPr>
            <p:spPr>
              <a:xfrm>
                <a:off x="2175643" y="616966"/>
                <a:ext cx="288555" cy="56357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50"/>
              </a:p>
            </p:txBody>
          </p:sp>
          <p:sp>
            <p:nvSpPr>
              <p:cNvPr id="8" name="TextBox 7">
                <a:extLst>
                  <a:ext uri="{FF2B5EF4-FFF2-40B4-BE49-F238E27FC236}">
                    <a16:creationId xmlns:a16="http://schemas.microsoft.com/office/drawing/2014/main" id="{E2AA5625-0D81-4093-84E6-2A45FDEDE21F}"/>
                  </a:ext>
                </a:extLst>
              </p:cNvPr>
              <p:cNvSpPr txBox="1"/>
              <p:nvPr/>
            </p:nvSpPr>
            <p:spPr>
              <a:xfrm>
                <a:off x="1840984" y="1417535"/>
                <a:ext cx="552211" cy="419696"/>
              </a:xfrm>
              <a:prstGeom prst="rect">
                <a:avLst/>
              </a:prstGeom>
              <a:noFill/>
            </p:spPr>
            <p:txBody>
              <a:bodyPr wrap="none" rtlCol="0">
                <a:spAutoFit/>
              </a:bodyPr>
              <a:lstStyle/>
              <a:p>
                <a:r>
                  <a:rPr lang="en-US" sz="1650" b="1" dirty="0"/>
                  <a:t>0.5</a:t>
                </a:r>
              </a:p>
            </p:txBody>
          </p:sp>
          <p:sp>
            <p:nvSpPr>
              <p:cNvPr id="9" name="TextBox 8">
                <a:extLst>
                  <a:ext uri="{FF2B5EF4-FFF2-40B4-BE49-F238E27FC236}">
                    <a16:creationId xmlns:a16="http://schemas.microsoft.com/office/drawing/2014/main" id="{EA3EC576-2EAF-453A-8E53-47F22F19AD8A}"/>
                  </a:ext>
                </a:extLst>
              </p:cNvPr>
              <p:cNvSpPr txBox="1"/>
              <p:nvPr/>
            </p:nvSpPr>
            <p:spPr>
              <a:xfrm>
                <a:off x="1841617" y="5964700"/>
                <a:ext cx="552211" cy="419696"/>
              </a:xfrm>
              <a:prstGeom prst="rect">
                <a:avLst/>
              </a:prstGeom>
              <a:noFill/>
            </p:spPr>
            <p:txBody>
              <a:bodyPr wrap="none" rtlCol="0">
                <a:spAutoFit/>
              </a:bodyPr>
              <a:lstStyle/>
              <a:p>
                <a:r>
                  <a:rPr lang="en-US" sz="1650" b="1" dirty="0"/>
                  <a:t>0.0</a:t>
                </a:r>
              </a:p>
            </p:txBody>
          </p:sp>
          <p:sp>
            <p:nvSpPr>
              <p:cNvPr id="10" name="TextBox 9">
                <a:extLst>
                  <a:ext uri="{FF2B5EF4-FFF2-40B4-BE49-F238E27FC236}">
                    <a16:creationId xmlns:a16="http://schemas.microsoft.com/office/drawing/2014/main" id="{B994AF08-7D2B-4D7C-925D-082BFA394477}"/>
                  </a:ext>
                </a:extLst>
              </p:cNvPr>
              <p:cNvSpPr txBox="1"/>
              <p:nvPr/>
            </p:nvSpPr>
            <p:spPr>
              <a:xfrm>
                <a:off x="1841617" y="5055217"/>
                <a:ext cx="552211" cy="419696"/>
              </a:xfrm>
              <a:prstGeom prst="rect">
                <a:avLst/>
              </a:prstGeom>
              <a:noFill/>
            </p:spPr>
            <p:txBody>
              <a:bodyPr wrap="none" rtlCol="0">
                <a:spAutoFit/>
              </a:bodyPr>
              <a:lstStyle/>
              <a:p>
                <a:r>
                  <a:rPr lang="en-US" sz="1650" b="1" dirty="0"/>
                  <a:t>0.1</a:t>
                </a:r>
              </a:p>
            </p:txBody>
          </p:sp>
          <p:cxnSp>
            <p:nvCxnSpPr>
              <p:cNvPr id="12" name="Straight Connector 11">
                <a:extLst>
                  <a:ext uri="{FF2B5EF4-FFF2-40B4-BE49-F238E27FC236}">
                    <a16:creationId xmlns:a16="http://schemas.microsoft.com/office/drawing/2014/main" id="{255B6E82-B1B5-446A-AC72-BADB52AF1BA9}"/>
                  </a:ext>
                </a:extLst>
              </p:cNvPr>
              <p:cNvCxnSpPr>
                <a:cxnSpLocks/>
              </p:cNvCxnSpPr>
              <p:nvPr/>
            </p:nvCxnSpPr>
            <p:spPr>
              <a:xfrm flipV="1">
                <a:off x="2369394" y="5263974"/>
                <a:ext cx="240494" cy="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B73E7531-C0E3-4D27-A226-47E8B61EA226}"/>
                  </a:ext>
                </a:extLst>
              </p:cNvPr>
              <p:cNvCxnSpPr>
                <a:cxnSpLocks/>
              </p:cNvCxnSpPr>
              <p:nvPr/>
            </p:nvCxnSpPr>
            <p:spPr>
              <a:xfrm flipV="1">
                <a:off x="2374579" y="3437116"/>
                <a:ext cx="240494" cy="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9168AAE-734B-4238-8B5E-9905CCF9D1DE}"/>
                  </a:ext>
                </a:extLst>
              </p:cNvPr>
              <p:cNvCxnSpPr>
                <a:cxnSpLocks/>
              </p:cNvCxnSpPr>
              <p:nvPr/>
            </p:nvCxnSpPr>
            <p:spPr>
              <a:xfrm flipV="1">
                <a:off x="2355244" y="2523688"/>
                <a:ext cx="240494" cy="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B33957A-6675-4BE7-96F5-C0EB64939B12}"/>
                  </a:ext>
                </a:extLst>
              </p:cNvPr>
              <p:cNvCxnSpPr>
                <a:cxnSpLocks/>
              </p:cNvCxnSpPr>
              <p:nvPr/>
            </p:nvCxnSpPr>
            <p:spPr>
              <a:xfrm flipV="1">
                <a:off x="2353451" y="1610260"/>
                <a:ext cx="240494" cy="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E4690098-2907-4E21-BCE1-9BE6D8055A29}"/>
                  </a:ext>
                </a:extLst>
              </p:cNvPr>
              <p:cNvCxnSpPr>
                <a:cxnSpLocks/>
              </p:cNvCxnSpPr>
              <p:nvPr/>
            </p:nvCxnSpPr>
            <p:spPr>
              <a:xfrm flipV="1">
                <a:off x="2385143" y="4350544"/>
                <a:ext cx="240494" cy="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81BDF13B-EFCF-449E-8FA3-2F1F5BD9884D}"/>
                  </a:ext>
                </a:extLst>
              </p:cNvPr>
              <p:cNvCxnSpPr>
                <a:cxnSpLocks/>
              </p:cNvCxnSpPr>
              <p:nvPr/>
            </p:nvCxnSpPr>
            <p:spPr>
              <a:xfrm>
                <a:off x="2609888" y="1129366"/>
                <a:ext cx="13621" cy="504803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4B84E8DD-AB2B-4F1C-B953-8F9E57D628EC}"/>
                  </a:ext>
                </a:extLst>
              </p:cNvPr>
              <p:cNvSpPr txBox="1"/>
              <p:nvPr/>
            </p:nvSpPr>
            <p:spPr>
              <a:xfrm>
                <a:off x="1841617" y="2323135"/>
                <a:ext cx="552211" cy="419696"/>
              </a:xfrm>
              <a:prstGeom prst="rect">
                <a:avLst/>
              </a:prstGeom>
              <a:noFill/>
            </p:spPr>
            <p:txBody>
              <a:bodyPr wrap="none" rtlCol="0">
                <a:spAutoFit/>
              </a:bodyPr>
              <a:lstStyle/>
              <a:p>
                <a:r>
                  <a:rPr lang="en-US" sz="1650" b="1" dirty="0"/>
                  <a:t>0.4</a:t>
                </a:r>
              </a:p>
            </p:txBody>
          </p:sp>
          <p:sp>
            <p:nvSpPr>
              <p:cNvPr id="23" name="TextBox 22">
                <a:extLst>
                  <a:ext uri="{FF2B5EF4-FFF2-40B4-BE49-F238E27FC236}">
                    <a16:creationId xmlns:a16="http://schemas.microsoft.com/office/drawing/2014/main" id="{6CC16EEE-C0DA-4136-8BD9-4F25BC344F62}"/>
                  </a:ext>
                </a:extLst>
              </p:cNvPr>
              <p:cNvSpPr txBox="1"/>
              <p:nvPr/>
            </p:nvSpPr>
            <p:spPr>
              <a:xfrm>
                <a:off x="1841617" y="3224527"/>
                <a:ext cx="552211" cy="419696"/>
              </a:xfrm>
              <a:prstGeom prst="rect">
                <a:avLst/>
              </a:prstGeom>
              <a:noFill/>
            </p:spPr>
            <p:txBody>
              <a:bodyPr wrap="none" rtlCol="0">
                <a:spAutoFit/>
              </a:bodyPr>
              <a:lstStyle/>
              <a:p>
                <a:r>
                  <a:rPr lang="en-US" sz="1650" b="1" dirty="0"/>
                  <a:t>0.3</a:t>
                </a:r>
              </a:p>
            </p:txBody>
          </p:sp>
          <p:sp>
            <p:nvSpPr>
              <p:cNvPr id="24" name="TextBox 23">
                <a:extLst>
                  <a:ext uri="{FF2B5EF4-FFF2-40B4-BE49-F238E27FC236}">
                    <a16:creationId xmlns:a16="http://schemas.microsoft.com/office/drawing/2014/main" id="{234895B3-B474-40F3-A888-CD013FDCD185}"/>
                  </a:ext>
                </a:extLst>
              </p:cNvPr>
              <p:cNvSpPr txBox="1"/>
              <p:nvPr/>
            </p:nvSpPr>
            <p:spPr>
              <a:xfrm>
                <a:off x="1841617" y="4140164"/>
                <a:ext cx="552211" cy="419696"/>
              </a:xfrm>
              <a:prstGeom prst="rect">
                <a:avLst/>
              </a:prstGeom>
              <a:noFill/>
            </p:spPr>
            <p:txBody>
              <a:bodyPr wrap="none" rtlCol="0">
                <a:spAutoFit/>
              </a:bodyPr>
              <a:lstStyle/>
              <a:p>
                <a:r>
                  <a:rPr lang="en-US" sz="1650" b="1" dirty="0"/>
                  <a:t>0.2</a:t>
                </a:r>
              </a:p>
            </p:txBody>
          </p:sp>
        </p:grpSp>
        <p:cxnSp>
          <p:nvCxnSpPr>
            <p:cNvPr id="26" name="Straight Connector 25">
              <a:extLst>
                <a:ext uri="{FF2B5EF4-FFF2-40B4-BE49-F238E27FC236}">
                  <a16:creationId xmlns:a16="http://schemas.microsoft.com/office/drawing/2014/main" id="{0B404C0D-0ECF-4471-9429-7E4971F3BA8D}"/>
                </a:ext>
              </a:extLst>
            </p:cNvPr>
            <p:cNvCxnSpPr>
              <a:cxnSpLocks/>
            </p:cNvCxnSpPr>
            <p:nvPr/>
          </p:nvCxnSpPr>
          <p:spPr>
            <a:xfrm flipH="1">
              <a:off x="2425800" y="6149366"/>
              <a:ext cx="8333038" cy="2803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745DDCB9-9AC6-4825-99ED-203E62E22AC4}"/>
                </a:ext>
              </a:extLst>
            </p:cNvPr>
            <p:cNvCxnSpPr>
              <a:cxnSpLocks/>
            </p:cNvCxnSpPr>
            <p:nvPr/>
          </p:nvCxnSpPr>
          <p:spPr>
            <a:xfrm flipV="1">
              <a:off x="3358806" y="6041894"/>
              <a:ext cx="0" cy="12149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B8E6E680-EDCB-4173-90C1-CAA3B75E6A8F}"/>
                </a:ext>
              </a:extLst>
            </p:cNvPr>
            <p:cNvCxnSpPr>
              <a:cxnSpLocks/>
            </p:cNvCxnSpPr>
            <p:nvPr/>
          </p:nvCxnSpPr>
          <p:spPr>
            <a:xfrm flipV="1">
              <a:off x="4227896" y="5922065"/>
              <a:ext cx="0" cy="23965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57C0135C-AE75-4C8F-8C49-44FDA6B933E7}"/>
                </a:ext>
              </a:extLst>
            </p:cNvPr>
            <p:cNvCxnSpPr>
              <a:cxnSpLocks/>
            </p:cNvCxnSpPr>
            <p:nvPr/>
          </p:nvCxnSpPr>
          <p:spPr>
            <a:xfrm flipV="1">
              <a:off x="5838390" y="5926181"/>
              <a:ext cx="0" cy="23965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9CB34129-4E76-40E0-A76B-4EF09655FA1B}"/>
                </a:ext>
              </a:extLst>
            </p:cNvPr>
            <p:cNvCxnSpPr>
              <a:cxnSpLocks/>
            </p:cNvCxnSpPr>
            <p:nvPr/>
          </p:nvCxnSpPr>
          <p:spPr>
            <a:xfrm flipV="1">
              <a:off x="7444780" y="5950895"/>
              <a:ext cx="0" cy="23965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F151114A-3846-49C1-BD93-04AE4E435B4D}"/>
                </a:ext>
              </a:extLst>
            </p:cNvPr>
            <p:cNvCxnSpPr>
              <a:cxnSpLocks/>
            </p:cNvCxnSpPr>
            <p:nvPr/>
          </p:nvCxnSpPr>
          <p:spPr>
            <a:xfrm flipV="1">
              <a:off x="9051167" y="5938538"/>
              <a:ext cx="0" cy="23965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B9246637-0A5D-4F9E-B1B2-93098276EA9B}"/>
                </a:ext>
              </a:extLst>
            </p:cNvPr>
            <p:cNvCxnSpPr>
              <a:cxnSpLocks/>
            </p:cNvCxnSpPr>
            <p:nvPr/>
          </p:nvCxnSpPr>
          <p:spPr>
            <a:xfrm flipV="1">
              <a:off x="5018732" y="6046010"/>
              <a:ext cx="0" cy="12149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07CAA900-4180-433C-AE38-083675AE6E42}"/>
                </a:ext>
              </a:extLst>
            </p:cNvPr>
            <p:cNvCxnSpPr>
              <a:cxnSpLocks/>
            </p:cNvCxnSpPr>
            <p:nvPr/>
          </p:nvCxnSpPr>
          <p:spPr>
            <a:xfrm flipV="1">
              <a:off x="6637471" y="6033653"/>
              <a:ext cx="0" cy="12149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0F5EA2BF-F1AE-4330-8AD5-79FEC7BD7507}"/>
                </a:ext>
              </a:extLst>
            </p:cNvPr>
            <p:cNvCxnSpPr>
              <a:cxnSpLocks/>
            </p:cNvCxnSpPr>
            <p:nvPr/>
          </p:nvCxnSpPr>
          <p:spPr>
            <a:xfrm flipV="1">
              <a:off x="8256218" y="6033653"/>
              <a:ext cx="0" cy="12149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69E94F7E-4EFE-45F8-BCB5-5DC44260E00C}"/>
                </a:ext>
              </a:extLst>
            </p:cNvPr>
            <p:cNvCxnSpPr>
              <a:cxnSpLocks/>
            </p:cNvCxnSpPr>
            <p:nvPr/>
          </p:nvCxnSpPr>
          <p:spPr>
            <a:xfrm flipV="1">
              <a:off x="9850243" y="6033653"/>
              <a:ext cx="0" cy="12149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E59E1E2C-CA47-431D-A7D2-1A7E3D44B39E}"/>
                </a:ext>
              </a:extLst>
            </p:cNvPr>
            <p:cNvCxnSpPr>
              <a:cxnSpLocks/>
            </p:cNvCxnSpPr>
            <p:nvPr/>
          </p:nvCxnSpPr>
          <p:spPr>
            <a:xfrm flipV="1">
              <a:off x="10661667" y="5930297"/>
              <a:ext cx="0" cy="23965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9" name="Rectangle 48">
              <a:extLst>
                <a:ext uri="{FF2B5EF4-FFF2-40B4-BE49-F238E27FC236}">
                  <a16:creationId xmlns:a16="http://schemas.microsoft.com/office/drawing/2014/main" id="{C1619F20-A865-4397-AD8C-6A22EC595FB3}"/>
                </a:ext>
              </a:extLst>
            </p:cNvPr>
            <p:cNvSpPr/>
            <p:nvPr/>
          </p:nvSpPr>
          <p:spPr>
            <a:xfrm rot="5400000">
              <a:off x="6461975" y="2259729"/>
              <a:ext cx="349679" cy="826963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50"/>
            </a:p>
          </p:txBody>
        </p:sp>
        <p:sp>
          <p:nvSpPr>
            <p:cNvPr id="31" name="TextBox 30">
              <a:extLst>
                <a:ext uri="{FF2B5EF4-FFF2-40B4-BE49-F238E27FC236}">
                  <a16:creationId xmlns:a16="http://schemas.microsoft.com/office/drawing/2014/main" id="{2E5E312A-EAF8-4597-A380-F925671401FF}"/>
                </a:ext>
              </a:extLst>
            </p:cNvPr>
            <p:cNvSpPr txBox="1"/>
            <p:nvPr/>
          </p:nvSpPr>
          <p:spPr>
            <a:xfrm>
              <a:off x="2373212" y="6209673"/>
              <a:ext cx="552211" cy="419696"/>
            </a:xfrm>
            <a:prstGeom prst="rect">
              <a:avLst/>
            </a:prstGeom>
            <a:noFill/>
          </p:spPr>
          <p:txBody>
            <a:bodyPr wrap="none" rtlCol="0">
              <a:spAutoFit/>
            </a:bodyPr>
            <a:lstStyle/>
            <a:p>
              <a:r>
                <a:rPr lang="en-US" sz="1650" b="1" dirty="0"/>
                <a:t>0.0</a:t>
              </a:r>
            </a:p>
          </p:txBody>
        </p:sp>
        <p:sp>
          <p:nvSpPr>
            <p:cNvPr id="32" name="TextBox 31">
              <a:extLst>
                <a:ext uri="{FF2B5EF4-FFF2-40B4-BE49-F238E27FC236}">
                  <a16:creationId xmlns:a16="http://schemas.microsoft.com/office/drawing/2014/main" id="{51F0FF92-2559-494F-B86D-CA1A202BC259}"/>
                </a:ext>
              </a:extLst>
            </p:cNvPr>
            <p:cNvSpPr txBox="1"/>
            <p:nvPr/>
          </p:nvSpPr>
          <p:spPr>
            <a:xfrm>
              <a:off x="3971098" y="6221283"/>
              <a:ext cx="552211" cy="419696"/>
            </a:xfrm>
            <a:prstGeom prst="rect">
              <a:avLst/>
            </a:prstGeom>
            <a:noFill/>
          </p:spPr>
          <p:txBody>
            <a:bodyPr wrap="none" rtlCol="0">
              <a:spAutoFit/>
            </a:bodyPr>
            <a:lstStyle/>
            <a:p>
              <a:r>
                <a:rPr lang="en-US" sz="1650" b="1" dirty="0"/>
                <a:t>1.0</a:t>
              </a:r>
            </a:p>
          </p:txBody>
        </p:sp>
        <p:sp>
          <p:nvSpPr>
            <p:cNvPr id="33" name="TextBox 32">
              <a:extLst>
                <a:ext uri="{FF2B5EF4-FFF2-40B4-BE49-F238E27FC236}">
                  <a16:creationId xmlns:a16="http://schemas.microsoft.com/office/drawing/2014/main" id="{7437735F-2B14-4480-AD7D-5FE51A7CCBC7}"/>
                </a:ext>
              </a:extLst>
            </p:cNvPr>
            <p:cNvSpPr txBox="1"/>
            <p:nvPr/>
          </p:nvSpPr>
          <p:spPr>
            <a:xfrm>
              <a:off x="5610961" y="6244361"/>
              <a:ext cx="552211" cy="419696"/>
            </a:xfrm>
            <a:prstGeom prst="rect">
              <a:avLst/>
            </a:prstGeom>
            <a:noFill/>
          </p:spPr>
          <p:txBody>
            <a:bodyPr wrap="none" rtlCol="0">
              <a:spAutoFit/>
            </a:bodyPr>
            <a:lstStyle/>
            <a:p>
              <a:r>
                <a:rPr lang="en-US" sz="1650" b="1" dirty="0"/>
                <a:t>0.2</a:t>
              </a:r>
            </a:p>
          </p:txBody>
        </p:sp>
        <p:sp>
          <p:nvSpPr>
            <p:cNvPr id="46" name="TextBox 45">
              <a:extLst>
                <a:ext uri="{FF2B5EF4-FFF2-40B4-BE49-F238E27FC236}">
                  <a16:creationId xmlns:a16="http://schemas.microsoft.com/office/drawing/2014/main" id="{521582C1-D675-402E-8E17-511CF1547A09}"/>
                </a:ext>
              </a:extLst>
            </p:cNvPr>
            <p:cNvSpPr txBox="1"/>
            <p:nvPr/>
          </p:nvSpPr>
          <p:spPr>
            <a:xfrm>
              <a:off x="7218930" y="6226270"/>
              <a:ext cx="552211" cy="419696"/>
            </a:xfrm>
            <a:prstGeom prst="rect">
              <a:avLst/>
            </a:prstGeom>
            <a:noFill/>
          </p:spPr>
          <p:txBody>
            <a:bodyPr wrap="none" rtlCol="0">
              <a:spAutoFit/>
            </a:bodyPr>
            <a:lstStyle/>
            <a:p>
              <a:r>
                <a:rPr lang="en-US" sz="1650" b="1" dirty="0"/>
                <a:t>3.0</a:t>
              </a:r>
            </a:p>
          </p:txBody>
        </p:sp>
        <p:sp>
          <p:nvSpPr>
            <p:cNvPr id="47" name="TextBox 46">
              <a:extLst>
                <a:ext uri="{FF2B5EF4-FFF2-40B4-BE49-F238E27FC236}">
                  <a16:creationId xmlns:a16="http://schemas.microsoft.com/office/drawing/2014/main" id="{862D7F65-10DC-4641-A355-B2078B498D18}"/>
                </a:ext>
              </a:extLst>
            </p:cNvPr>
            <p:cNvSpPr txBox="1"/>
            <p:nvPr/>
          </p:nvSpPr>
          <p:spPr>
            <a:xfrm>
              <a:off x="8825318" y="6234401"/>
              <a:ext cx="552211" cy="419696"/>
            </a:xfrm>
            <a:prstGeom prst="rect">
              <a:avLst/>
            </a:prstGeom>
            <a:noFill/>
          </p:spPr>
          <p:txBody>
            <a:bodyPr wrap="none" rtlCol="0">
              <a:spAutoFit/>
            </a:bodyPr>
            <a:lstStyle/>
            <a:p>
              <a:r>
                <a:rPr lang="en-US" sz="1650" b="1" dirty="0"/>
                <a:t>4.0</a:t>
              </a:r>
            </a:p>
          </p:txBody>
        </p:sp>
        <p:sp>
          <p:nvSpPr>
            <p:cNvPr id="48" name="TextBox 47">
              <a:extLst>
                <a:ext uri="{FF2B5EF4-FFF2-40B4-BE49-F238E27FC236}">
                  <a16:creationId xmlns:a16="http://schemas.microsoft.com/office/drawing/2014/main" id="{1A7935A1-1253-4258-B943-1D0313228083}"/>
                </a:ext>
              </a:extLst>
            </p:cNvPr>
            <p:cNvSpPr txBox="1"/>
            <p:nvPr/>
          </p:nvSpPr>
          <p:spPr>
            <a:xfrm>
              <a:off x="10423461" y="6219707"/>
              <a:ext cx="552211" cy="419696"/>
            </a:xfrm>
            <a:prstGeom prst="rect">
              <a:avLst/>
            </a:prstGeom>
            <a:noFill/>
          </p:spPr>
          <p:txBody>
            <a:bodyPr wrap="none" rtlCol="0">
              <a:spAutoFit/>
            </a:bodyPr>
            <a:lstStyle/>
            <a:p>
              <a:r>
                <a:rPr lang="en-US" sz="1650" b="1" dirty="0"/>
                <a:t>5.0</a:t>
              </a:r>
            </a:p>
          </p:txBody>
        </p:sp>
        <p:sp>
          <p:nvSpPr>
            <p:cNvPr id="51" name="Rectangle 50">
              <a:extLst>
                <a:ext uri="{FF2B5EF4-FFF2-40B4-BE49-F238E27FC236}">
                  <a16:creationId xmlns:a16="http://schemas.microsoft.com/office/drawing/2014/main" id="{1019EF2C-21CD-4227-AD27-D3E2836F2B6F}"/>
                </a:ext>
              </a:extLst>
            </p:cNvPr>
            <p:cNvSpPr/>
            <p:nvPr/>
          </p:nvSpPr>
          <p:spPr>
            <a:xfrm>
              <a:off x="3501812" y="262398"/>
              <a:ext cx="5171121" cy="31606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50"/>
            </a:p>
          </p:txBody>
        </p:sp>
      </p:grpSp>
      <p:sp>
        <p:nvSpPr>
          <p:cNvPr id="53" name="Rectangle 52">
            <a:extLst>
              <a:ext uri="{FF2B5EF4-FFF2-40B4-BE49-F238E27FC236}">
                <a16:creationId xmlns:a16="http://schemas.microsoft.com/office/drawing/2014/main" id="{3120BA05-9AD4-4B1A-BE31-A2642EC6BB59}"/>
              </a:ext>
            </a:extLst>
          </p:cNvPr>
          <p:cNvSpPr/>
          <p:nvPr/>
        </p:nvSpPr>
        <p:spPr>
          <a:xfrm>
            <a:off x="1805615" y="1534505"/>
            <a:ext cx="6655675" cy="28515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50"/>
          </a:p>
        </p:txBody>
      </p: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1C0E3876-9A96-4B56-ADC3-E27250D3EC9E}"/>
                  </a:ext>
                </a:extLst>
              </p:cNvPr>
              <p:cNvSpPr txBox="1"/>
              <p:nvPr/>
            </p:nvSpPr>
            <p:spPr>
              <a:xfrm>
                <a:off x="3200332" y="6553200"/>
                <a:ext cx="891537"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latin typeface="Cambria Math" panose="02040503050406030204" pitchFamily="18" charset="0"/>
                              <a:ea typeface="Cambria Math" panose="02040503050406030204" pitchFamily="18" charset="0"/>
                            </a:rPr>
                          </m:ctrlPr>
                        </m:sSubPr>
                        <m:e>
                          <m:r>
                            <a:rPr lang="en-US" sz="2400" b="1" i="1" smtClean="0">
                              <a:latin typeface="Cambria Math" panose="02040503050406030204" pitchFamily="18" charset="0"/>
                              <a:ea typeface="Cambria Math" panose="02040503050406030204" pitchFamily="18" charset="0"/>
                            </a:rPr>
                            <m:t> </m:t>
                          </m:r>
                          <m:r>
                            <a:rPr lang="en-US" sz="2400" b="1" i="1" smtClean="0">
                              <a:latin typeface="Cambria Math" panose="02040503050406030204" pitchFamily="18" charset="0"/>
                              <a:ea typeface="Cambria Math" panose="02040503050406030204" pitchFamily="18" charset="0"/>
                            </a:rPr>
                            <m:t>𝜺</m:t>
                          </m:r>
                        </m:e>
                        <m:sub>
                          <m:r>
                            <a:rPr lang="en-US" sz="2400" b="1" i="1" smtClean="0">
                              <a:latin typeface="Cambria Math" panose="02040503050406030204" pitchFamily="18" charset="0"/>
                              <a:ea typeface="Cambria Math" panose="02040503050406030204" pitchFamily="18" charset="0"/>
                            </a:rPr>
                            <m:t>𝟎</m:t>
                          </m:r>
                        </m:sub>
                      </m:sSub>
                    </m:oMath>
                  </m:oMathPara>
                </a14:m>
                <a:endParaRPr lang="en-US" sz="2400" b="1" dirty="0"/>
              </a:p>
            </p:txBody>
          </p:sp>
        </mc:Choice>
        <mc:Fallback xmlns="">
          <p:sp>
            <p:nvSpPr>
              <p:cNvPr id="50" name="TextBox 49">
                <a:extLst>
                  <a:ext uri="{FF2B5EF4-FFF2-40B4-BE49-F238E27FC236}">
                    <a16:creationId xmlns:a16="http://schemas.microsoft.com/office/drawing/2014/main" id="{1C0E3876-9A96-4B56-ADC3-E27250D3EC9E}"/>
                  </a:ext>
                </a:extLst>
              </p:cNvPr>
              <p:cNvSpPr txBox="1">
                <a:spLocks noRot="1" noChangeAspect="1" noMove="1" noResize="1" noEditPoints="1" noAdjustHandles="1" noChangeArrowheads="1" noChangeShapeType="1" noTextEdit="1"/>
              </p:cNvSpPr>
              <p:nvPr/>
            </p:nvSpPr>
            <p:spPr>
              <a:xfrm>
                <a:off x="3200332" y="6553200"/>
                <a:ext cx="891537" cy="369332"/>
              </a:xfrm>
              <a:prstGeom prst="rect">
                <a:avLst/>
              </a:prstGeom>
              <a:blipFill>
                <a:blip r:embed="rId3"/>
                <a:stretch>
                  <a:fillRect b="-147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B9A16E2B-E826-4D68-A5F7-CBD5C18E100B}"/>
                  </a:ext>
                </a:extLst>
              </p:cNvPr>
              <p:cNvSpPr txBox="1"/>
              <p:nvPr/>
            </p:nvSpPr>
            <p:spPr>
              <a:xfrm>
                <a:off x="3762254" y="2117982"/>
                <a:ext cx="583097"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latin typeface="Cambria Math" panose="02040503050406030204" pitchFamily="18" charset="0"/>
                              <a:ea typeface="Cambria Math" panose="02040503050406030204" pitchFamily="18" charset="0"/>
                            </a:rPr>
                          </m:ctrlPr>
                        </m:sSubPr>
                        <m:e>
                          <m:r>
                            <a:rPr lang="en-US" sz="2400" b="1" i="1" smtClean="0">
                              <a:latin typeface="Cambria Math" panose="02040503050406030204" pitchFamily="18" charset="0"/>
                              <a:ea typeface="Cambria Math" panose="02040503050406030204" pitchFamily="18" charset="0"/>
                            </a:rPr>
                            <m:t> </m:t>
                          </m:r>
                          <m:r>
                            <a:rPr lang="en-US" sz="2400" b="1" i="1" smtClean="0">
                              <a:latin typeface="Cambria Math" panose="02040503050406030204" pitchFamily="18" charset="0"/>
                              <a:ea typeface="Cambria Math" panose="02040503050406030204" pitchFamily="18" charset="0"/>
                            </a:rPr>
                            <m:t>𝜺</m:t>
                          </m:r>
                        </m:e>
                        <m:sub>
                          <m:r>
                            <a:rPr lang="en-US" sz="2400" b="1" i="1" smtClean="0">
                              <a:latin typeface="Cambria Math" panose="02040503050406030204" pitchFamily="18" charset="0"/>
                              <a:ea typeface="Cambria Math" panose="02040503050406030204" pitchFamily="18" charset="0"/>
                            </a:rPr>
                            <m:t>𝟎</m:t>
                          </m:r>
                        </m:sub>
                      </m:sSub>
                    </m:oMath>
                  </m:oMathPara>
                </a14:m>
                <a:endParaRPr lang="en-US" sz="2400" b="1" dirty="0"/>
              </a:p>
            </p:txBody>
          </p:sp>
        </mc:Choice>
        <mc:Fallback xmlns="">
          <p:sp>
            <p:nvSpPr>
              <p:cNvPr id="54" name="TextBox 53">
                <a:extLst>
                  <a:ext uri="{FF2B5EF4-FFF2-40B4-BE49-F238E27FC236}">
                    <a16:creationId xmlns:a16="http://schemas.microsoft.com/office/drawing/2014/main" id="{B9A16E2B-E826-4D68-A5F7-CBD5C18E100B}"/>
                  </a:ext>
                </a:extLst>
              </p:cNvPr>
              <p:cNvSpPr txBox="1">
                <a:spLocks noRot="1" noChangeAspect="1" noMove="1" noResize="1" noEditPoints="1" noAdjustHandles="1" noChangeArrowheads="1" noChangeShapeType="1" noTextEdit="1"/>
              </p:cNvSpPr>
              <p:nvPr/>
            </p:nvSpPr>
            <p:spPr>
              <a:xfrm>
                <a:off x="3762254" y="2117982"/>
                <a:ext cx="583097" cy="369332"/>
              </a:xfrm>
              <a:prstGeom prst="rect">
                <a:avLst/>
              </a:prstGeom>
              <a:blipFill>
                <a:blip r:embed="rId4"/>
                <a:stretch>
                  <a:fillRect b="-14754"/>
                </a:stretch>
              </a:blipFill>
            </p:spPr>
            <p:txBody>
              <a:bodyPr/>
              <a:lstStyle/>
              <a:p>
                <a:r>
                  <a:rPr lang="en-US">
                    <a:noFill/>
                  </a:rPr>
                  <a:t> </a:t>
                </a:r>
              </a:p>
            </p:txBody>
          </p:sp>
        </mc:Fallback>
      </mc:AlternateContent>
      <p:sp>
        <p:nvSpPr>
          <p:cNvPr id="55" name="TextBox 54">
            <a:extLst>
              <a:ext uri="{FF2B5EF4-FFF2-40B4-BE49-F238E27FC236}">
                <a16:creationId xmlns:a16="http://schemas.microsoft.com/office/drawing/2014/main" id="{FCA8F67A-B724-456E-A9CF-2746FE545113}"/>
              </a:ext>
            </a:extLst>
          </p:cNvPr>
          <p:cNvSpPr txBox="1"/>
          <p:nvPr/>
        </p:nvSpPr>
        <p:spPr>
          <a:xfrm>
            <a:off x="2661879" y="281513"/>
            <a:ext cx="4771819" cy="461665"/>
          </a:xfrm>
          <a:prstGeom prst="rect">
            <a:avLst/>
          </a:prstGeom>
          <a:noFill/>
        </p:spPr>
        <p:txBody>
          <a:bodyPr wrap="none" rtlCol="0">
            <a:spAutoFit/>
          </a:bodyPr>
          <a:lstStyle/>
          <a:p>
            <a:r>
              <a:rPr lang="en-US" sz="2400" b="1" dirty="0"/>
              <a:t>Analytic Values for Active Nodes </a:t>
            </a:r>
            <a:r>
              <a:rPr lang="en-US" sz="2400" b="1" i="1" dirty="0"/>
              <a:t>x</a:t>
            </a:r>
            <a:r>
              <a:rPr lang="en-US" sz="2400" b="1" i="1" baseline="-25000" dirty="0"/>
              <a:t>1 </a:t>
            </a:r>
            <a:endParaRPr lang="en-US" sz="2400" b="1" dirty="0"/>
          </a:p>
        </p:txBody>
      </p:sp>
      <p:sp>
        <p:nvSpPr>
          <p:cNvPr id="56" name="TextBox 55">
            <a:extLst>
              <a:ext uri="{FF2B5EF4-FFF2-40B4-BE49-F238E27FC236}">
                <a16:creationId xmlns:a16="http://schemas.microsoft.com/office/drawing/2014/main" id="{97E03957-E857-4F0A-AB03-0EBB7B4108F2}"/>
              </a:ext>
            </a:extLst>
          </p:cNvPr>
          <p:cNvSpPr txBox="1"/>
          <p:nvPr/>
        </p:nvSpPr>
        <p:spPr>
          <a:xfrm>
            <a:off x="2812933" y="696347"/>
            <a:ext cx="3266920" cy="400110"/>
          </a:xfrm>
          <a:prstGeom prst="rect">
            <a:avLst/>
          </a:prstGeom>
          <a:noFill/>
        </p:spPr>
        <p:txBody>
          <a:bodyPr wrap="none" rtlCol="0">
            <a:spAutoFit/>
          </a:bodyPr>
          <a:lstStyle/>
          <a:p>
            <a:r>
              <a:rPr lang="en-US" b="1" dirty="0"/>
              <a:t>Interaction enthalpy is zero:  </a:t>
            </a:r>
          </a:p>
        </p:txBody>
      </p: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93FFE076-C9E7-48FC-8E22-073590F81CCB}"/>
                  </a:ext>
                </a:extLst>
              </p:cNvPr>
              <p:cNvSpPr txBox="1"/>
              <p:nvPr/>
            </p:nvSpPr>
            <p:spPr>
              <a:xfrm>
                <a:off x="5904212" y="685800"/>
                <a:ext cx="827031" cy="369332"/>
              </a:xfrm>
              <a:prstGeom prst="rect">
                <a:avLst/>
              </a:prstGeom>
              <a:noFill/>
            </p:spPr>
            <p:txBody>
              <a:bodyPr wrap="square" lIns="0" tIns="0" rIns="0" bIns="0" rtlCol="0">
                <a:spAutoFit/>
              </a:bodyPr>
              <a:lstStyle/>
              <a:p>
                <a14:m>
                  <m:oMath xmlns:m="http://schemas.openxmlformats.org/officeDocument/2006/math">
                    <m:sSub>
                      <m:sSubPr>
                        <m:ctrlPr>
                          <a:rPr lang="en-US" sz="2400" b="1" i="1" smtClean="0">
                            <a:latin typeface="Cambria Math" panose="02040503050406030204" pitchFamily="18" charset="0"/>
                            <a:ea typeface="Cambria Math" panose="02040503050406030204" pitchFamily="18" charset="0"/>
                          </a:rPr>
                        </m:ctrlPr>
                      </m:sSubPr>
                      <m:e>
                        <m:r>
                          <a:rPr lang="en-US" sz="2400" b="1" i="1" smtClean="0">
                            <a:latin typeface="Cambria Math" panose="02040503050406030204" pitchFamily="18" charset="0"/>
                            <a:ea typeface="Cambria Math" panose="02040503050406030204" pitchFamily="18" charset="0"/>
                          </a:rPr>
                          <m:t> </m:t>
                        </m:r>
                        <m:r>
                          <a:rPr lang="en-US" sz="2400" b="1" i="1" smtClean="0">
                            <a:latin typeface="Cambria Math" panose="02040503050406030204" pitchFamily="18" charset="0"/>
                            <a:ea typeface="Cambria Math" panose="02040503050406030204" pitchFamily="18" charset="0"/>
                          </a:rPr>
                          <m:t>𝜺</m:t>
                        </m:r>
                      </m:e>
                      <m:sub>
                        <m:r>
                          <a:rPr lang="en-US" sz="2400" b="1" i="1" smtClean="0">
                            <a:latin typeface="Cambria Math" panose="02040503050406030204" pitchFamily="18" charset="0"/>
                            <a:ea typeface="Cambria Math" panose="02040503050406030204" pitchFamily="18" charset="0"/>
                          </a:rPr>
                          <m:t>𝟏</m:t>
                        </m:r>
                      </m:sub>
                    </m:sSub>
                  </m:oMath>
                </a14:m>
                <a:r>
                  <a:rPr lang="en-US" sz="2400" b="1" dirty="0"/>
                  <a:t>= 0</a:t>
                </a:r>
              </a:p>
            </p:txBody>
          </p:sp>
        </mc:Choice>
        <mc:Fallback xmlns="">
          <p:sp>
            <p:nvSpPr>
              <p:cNvPr id="57" name="TextBox 56">
                <a:extLst>
                  <a:ext uri="{FF2B5EF4-FFF2-40B4-BE49-F238E27FC236}">
                    <a16:creationId xmlns:a16="http://schemas.microsoft.com/office/drawing/2014/main" id="{93FFE076-C9E7-48FC-8E22-073590F81CCB}"/>
                  </a:ext>
                </a:extLst>
              </p:cNvPr>
              <p:cNvSpPr txBox="1">
                <a:spLocks noRot="1" noChangeAspect="1" noMove="1" noResize="1" noEditPoints="1" noAdjustHandles="1" noChangeArrowheads="1" noChangeShapeType="1" noTextEdit="1"/>
              </p:cNvSpPr>
              <p:nvPr/>
            </p:nvSpPr>
            <p:spPr>
              <a:xfrm>
                <a:off x="5904212" y="685800"/>
                <a:ext cx="827031" cy="369332"/>
              </a:xfrm>
              <a:prstGeom prst="rect">
                <a:avLst/>
              </a:prstGeom>
              <a:blipFill>
                <a:blip r:embed="rId5"/>
                <a:stretch>
                  <a:fillRect l="-1481" t="-26667" r="-12593" b="-50000"/>
                </a:stretch>
              </a:blipFill>
            </p:spPr>
            <p:txBody>
              <a:bodyPr/>
              <a:lstStyle/>
              <a:p>
                <a:r>
                  <a:rPr lang="en-US">
                    <a:noFill/>
                  </a:rPr>
                  <a:t> </a:t>
                </a:r>
              </a:p>
            </p:txBody>
          </p:sp>
        </mc:Fallback>
      </mc:AlternateContent>
      <p:sp>
        <p:nvSpPr>
          <p:cNvPr id="58" name="TextBox 57">
            <a:extLst>
              <a:ext uri="{FF2B5EF4-FFF2-40B4-BE49-F238E27FC236}">
                <a16:creationId xmlns:a16="http://schemas.microsoft.com/office/drawing/2014/main" id="{9179FF52-C3D6-45D7-BD89-CF191054CB16}"/>
              </a:ext>
            </a:extLst>
          </p:cNvPr>
          <p:cNvSpPr txBox="1"/>
          <p:nvPr/>
        </p:nvSpPr>
        <p:spPr>
          <a:xfrm>
            <a:off x="1491408" y="1327149"/>
            <a:ext cx="7086599" cy="646331"/>
          </a:xfrm>
          <a:prstGeom prst="rect">
            <a:avLst/>
          </a:prstGeom>
          <a:noFill/>
        </p:spPr>
        <p:txBody>
          <a:bodyPr wrap="square" rtlCol="0">
            <a:spAutoFit/>
          </a:bodyPr>
          <a:lstStyle/>
          <a:p>
            <a:pPr algn="ctr"/>
            <a:r>
              <a:rPr lang="en-US" sz="1800" i="1" dirty="0"/>
              <a:t>By taking the derivative of the free energy function, we can find the equilibrium value for x</a:t>
            </a:r>
            <a:r>
              <a:rPr lang="en-US" sz="1800" i="1" baseline="-25000" dirty="0"/>
              <a:t>1</a:t>
            </a:r>
            <a:r>
              <a:rPr lang="en-US" sz="1800" i="1" dirty="0"/>
              <a:t> at different activation enthalpies</a:t>
            </a:r>
          </a:p>
        </p:txBody>
      </p:sp>
      <p:sp>
        <p:nvSpPr>
          <p:cNvPr id="59" name="TextBox 58">
            <a:extLst>
              <a:ext uri="{FF2B5EF4-FFF2-40B4-BE49-F238E27FC236}">
                <a16:creationId xmlns:a16="http://schemas.microsoft.com/office/drawing/2014/main" id="{C821A8DF-6D7A-4A4F-B789-B36370DF113E}"/>
              </a:ext>
            </a:extLst>
          </p:cNvPr>
          <p:cNvSpPr txBox="1"/>
          <p:nvPr/>
        </p:nvSpPr>
        <p:spPr>
          <a:xfrm>
            <a:off x="2595033" y="7298116"/>
            <a:ext cx="4905510" cy="307777"/>
          </a:xfrm>
          <a:prstGeom prst="rect">
            <a:avLst/>
          </a:prstGeom>
          <a:noFill/>
        </p:spPr>
        <p:txBody>
          <a:bodyPr wrap="none" rtlCol="0">
            <a:spAutoFit/>
          </a:bodyPr>
          <a:lstStyle/>
          <a:p>
            <a:r>
              <a:rPr lang="en-US" sz="1400" dirty="0"/>
              <a:t>Code: 2D-CVM-simple-eq_no-interaction-calc_v3_2018-10-30.py</a:t>
            </a:r>
          </a:p>
        </p:txBody>
      </p:sp>
    </p:spTree>
    <p:extLst>
      <p:ext uri="{BB962C8B-B14F-4D97-AF65-F5344CB8AC3E}">
        <p14:creationId xmlns:p14="http://schemas.microsoft.com/office/powerpoint/2010/main" val="203407359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724F57F-8AEE-4ED6-8D24-1AEDF7E3172F}"/>
              </a:ext>
            </a:extLst>
          </p:cNvPr>
          <p:cNvPicPr>
            <a:picLocks noChangeAspect="1"/>
          </p:cNvPicPr>
          <p:nvPr/>
        </p:nvPicPr>
        <p:blipFill rotWithShape="1">
          <a:blip r:embed="rId2"/>
          <a:srcRect l="64226" t="30317" r="9298" b="38164"/>
          <a:stretch/>
        </p:blipFill>
        <p:spPr>
          <a:xfrm>
            <a:off x="129837" y="3344042"/>
            <a:ext cx="4528970" cy="4043723"/>
          </a:xfrm>
          <a:prstGeom prst="rect">
            <a:avLst/>
          </a:prstGeom>
        </p:spPr>
      </p:pic>
      <p:pic>
        <p:nvPicPr>
          <p:cNvPr id="3" name="Picture 2">
            <a:extLst>
              <a:ext uri="{FF2B5EF4-FFF2-40B4-BE49-F238E27FC236}">
                <a16:creationId xmlns:a16="http://schemas.microsoft.com/office/drawing/2014/main" id="{23E8132B-3EE2-44CD-B234-CBB1F572088B}"/>
              </a:ext>
            </a:extLst>
          </p:cNvPr>
          <p:cNvPicPr>
            <a:picLocks noChangeAspect="1"/>
          </p:cNvPicPr>
          <p:nvPr/>
        </p:nvPicPr>
        <p:blipFill rotWithShape="1">
          <a:blip r:embed="rId2"/>
          <a:srcRect l="63729" t="61563" r="9239" b="5870"/>
          <a:stretch/>
        </p:blipFill>
        <p:spPr>
          <a:xfrm>
            <a:off x="5280660" y="3344042"/>
            <a:ext cx="4647903" cy="4199758"/>
          </a:xfrm>
          <a:prstGeom prst="rect">
            <a:avLst/>
          </a:prstGeom>
        </p:spPr>
      </p:pic>
      <p:grpSp>
        <p:nvGrpSpPr>
          <p:cNvPr id="15" name="Group 14">
            <a:extLst>
              <a:ext uri="{FF2B5EF4-FFF2-40B4-BE49-F238E27FC236}">
                <a16:creationId xmlns:a16="http://schemas.microsoft.com/office/drawing/2014/main" id="{5CA9D08A-C0A9-46A7-BBF3-4042C4B636CE}"/>
              </a:ext>
            </a:extLst>
          </p:cNvPr>
          <p:cNvGrpSpPr/>
          <p:nvPr/>
        </p:nvGrpSpPr>
        <p:grpSpPr>
          <a:xfrm>
            <a:off x="270713" y="2808844"/>
            <a:ext cx="4117817" cy="397032"/>
            <a:chOff x="179856" y="428130"/>
            <a:chExt cx="4991293" cy="481251"/>
          </a:xfrm>
        </p:grpSpPr>
        <p:sp>
          <p:nvSpPr>
            <p:cNvPr id="5" name="TextBox 4">
              <a:extLst>
                <a:ext uri="{FF2B5EF4-FFF2-40B4-BE49-F238E27FC236}">
                  <a16:creationId xmlns:a16="http://schemas.microsoft.com/office/drawing/2014/main" id="{B1657002-A814-4337-951A-97022568E7C4}"/>
                </a:ext>
              </a:extLst>
            </p:cNvPr>
            <p:cNvSpPr txBox="1"/>
            <p:nvPr/>
          </p:nvSpPr>
          <p:spPr>
            <a:xfrm>
              <a:off x="179856" y="428130"/>
              <a:ext cx="559190" cy="481251"/>
            </a:xfrm>
            <a:prstGeom prst="rect">
              <a:avLst/>
            </a:prstGeom>
            <a:noFill/>
          </p:spPr>
          <p:txBody>
            <a:bodyPr wrap="square" rtlCol="0">
              <a:spAutoFit/>
            </a:bodyPr>
            <a:lstStyle/>
            <a:p>
              <a:r>
                <a:rPr lang="en-US" sz="1980" b="1" i="1" dirty="0"/>
                <a:t>x</a:t>
              </a:r>
              <a:r>
                <a:rPr lang="en-US" sz="1980" b="1" i="1" baseline="-25000" dirty="0"/>
                <a:t>1</a:t>
              </a:r>
              <a:r>
                <a:rPr lang="en-US" sz="1650" dirty="0"/>
                <a:t> </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EA55952-5477-47F6-A6E9-46B0A2D4CD16}"/>
                    </a:ext>
                  </a:extLst>
                </p:cNvPr>
                <p:cNvSpPr txBox="1"/>
                <p:nvPr/>
              </p:nvSpPr>
              <p:spPr>
                <a:xfrm>
                  <a:off x="3509123" y="478560"/>
                  <a:ext cx="697307" cy="36086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980" b="1" i="1">
                            <a:latin typeface="Cambria Math" panose="02040503050406030204" pitchFamily="18" charset="0"/>
                            <a:ea typeface="Cambria Math" panose="02040503050406030204" pitchFamily="18" charset="0"/>
                          </a:rPr>
                          <m:t>𝜺</m:t>
                        </m:r>
                        <m:r>
                          <a:rPr lang="en-US" sz="1980" b="1" i="1" baseline="-25000">
                            <a:latin typeface="Cambria Math" panose="02040503050406030204" pitchFamily="18" charset="0"/>
                            <a:ea typeface="Cambria Math" panose="02040503050406030204" pitchFamily="18" charset="0"/>
                          </a:rPr>
                          <m:t>𝟏</m:t>
                        </m:r>
                        <m:r>
                          <a:rPr lang="en-US" sz="1980" b="1" i="1">
                            <a:latin typeface="Cambria Math" panose="02040503050406030204" pitchFamily="18" charset="0"/>
                            <a:ea typeface="Cambria Math" panose="02040503050406030204" pitchFamily="18" charset="0"/>
                          </a:rPr>
                          <m:t>𝒙</m:t>
                        </m:r>
                        <m:r>
                          <a:rPr lang="en-US" sz="1980" b="1" i="1" baseline="30000">
                            <a:latin typeface="Cambria Math" panose="02040503050406030204" pitchFamily="18" charset="0"/>
                            <a:ea typeface="Cambria Math" panose="02040503050406030204" pitchFamily="18" charset="0"/>
                          </a:rPr>
                          <m:t>𝟐</m:t>
                        </m:r>
                      </m:oMath>
                    </m:oMathPara>
                  </a14:m>
                  <a:endParaRPr lang="en-US" sz="1980" b="1" baseline="30000" dirty="0"/>
                </a:p>
              </p:txBody>
            </p:sp>
          </mc:Choice>
          <mc:Fallback xmlns="">
            <p:sp>
              <p:nvSpPr>
                <p:cNvPr id="6" name="TextBox 5">
                  <a:extLst>
                    <a:ext uri="{FF2B5EF4-FFF2-40B4-BE49-F238E27FC236}">
                      <a16:creationId xmlns:a16="http://schemas.microsoft.com/office/drawing/2014/main" id="{BEA55952-5477-47F6-A6E9-46B0A2D4CD16}"/>
                    </a:ext>
                  </a:extLst>
                </p:cNvPr>
                <p:cNvSpPr txBox="1">
                  <a:spLocks noRot="1" noChangeAspect="1" noMove="1" noResize="1" noEditPoints="1" noAdjustHandles="1" noChangeArrowheads="1" noChangeShapeType="1" noTextEdit="1"/>
                </p:cNvSpPr>
                <p:nvPr/>
              </p:nvSpPr>
              <p:spPr>
                <a:xfrm>
                  <a:off x="3509123" y="478560"/>
                  <a:ext cx="697307" cy="360860"/>
                </a:xfrm>
                <a:prstGeom prst="rect">
                  <a:avLst/>
                </a:prstGeom>
                <a:blipFill>
                  <a:blip r:embed="rId3"/>
                  <a:stretch>
                    <a:fillRect l="-3191" r="-3191" b="-183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23EBAD8B-A2C0-471D-AB39-93B635D6A1B2}"/>
                    </a:ext>
                  </a:extLst>
                </p:cNvPr>
                <p:cNvSpPr txBox="1"/>
                <p:nvPr/>
              </p:nvSpPr>
              <p:spPr>
                <a:xfrm>
                  <a:off x="2164145" y="478560"/>
                  <a:ext cx="627600" cy="36086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980" b="1" i="1">
                            <a:latin typeface="Cambria Math" panose="02040503050406030204" pitchFamily="18" charset="0"/>
                            <a:ea typeface="Cambria Math" panose="02040503050406030204" pitchFamily="18" charset="0"/>
                          </a:rPr>
                          <m:t>𝜺</m:t>
                        </m:r>
                        <m:r>
                          <a:rPr lang="en-US" sz="1980" b="1" i="1" baseline="-25000">
                            <a:latin typeface="Cambria Math" panose="02040503050406030204" pitchFamily="18" charset="0"/>
                            <a:ea typeface="Cambria Math" panose="02040503050406030204" pitchFamily="18" charset="0"/>
                          </a:rPr>
                          <m:t>𝟎</m:t>
                        </m:r>
                        <m:r>
                          <a:rPr lang="en-US" sz="1980" b="1" i="1">
                            <a:latin typeface="Cambria Math" panose="02040503050406030204" pitchFamily="18" charset="0"/>
                            <a:ea typeface="Cambria Math" panose="02040503050406030204" pitchFamily="18" charset="0"/>
                          </a:rPr>
                          <m:t>𝒙</m:t>
                        </m:r>
                        <m:r>
                          <a:rPr lang="en-US" sz="1980" b="1" i="1" baseline="-25000">
                            <a:latin typeface="Cambria Math" panose="02040503050406030204" pitchFamily="18" charset="0"/>
                            <a:ea typeface="Cambria Math" panose="02040503050406030204" pitchFamily="18" charset="0"/>
                          </a:rPr>
                          <m:t>𝟏</m:t>
                        </m:r>
                      </m:oMath>
                    </m:oMathPara>
                  </a14:m>
                  <a:endParaRPr lang="en-US" sz="1980" b="1" baseline="-25000" dirty="0"/>
                </a:p>
              </p:txBody>
            </p:sp>
          </mc:Choice>
          <mc:Fallback xmlns="">
            <p:sp>
              <p:nvSpPr>
                <p:cNvPr id="7" name="TextBox 6">
                  <a:extLst>
                    <a:ext uri="{FF2B5EF4-FFF2-40B4-BE49-F238E27FC236}">
                      <a16:creationId xmlns:a16="http://schemas.microsoft.com/office/drawing/2014/main" id="{23EBAD8B-A2C0-471D-AB39-93B635D6A1B2}"/>
                    </a:ext>
                  </a:extLst>
                </p:cNvPr>
                <p:cNvSpPr txBox="1">
                  <a:spLocks noRot="1" noChangeAspect="1" noMove="1" noResize="1" noEditPoints="1" noAdjustHandles="1" noChangeArrowheads="1" noChangeShapeType="1" noTextEdit="1"/>
                </p:cNvSpPr>
                <p:nvPr/>
              </p:nvSpPr>
              <p:spPr>
                <a:xfrm>
                  <a:off x="2164145" y="478560"/>
                  <a:ext cx="627600" cy="360860"/>
                </a:xfrm>
                <a:prstGeom prst="rect">
                  <a:avLst/>
                </a:prstGeom>
                <a:blipFill>
                  <a:blip r:embed="rId4"/>
                  <a:stretch>
                    <a:fillRect l="-8235" r="-8235" b="-183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2CA2E429-EFB6-4A5A-951E-CE3DF5CACB29}"/>
                    </a:ext>
                  </a:extLst>
                </p:cNvPr>
                <p:cNvSpPr txBox="1"/>
                <p:nvPr/>
              </p:nvSpPr>
              <p:spPr>
                <a:xfrm>
                  <a:off x="4904953" y="523724"/>
                  <a:ext cx="26619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1980" b="1" i="1">
                                <a:latin typeface="Cambria Math" panose="02040503050406030204" pitchFamily="18" charset="0"/>
                              </a:rPr>
                            </m:ctrlPr>
                          </m:accPr>
                          <m:e>
                            <m:r>
                              <a:rPr lang="en-US" sz="1980" b="1" i="1">
                                <a:latin typeface="Cambria Math" panose="02040503050406030204" pitchFamily="18" charset="0"/>
                              </a:rPr>
                              <m:t>𝑭</m:t>
                            </m:r>
                          </m:e>
                        </m:acc>
                      </m:oMath>
                    </m:oMathPara>
                  </a14:m>
                  <a:endParaRPr lang="en-US" sz="1980" b="1" dirty="0"/>
                </a:p>
              </p:txBody>
            </p:sp>
          </mc:Choice>
          <mc:Fallback xmlns="">
            <p:sp>
              <p:nvSpPr>
                <p:cNvPr id="10" name="TextBox 9">
                  <a:extLst>
                    <a:ext uri="{FF2B5EF4-FFF2-40B4-BE49-F238E27FC236}">
                      <a16:creationId xmlns:a16="http://schemas.microsoft.com/office/drawing/2014/main" id="{2CA2E429-EFB6-4A5A-951E-CE3DF5CACB29}"/>
                    </a:ext>
                  </a:extLst>
                </p:cNvPr>
                <p:cNvSpPr txBox="1">
                  <a:spLocks noRot="1" noChangeAspect="1" noMove="1" noResize="1" noEditPoints="1" noAdjustHandles="1" noChangeArrowheads="1" noChangeShapeType="1" noTextEdit="1"/>
                </p:cNvSpPr>
                <p:nvPr/>
              </p:nvSpPr>
              <p:spPr>
                <a:xfrm>
                  <a:off x="4904953" y="523724"/>
                  <a:ext cx="266196" cy="369332"/>
                </a:xfrm>
                <a:prstGeom prst="rect">
                  <a:avLst/>
                </a:prstGeom>
                <a:blipFill>
                  <a:blip r:embed="rId5"/>
                  <a:stretch>
                    <a:fillRect l="-27778" r="-30556" b="-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DD05EBCE-96B0-41FA-80DF-6FAD71FFA5A2}"/>
                    </a:ext>
                  </a:extLst>
                </p:cNvPr>
                <p:cNvSpPr txBox="1"/>
                <p:nvPr/>
              </p:nvSpPr>
              <p:spPr>
                <a:xfrm>
                  <a:off x="1197856" y="519694"/>
                  <a:ext cx="338088" cy="370109"/>
                </a:xfrm>
                <a:prstGeom prst="rect">
                  <a:avLst/>
                </a:prstGeom>
                <a:noFill/>
              </p:spPr>
              <p:txBody>
                <a:bodyPr wrap="none" lIns="0" tIns="0" rIns="0" bIns="0" rtlCol="0">
                  <a:spAutoFit/>
                </a:bodyPr>
                <a:lstStyle/>
                <a:p>
                  <a:r>
                    <a:rPr lang="en-US" sz="1980" b="1" dirty="0"/>
                    <a:t>- </a:t>
                  </a:r>
                  <a14:m>
                    <m:oMath xmlns:m="http://schemas.openxmlformats.org/officeDocument/2006/math">
                      <m:acc>
                        <m:accPr>
                          <m:chr m:val="̅"/>
                          <m:ctrlPr>
                            <a:rPr lang="en-US" sz="1980" b="1" i="1">
                              <a:latin typeface="Cambria Math" panose="02040503050406030204" pitchFamily="18" charset="0"/>
                            </a:rPr>
                          </m:ctrlPr>
                        </m:accPr>
                        <m:e>
                          <m:r>
                            <a:rPr lang="en-US" sz="1980" b="1" i="1">
                              <a:latin typeface="Cambria Math" panose="02040503050406030204" pitchFamily="18" charset="0"/>
                            </a:rPr>
                            <m:t>𝑺</m:t>
                          </m:r>
                        </m:e>
                      </m:acc>
                    </m:oMath>
                  </a14:m>
                  <a:endParaRPr lang="en-US" sz="1980" b="1" dirty="0"/>
                </a:p>
              </p:txBody>
            </p:sp>
          </mc:Choice>
          <mc:Fallback xmlns="">
            <p:sp>
              <p:nvSpPr>
                <p:cNvPr id="14" name="TextBox 13">
                  <a:extLst>
                    <a:ext uri="{FF2B5EF4-FFF2-40B4-BE49-F238E27FC236}">
                      <a16:creationId xmlns:a16="http://schemas.microsoft.com/office/drawing/2014/main" id="{DD05EBCE-96B0-41FA-80DF-6FAD71FFA5A2}"/>
                    </a:ext>
                  </a:extLst>
                </p:cNvPr>
                <p:cNvSpPr txBox="1">
                  <a:spLocks noRot="1" noChangeAspect="1" noMove="1" noResize="1" noEditPoints="1" noAdjustHandles="1" noChangeArrowheads="1" noChangeShapeType="1" noTextEdit="1"/>
                </p:cNvSpPr>
                <p:nvPr/>
              </p:nvSpPr>
              <p:spPr>
                <a:xfrm>
                  <a:off x="1197856" y="519694"/>
                  <a:ext cx="338088" cy="370109"/>
                </a:xfrm>
                <a:prstGeom prst="rect">
                  <a:avLst/>
                </a:prstGeom>
                <a:blipFill>
                  <a:blip r:embed="rId6"/>
                  <a:stretch>
                    <a:fillRect l="-54348" t="-24000" r="-58696" b="-50000"/>
                  </a:stretch>
                </a:blipFill>
              </p:spPr>
              <p:txBody>
                <a:bodyPr/>
                <a:lstStyle/>
                <a:p>
                  <a:r>
                    <a:rPr lang="en-US">
                      <a:noFill/>
                    </a:rPr>
                    <a:t> </a:t>
                  </a:r>
                </a:p>
              </p:txBody>
            </p:sp>
          </mc:Fallback>
        </mc:AlternateContent>
      </p:grpSp>
      <p:grpSp>
        <p:nvGrpSpPr>
          <p:cNvPr id="16" name="Group 15">
            <a:extLst>
              <a:ext uri="{FF2B5EF4-FFF2-40B4-BE49-F238E27FC236}">
                <a16:creationId xmlns:a16="http://schemas.microsoft.com/office/drawing/2014/main" id="{C720398D-A10F-4A61-917E-D0B8EE2934E3}"/>
              </a:ext>
            </a:extLst>
          </p:cNvPr>
          <p:cNvGrpSpPr/>
          <p:nvPr/>
        </p:nvGrpSpPr>
        <p:grpSpPr>
          <a:xfrm>
            <a:off x="5473216" y="2807881"/>
            <a:ext cx="4117817" cy="397032"/>
            <a:chOff x="179856" y="428130"/>
            <a:chExt cx="4991293" cy="481251"/>
          </a:xfrm>
        </p:grpSpPr>
        <p:sp>
          <p:nvSpPr>
            <p:cNvPr id="17" name="TextBox 16">
              <a:extLst>
                <a:ext uri="{FF2B5EF4-FFF2-40B4-BE49-F238E27FC236}">
                  <a16:creationId xmlns:a16="http://schemas.microsoft.com/office/drawing/2014/main" id="{6D9D01FD-B183-4EDA-A7D1-E974C7597DF3}"/>
                </a:ext>
              </a:extLst>
            </p:cNvPr>
            <p:cNvSpPr txBox="1"/>
            <p:nvPr/>
          </p:nvSpPr>
          <p:spPr>
            <a:xfrm>
              <a:off x="179856" y="428130"/>
              <a:ext cx="471732" cy="481251"/>
            </a:xfrm>
            <a:prstGeom prst="rect">
              <a:avLst/>
            </a:prstGeom>
            <a:noFill/>
          </p:spPr>
          <p:txBody>
            <a:bodyPr wrap="square" rtlCol="0">
              <a:spAutoFit/>
            </a:bodyPr>
            <a:lstStyle/>
            <a:p>
              <a:r>
                <a:rPr lang="en-US" sz="1980" b="1" i="1" dirty="0"/>
                <a:t>x</a:t>
              </a:r>
              <a:r>
                <a:rPr lang="en-US" sz="1980" b="1" i="1" baseline="-25000" dirty="0"/>
                <a:t>1</a:t>
              </a:r>
              <a:r>
                <a:rPr lang="en-US" sz="1650" dirty="0"/>
                <a:t> </a:t>
              </a: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5A5BB634-3030-461D-8056-480996E01DBA}"/>
                    </a:ext>
                  </a:extLst>
                </p:cNvPr>
                <p:cNvSpPr txBox="1"/>
                <p:nvPr/>
              </p:nvSpPr>
              <p:spPr>
                <a:xfrm>
                  <a:off x="3509123" y="478560"/>
                  <a:ext cx="697307" cy="36086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980" b="1" i="1">
                            <a:latin typeface="Cambria Math" panose="02040503050406030204" pitchFamily="18" charset="0"/>
                            <a:ea typeface="Cambria Math" panose="02040503050406030204" pitchFamily="18" charset="0"/>
                          </a:rPr>
                          <m:t>𝜺</m:t>
                        </m:r>
                        <m:r>
                          <a:rPr lang="en-US" sz="1980" b="1" i="1" baseline="-25000">
                            <a:latin typeface="Cambria Math" panose="02040503050406030204" pitchFamily="18" charset="0"/>
                            <a:ea typeface="Cambria Math" panose="02040503050406030204" pitchFamily="18" charset="0"/>
                          </a:rPr>
                          <m:t>𝟏</m:t>
                        </m:r>
                        <m:r>
                          <a:rPr lang="en-US" sz="1980" b="1" i="1">
                            <a:latin typeface="Cambria Math" panose="02040503050406030204" pitchFamily="18" charset="0"/>
                            <a:ea typeface="Cambria Math" panose="02040503050406030204" pitchFamily="18" charset="0"/>
                          </a:rPr>
                          <m:t>𝒙</m:t>
                        </m:r>
                        <m:r>
                          <a:rPr lang="en-US" sz="1980" b="1" i="1" baseline="30000">
                            <a:latin typeface="Cambria Math" panose="02040503050406030204" pitchFamily="18" charset="0"/>
                            <a:ea typeface="Cambria Math" panose="02040503050406030204" pitchFamily="18" charset="0"/>
                          </a:rPr>
                          <m:t>𝟐</m:t>
                        </m:r>
                      </m:oMath>
                    </m:oMathPara>
                  </a14:m>
                  <a:endParaRPr lang="en-US" sz="1980" b="1" baseline="30000" dirty="0"/>
                </a:p>
              </p:txBody>
            </p:sp>
          </mc:Choice>
          <mc:Fallback xmlns="">
            <p:sp>
              <p:nvSpPr>
                <p:cNvPr id="18" name="TextBox 17">
                  <a:extLst>
                    <a:ext uri="{FF2B5EF4-FFF2-40B4-BE49-F238E27FC236}">
                      <a16:creationId xmlns:a16="http://schemas.microsoft.com/office/drawing/2014/main" id="{5A5BB634-3030-461D-8056-480996E01DBA}"/>
                    </a:ext>
                  </a:extLst>
                </p:cNvPr>
                <p:cNvSpPr txBox="1">
                  <a:spLocks noRot="1" noChangeAspect="1" noMove="1" noResize="1" noEditPoints="1" noAdjustHandles="1" noChangeArrowheads="1" noChangeShapeType="1" noTextEdit="1"/>
                </p:cNvSpPr>
                <p:nvPr/>
              </p:nvSpPr>
              <p:spPr>
                <a:xfrm>
                  <a:off x="3509123" y="478560"/>
                  <a:ext cx="697307" cy="360860"/>
                </a:xfrm>
                <a:prstGeom prst="rect">
                  <a:avLst/>
                </a:prstGeom>
                <a:blipFill>
                  <a:blip r:embed="rId7"/>
                  <a:stretch>
                    <a:fillRect l="-2105" r="-2105" b="-183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746C0676-C2EB-45DB-9BBF-229BDBDDAFE1}"/>
                    </a:ext>
                  </a:extLst>
                </p:cNvPr>
                <p:cNvSpPr txBox="1"/>
                <p:nvPr/>
              </p:nvSpPr>
              <p:spPr>
                <a:xfrm>
                  <a:off x="2164145" y="478560"/>
                  <a:ext cx="627600" cy="36086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980" b="1" i="1">
                            <a:latin typeface="Cambria Math" panose="02040503050406030204" pitchFamily="18" charset="0"/>
                            <a:ea typeface="Cambria Math" panose="02040503050406030204" pitchFamily="18" charset="0"/>
                          </a:rPr>
                          <m:t>𝜺</m:t>
                        </m:r>
                        <m:r>
                          <a:rPr lang="en-US" sz="1980" b="1" i="1" baseline="-25000">
                            <a:latin typeface="Cambria Math" panose="02040503050406030204" pitchFamily="18" charset="0"/>
                            <a:ea typeface="Cambria Math" panose="02040503050406030204" pitchFamily="18" charset="0"/>
                          </a:rPr>
                          <m:t>𝟎</m:t>
                        </m:r>
                        <m:r>
                          <a:rPr lang="en-US" sz="1980" b="1" i="1">
                            <a:latin typeface="Cambria Math" panose="02040503050406030204" pitchFamily="18" charset="0"/>
                            <a:ea typeface="Cambria Math" panose="02040503050406030204" pitchFamily="18" charset="0"/>
                          </a:rPr>
                          <m:t>𝒙</m:t>
                        </m:r>
                        <m:r>
                          <a:rPr lang="en-US" sz="1980" b="1" i="1" baseline="-25000">
                            <a:latin typeface="Cambria Math" panose="02040503050406030204" pitchFamily="18" charset="0"/>
                            <a:ea typeface="Cambria Math" panose="02040503050406030204" pitchFamily="18" charset="0"/>
                          </a:rPr>
                          <m:t>𝟏</m:t>
                        </m:r>
                      </m:oMath>
                    </m:oMathPara>
                  </a14:m>
                  <a:endParaRPr lang="en-US" sz="1980" b="1" baseline="-25000" dirty="0"/>
                </a:p>
              </p:txBody>
            </p:sp>
          </mc:Choice>
          <mc:Fallback xmlns="">
            <p:sp>
              <p:nvSpPr>
                <p:cNvPr id="19" name="TextBox 18">
                  <a:extLst>
                    <a:ext uri="{FF2B5EF4-FFF2-40B4-BE49-F238E27FC236}">
                      <a16:creationId xmlns:a16="http://schemas.microsoft.com/office/drawing/2014/main" id="{746C0676-C2EB-45DB-9BBF-229BDBDDAFE1}"/>
                    </a:ext>
                  </a:extLst>
                </p:cNvPr>
                <p:cNvSpPr txBox="1">
                  <a:spLocks noRot="1" noChangeAspect="1" noMove="1" noResize="1" noEditPoints="1" noAdjustHandles="1" noChangeArrowheads="1" noChangeShapeType="1" noTextEdit="1"/>
                </p:cNvSpPr>
                <p:nvPr/>
              </p:nvSpPr>
              <p:spPr>
                <a:xfrm>
                  <a:off x="2164145" y="478560"/>
                  <a:ext cx="627600" cy="360860"/>
                </a:xfrm>
                <a:prstGeom prst="rect">
                  <a:avLst/>
                </a:prstGeom>
                <a:blipFill>
                  <a:blip r:embed="rId8"/>
                  <a:stretch>
                    <a:fillRect l="-7059" r="-8235" b="-183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D6C5C928-840F-4FD3-9F85-507D5BE064B4}"/>
                    </a:ext>
                  </a:extLst>
                </p:cNvPr>
                <p:cNvSpPr txBox="1"/>
                <p:nvPr/>
              </p:nvSpPr>
              <p:spPr>
                <a:xfrm>
                  <a:off x="4904953" y="523724"/>
                  <a:ext cx="26619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1980" b="1" i="1">
                                <a:latin typeface="Cambria Math" panose="02040503050406030204" pitchFamily="18" charset="0"/>
                              </a:rPr>
                            </m:ctrlPr>
                          </m:accPr>
                          <m:e>
                            <m:r>
                              <a:rPr lang="en-US" sz="1980" b="1" i="1">
                                <a:latin typeface="Cambria Math" panose="02040503050406030204" pitchFamily="18" charset="0"/>
                              </a:rPr>
                              <m:t>𝑭</m:t>
                            </m:r>
                          </m:e>
                        </m:acc>
                      </m:oMath>
                    </m:oMathPara>
                  </a14:m>
                  <a:endParaRPr lang="en-US" sz="1980" b="1" dirty="0"/>
                </a:p>
              </p:txBody>
            </p:sp>
          </mc:Choice>
          <mc:Fallback xmlns="">
            <p:sp>
              <p:nvSpPr>
                <p:cNvPr id="20" name="TextBox 19">
                  <a:extLst>
                    <a:ext uri="{FF2B5EF4-FFF2-40B4-BE49-F238E27FC236}">
                      <a16:creationId xmlns:a16="http://schemas.microsoft.com/office/drawing/2014/main" id="{D6C5C928-840F-4FD3-9F85-507D5BE064B4}"/>
                    </a:ext>
                  </a:extLst>
                </p:cNvPr>
                <p:cNvSpPr txBox="1">
                  <a:spLocks noRot="1" noChangeAspect="1" noMove="1" noResize="1" noEditPoints="1" noAdjustHandles="1" noChangeArrowheads="1" noChangeShapeType="1" noTextEdit="1"/>
                </p:cNvSpPr>
                <p:nvPr/>
              </p:nvSpPr>
              <p:spPr>
                <a:xfrm>
                  <a:off x="4904953" y="523724"/>
                  <a:ext cx="266196" cy="369332"/>
                </a:xfrm>
                <a:prstGeom prst="rect">
                  <a:avLst/>
                </a:prstGeom>
                <a:blipFill>
                  <a:blip r:embed="rId9"/>
                  <a:stretch>
                    <a:fillRect l="-25000" r="-33333" b="-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2A8DD576-FF66-43BE-A3EF-0EFE4834F2AF}"/>
                    </a:ext>
                  </a:extLst>
                </p:cNvPr>
                <p:cNvSpPr txBox="1"/>
                <p:nvPr/>
              </p:nvSpPr>
              <p:spPr>
                <a:xfrm>
                  <a:off x="1197856" y="519694"/>
                  <a:ext cx="338088" cy="370109"/>
                </a:xfrm>
                <a:prstGeom prst="rect">
                  <a:avLst/>
                </a:prstGeom>
                <a:noFill/>
              </p:spPr>
              <p:txBody>
                <a:bodyPr wrap="none" lIns="0" tIns="0" rIns="0" bIns="0" rtlCol="0">
                  <a:spAutoFit/>
                </a:bodyPr>
                <a:lstStyle/>
                <a:p>
                  <a:r>
                    <a:rPr lang="en-US" sz="1980" b="1" dirty="0"/>
                    <a:t>- </a:t>
                  </a:r>
                  <a14:m>
                    <m:oMath xmlns:m="http://schemas.openxmlformats.org/officeDocument/2006/math">
                      <m:acc>
                        <m:accPr>
                          <m:chr m:val="̅"/>
                          <m:ctrlPr>
                            <a:rPr lang="en-US" sz="1980" b="1" i="1">
                              <a:latin typeface="Cambria Math" panose="02040503050406030204" pitchFamily="18" charset="0"/>
                            </a:rPr>
                          </m:ctrlPr>
                        </m:accPr>
                        <m:e>
                          <m:r>
                            <a:rPr lang="en-US" sz="1980" b="1" i="1">
                              <a:latin typeface="Cambria Math" panose="02040503050406030204" pitchFamily="18" charset="0"/>
                            </a:rPr>
                            <m:t>𝑺</m:t>
                          </m:r>
                        </m:e>
                      </m:acc>
                    </m:oMath>
                  </a14:m>
                  <a:endParaRPr lang="en-US" sz="1980" b="1" dirty="0"/>
                </a:p>
              </p:txBody>
            </p:sp>
          </mc:Choice>
          <mc:Fallback xmlns="">
            <p:sp>
              <p:nvSpPr>
                <p:cNvPr id="21" name="TextBox 20">
                  <a:extLst>
                    <a:ext uri="{FF2B5EF4-FFF2-40B4-BE49-F238E27FC236}">
                      <a16:creationId xmlns:a16="http://schemas.microsoft.com/office/drawing/2014/main" id="{2A8DD576-FF66-43BE-A3EF-0EFE4834F2AF}"/>
                    </a:ext>
                  </a:extLst>
                </p:cNvPr>
                <p:cNvSpPr txBox="1">
                  <a:spLocks noRot="1" noChangeAspect="1" noMove="1" noResize="1" noEditPoints="1" noAdjustHandles="1" noChangeArrowheads="1" noChangeShapeType="1" noTextEdit="1"/>
                </p:cNvSpPr>
                <p:nvPr/>
              </p:nvSpPr>
              <p:spPr>
                <a:xfrm>
                  <a:off x="1197856" y="519694"/>
                  <a:ext cx="338088" cy="370109"/>
                </a:xfrm>
                <a:prstGeom prst="rect">
                  <a:avLst/>
                </a:prstGeom>
                <a:blipFill>
                  <a:blip r:embed="rId10"/>
                  <a:stretch>
                    <a:fillRect l="-55556" t="-24000" r="-60000" b="-50000"/>
                  </a:stretch>
                </a:blipFill>
              </p:spPr>
              <p:txBody>
                <a:bodyPr/>
                <a:lstStyle/>
                <a:p>
                  <a:r>
                    <a:rPr lang="en-US">
                      <a:noFill/>
                    </a:rPr>
                    <a:t> </a:t>
                  </a:r>
                </a:p>
              </p:txBody>
            </p:sp>
          </mc:Fallback>
        </mc:AlternateContent>
      </p:grpSp>
      <p:sp>
        <p:nvSpPr>
          <p:cNvPr id="22" name="TextBox 21">
            <a:extLst>
              <a:ext uri="{FF2B5EF4-FFF2-40B4-BE49-F238E27FC236}">
                <a16:creationId xmlns:a16="http://schemas.microsoft.com/office/drawing/2014/main" id="{A5A314FB-767A-432E-8025-D294745D605A}"/>
              </a:ext>
            </a:extLst>
          </p:cNvPr>
          <p:cNvSpPr txBox="1"/>
          <p:nvPr/>
        </p:nvSpPr>
        <p:spPr>
          <a:xfrm>
            <a:off x="1508793" y="145841"/>
            <a:ext cx="7054174" cy="1655838"/>
          </a:xfrm>
          <a:prstGeom prst="rect">
            <a:avLst/>
          </a:prstGeom>
          <a:noFill/>
        </p:spPr>
        <p:txBody>
          <a:bodyPr wrap="square" rtlCol="0">
            <a:spAutoFit/>
          </a:bodyPr>
          <a:lstStyle/>
          <a:p>
            <a:pPr algn="ctr"/>
            <a:r>
              <a:rPr lang="en-US" sz="1980" b="1" dirty="0"/>
              <a:t>Analytic Run: Compute free energy for a single case </a:t>
            </a:r>
          </a:p>
          <a:p>
            <a:pPr algn="ctr"/>
            <a:r>
              <a:rPr lang="en-US" sz="1980" b="1" dirty="0"/>
              <a:t>Case 1: </a:t>
            </a:r>
            <a:r>
              <a:rPr lang="en-US" sz="1980" b="1" i="1" dirty="0"/>
              <a:t>eps0 = 1.0, eps1 = 0.0</a:t>
            </a:r>
          </a:p>
          <a:p>
            <a:pPr algn="ctr"/>
            <a:endParaRPr lang="en-US" sz="800" b="1" i="1" dirty="0"/>
          </a:p>
          <a:p>
            <a:pPr marL="285750" indent="-285750">
              <a:buFont typeface="Arial" panose="020B0604020202020204" pitchFamily="34" charset="0"/>
              <a:buChar char="•"/>
            </a:pPr>
            <a:r>
              <a:rPr lang="en-US" sz="1800" i="1" dirty="0"/>
              <a:t>eps0 = 1.0 </a:t>
            </a:r>
            <a:r>
              <a:rPr lang="en-US" sz="1800" dirty="0"/>
              <a:t>=&gt; activation enthalpy is non-zero; </a:t>
            </a:r>
            <a:r>
              <a:rPr lang="en-US" sz="1800" i="1" dirty="0"/>
              <a:t>x</a:t>
            </a:r>
            <a:r>
              <a:rPr lang="en-US" sz="1800" i="1" baseline="-25000" dirty="0"/>
              <a:t>1</a:t>
            </a:r>
            <a:r>
              <a:rPr lang="en-US" sz="1800" i="1" dirty="0"/>
              <a:t> &lt; x</a:t>
            </a:r>
            <a:r>
              <a:rPr lang="en-US" sz="1800" i="1" baseline="-25000" dirty="0"/>
              <a:t>2</a:t>
            </a:r>
          </a:p>
          <a:p>
            <a:pPr marL="285750" indent="-285750">
              <a:buFont typeface="Arial" panose="020B0604020202020204" pitchFamily="34" charset="0"/>
              <a:buChar char="•"/>
            </a:pPr>
            <a:r>
              <a:rPr lang="en-US" sz="1800" i="1" dirty="0"/>
              <a:t>eps1 = 0.0 =&gt; interaction enthalpy is zero; the distribution of configuration variables (y, w, and z) will be probabilistically determined</a:t>
            </a:r>
          </a:p>
        </p:txBody>
      </p:sp>
      <p:sp>
        <p:nvSpPr>
          <p:cNvPr id="23" name="Rectangle 22">
            <a:extLst>
              <a:ext uri="{FF2B5EF4-FFF2-40B4-BE49-F238E27FC236}">
                <a16:creationId xmlns:a16="http://schemas.microsoft.com/office/drawing/2014/main" id="{B17E3165-FC2A-400F-9A80-53282B6DFFB5}"/>
              </a:ext>
            </a:extLst>
          </p:cNvPr>
          <p:cNvSpPr/>
          <p:nvPr/>
        </p:nvSpPr>
        <p:spPr>
          <a:xfrm>
            <a:off x="5280660" y="3490771"/>
            <a:ext cx="4647903" cy="232143"/>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50"/>
          </a:p>
        </p:txBody>
      </p:sp>
      <p:cxnSp>
        <p:nvCxnSpPr>
          <p:cNvPr id="8" name="Connector: Elbow 7">
            <a:extLst>
              <a:ext uri="{FF2B5EF4-FFF2-40B4-BE49-F238E27FC236}">
                <a16:creationId xmlns:a16="http://schemas.microsoft.com/office/drawing/2014/main" id="{CA7658C8-5997-4F1D-B34C-1EC64EA4624B}"/>
              </a:ext>
            </a:extLst>
          </p:cNvPr>
          <p:cNvCxnSpPr>
            <a:cxnSpLocks/>
          </p:cNvCxnSpPr>
          <p:nvPr/>
        </p:nvCxnSpPr>
        <p:spPr>
          <a:xfrm rot="16200000" flipH="1">
            <a:off x="2786328" y="5136768"/>
            <a:ext cx="4499105" cy="2888"/>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D747CF6D-0676-4CF6-8166-80A6FE60F26C}"/>
              </a:ext>
            </a:extLst>
          </p:cNvPr>
          <p:cNvSpPr txBox="1"/>
          <p:nvPr/>
        </p:nvSpPr>
        <p:spPr>
          <a:xfrm>
            <a:off x="1502111" y="2115745"/>
            <a:ext cx="7054175" cy="600164"/>
          </a:xfrm>
          <a:prstGeom prst="rect">
            <a:avLst/>
          </a:prstGeom>
          <a:noFill/>
        </p:spPr>
        <p:txBody>
          <a:bodyPr wrap="none" rtlCol="0">
            <a:spAutoFit/>
          </a:bodyPr>
          <a:lstStyle/>
          <a:p>
            <a:pPr algn="ctr"/>
            <a:r>
              <a:rPr lang="en-US" sz="1650" b="1" dirty="0"/>
              <a:t>Free energy minimum for different values for different values of </a:t>
            </a:r>
            <a:r>
              <a:rPr lang="en-US" sz="1650" b="1" i="1" dirty="0"/>
              <a:t>x</a:t>
            </a:r>
            <a:r>
              <a:rPr lang="en-US" sz="1650" b="1" i="1" baseline="-25000" dirty="0"/>
              <a:t>1</a:t>
            </a:r>
            <a:r>
              <a:rPr lang="en-US" sz="1650" b="1" dirty="0"/>
              <a:t> (</a:t>
            </a:r>
            <a:r>
              <a:rPr lang="en-US" sz="1650" b="1" i="1" dirty="0"/>
              <a:t>eps0 = 1.0</a:t>
            </a:r>
            <a:r>
              <a:rPr lang="en-US" sz="1650" b="1" dirty="0"/>
              <a:t>)</a:t>
            </a:r>
          </a:p>
          <a:p>
            <a:pPr algn="ctr"/>
            <a:r>
              <a:rPr lang="en-US" sz="1650" b="1" dirty="0"/>
              <a:t>Yields minimum FE when </a:t>
            </a:r>
            <a:r>
              <a:rPr lang="en-US" sz="1650" b="1" i="1" dirty="0"/>
              <a:t>x</a:t>
            </a:r>
            <a:r>
              <a:rPr lang="en-US" sz="1650" b="1" i="1" baseline="-25000" dirty="0"/>
              <a:t>1</a:t>
            </a:r>
            <a:r>
              <a:rPr lang="en-US" sz="1650" b="1" i="1" dirty="0"/>
              <a:t> = 0.27</a:t>
            </a:r>
          </a:p>
        </p:txBody>
      </p:sp>
    </p:spTree>
    <p:extLst>
      <p:ext uri="{BB962C8B-B14F-4D97-AF65-F5344CB8AC3E}">
        <p14:creationId xmlns:p14="http://schemas.microsoft.com/office/powerpoint/2010/main" val="6678437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291E19FD-CAEE-4810-ADE6-38289E3A3E39}"/>
              </a:ext>
            </a:extLst>
          </p:cNvPr>
          <p:cNvGrpSpPr/>
          <p:nvPr/>
        </p:nvGrpSpPr>
        <p:grpSpPr>
          <a:xfrm>
            <a:off x="184582" y="1066800"/>
            <a:ext cx="9293320" cy="5195214"/>
            <a:chOff x="223736" y="356491"/>
            <a:chExt cx="11264630" cy="6297229"/>
          </a:xfrm>
        </p:grpSpPr>
        <p:pic>
          <p:nvPicPr>
            <p:cNvPr id="2" name="Picture 1">
              <a:extLst>
                <a:ext uri="{FF2B5EF4-FFF2-40B4-BE49-F238E27FC236}">
                  <a16:creationId xmlns:a16="http://schemas.microsoft.com/office/drawing/2014/main" id="{14CA9938-8E3D-4AD8-84A0-F8AD1E878D2C}"/>
                </a:ext>
              </a:extLst>
            </p:cNvPr>
            <p:cNvPicPr>
              <a:picLocks noChangeAspect="1"/>
            </p:cNvPicPr>
            <p:nvPr/>
          </p:nvPicPr>
          <p:blipFill rotWithShape="1">
            <a:blip r:embed="rId2"/>
            <a:srcRect l="64099" t="69779" r="11864" b="9764"/>
            <a:stretch/>
          </p:blipFill>
          <p:spPr>
            <a:xfrm>
              <a:off x="223736" y="356491"/>
              <a:ext cx="11264630" cy="6297229"/>
            </a:xfrm>
            <a:prstGeom prst="rect">
              <a:avLst/>
            </a:prstGeom>
          </p:spPr>
        </p:pic>
        <p:cxnSp>
          <p:nvCxnSpPr>
            <p:cNvPr id="4" name="Straight Connector 3">
              <a:extLst>
                <a:ext uri="{FF2B5EF4-FFF2-40B4-BE49-F238E27FC236}">
                  <a16:creationId xmlns:a16="http://schemas.microsoft.com/office/drawing/2014/main" id="{58F6BA83-BF48-4F8E-B699-DC98A4E26D2E}"/>
                </a:ext>
              </a:extLst>
            </p:cNvPr>
            <p:cNvCxnSpPr>
              <a:cxnSpLocks/>
            </p:cNvCxnSpPr>
            <p:nvPr/>
          </p:nvCxnSpPr>
          <p:spPr>
            <a:xfrm>
              <a:off x="4066162" y="4708187"/>
              <a:ext cx="0" cy="1517515"/>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8" name="Arrow: Curved Left 7">
              <a:extLst>
                <a:ext uri="{FF2B5EF4-FFF2-40B4-BE49-F238E27FC236}">
                  <a16:creationId xmlns:a16="http://schemas.microsoft.com/office/drawing/2014/main" id="{CEF6C3EF-A6DF-4E06-8AAF-FEC39991A3E3}"/>
                </a:ext>
              </a:extLst>
            </p:cNvPr>
            <p:cNvSpPr/>
            <p:nvPr/>
          </p:nvSpPr>
          <p:spPr>
            <a:xfrm rot="20392181">
              <a:off x="3692933" y="1994831"/>
              <a:ext cx="1112398" cy="2932519"/>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50">
                <a:solidFill>
                  <a:schemeClr val="tx1"/>
                </a:solidFill>
              </a:endParaRPr>
            </a:p>
          </p:txBody>
        </p:sp>
        <p:sp>
          <p:nvSpPr>
            <p:cNvPr id="7" name="TextBox 6">
              <a:extLst>
                <a:ext uri="{FF2B5EF4-FFF2-40B4-BE49-F238E27FC236}">
                  <a16:creationId xmlns:a16="http://schemas.microsoft.com/office/drawing/2014/main" id="{D724E6AE-053E-4C48-BEEA-D6ADC2AF5DE4}"/>
                </a:ext>
              </a:extLst>
            </p:cNvPr>
            <p:cNvSpPr txBox="1"/>
            <p:nvPr/>
          </p:nvSpPr>
          <p:spPr>
            <a:xfrm>
              <a:off x="2204965" y="1634402"/>
              <a:ext cx="1361895" cy="1650801"/>
            </a:xfrm>
            <a:prstGeom prst="rect">
              <a:avLst/>
            </a:prstGeom>
            <a:solidFill>
              <a:schemeClr val="accent1">
                <a:lumMod val="20000"/>
                <a:lumOff val="80000"/>
              </a:schemeClr>
            </a:solidFill>
            <a:ln w="28575">
              <a:solidFill>
                <a:schemeClr val="accent1">
                  <a:lumMod val="75000"/>
                </a:schemeClr>
              </a:solidFill>
            </a:ln>
          </p:spPr>
          <p:txBody>
            <a:bodyPr wrap="square" rtlCol="0">
              <a:spAutoFit/>
            </a:bodyPr>
            <a:lstStyle/>
            <a:p>
              <a:pPr algn="ctr"/>
              <a:r>
                <a:rPr lang="en-US" sz="1650" b="1" dirty="0"/>
                <a:t>Free Energy Minimum</a:t>
              </a:r>
            </a:p>
            <a:p>
              <a:pPr algn="ctr"/>
              <a:r>
                <a:rPr lang="en-US" sz="1650" b="1" i="1" dirty="0"/>
                <a:t>x</a:t>
              </a:r>
              <a:r>
                <a:rPr lang="en-US" sz="1650" b="1" i="1" baseline="-25000" dirty="0"/>
                <a:t>1</a:t>
              </a:r>
              <a:r>
                <a:rPr lang="en-US" sz="1650" b="1" i="1" dirty="0"/>
                <a:t> = 0.27</a:t>
              </a:r>
            </a:p>
            <a:p>
              <a:pPr algn="ctr"/>
              <a:r>
                <a:rPr lang="en-US" sz="1650" b="1" i="1" dirty="0"/>
                <a:t>F = -0.313 </a:t>
              </a:r>
            </a:p>
          </p:txBody>
        </p:sp>
      </p:grpSp>
      <p:sp>
        <p:nvSpPr>
          <p:cNvPr id="10" name="TextBox 9">
            <a:extLst>
              <a:ext uri="{FF2B5EF4-FFF2-40B4-BE49-F238E27FC236}">
                <a16:creationId xmlns:a16="http://schemas.microsoft.com/office/drawing/2014/main" id="{13F45485-55FD-4CE4-BBD9-075D096B5738}"/>
              </a:ext>
            </a:extLst>
          </p:cNvPr>
          <p:cNvSpPr txBox="1"/>
          <p:nvPr/>
        </p:nvSpPr>
        <p:spPr>
          <a:xfrm>
            <a:off x="4863758" y="6109665"/>
            <a:ext cx="389850" cy="346249"/>
          </a:xfrm>
          <a:prstGeom prst="rect">
            <a:avLst/>
          </a:prstGeom>
          <a:noFill/>
        </p:spPr>
        <p:txBody>
          <a:bodyPr wrap="none" rtlCol="0">
            <a:spAutoFit/>
          </a:bodyPr>
          <a:lstStyle/>
          <a:p>
            <a:r>
              <a:rPr lang="en-US" sz="1650" b="1" i="1" dirty="0"/>
              <a:t>x1</a:t>
            </a:r>
          </a:p>
        </p:txBody>
      </p:sp>
      <p:cxnSp>
        <p:nvCxnSpPr>
          <p:cNvPr id="11" name="Straight Connector 10">
            <a:extLst>
              <a:ext uri="{FF2B5EF4-FFF2-40B4-BE49-F238E27FC236}">
                <a16:creationId xmlns:a16="http://schemas.microsoft.com/office/drawing/2014/main" id="{F7691176-944A-40C1-B5B9-20888EC8A24B}"/>
              </a:ext>
            </a:extLst>
          </p:cNvPr>
          <p:cNvCxnSpPr/>
          <p:nvPr/>
        </p:nvCxnSpPr>
        <p:spPr>
          <a:xfrm>
            <a:off x="1604660" y="1549935"/>
            <a:ext cx="390196" cy="0"/>
          </a:xfrm>
          <a:prstGeom prst="line">
            <a:avLst/>
          </a:prstGeom>
          <a:ln w="76200">
            <a:solidFill>
              <a:srgbClr val="CC00CC"/>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B588DDDD-D2CB-4C56-AB5E-A3D1F6D87175}"/>
              </a:ext>
            </a:extLst>
          </p:cNvPr>
          <p:cNvCxnSpPr/>
          <p:nvPr/>
        </p:nvCxnSpPr>
        <p:spPr>
          <a:xfrm>
            <a:off x="3265901" y="1550947"/>
            <a:ext cx="390196" cy="0"/>
          </a:xfrm>
          <a:prstGeom prst="line">
            <a:avLst/>
          </a:prstGeom>
          <a:ln w="76200">
            <a:solidFill>
              <a:srgbClr val="339933"/>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C6CB2C1E-77EF-4FEE-96AC-BF0ABCEE75BF}"/>
              </a:ext>
            </a:extLst>
          </p:cNvPr>
          <p:cNvCxnSpPr/>
          <p:nvPr/>
        </p:nvCxnSpPr>
        <p:spPr>
          <a:xfrm>
            <a:off x="6591387" y="1551034"/>
            <a:ext cx="390196" cy="0"/>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4C90992B-730A-43D8-9F83-0D01AE333D08}"/>
                  </a:ext>
                </a:extLst>
              </p:cNvPr>
              <p:cNvSpPr txBox="1"/>
              <p:nvPr/>
            </p:nvSpPr>
            <p:spPr>
              <a:xfrm>
                <a:off x="6915018" y="1297689"/>
                <a:ext cx="1238382" cy="61484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nary>
                        <m:naryPr>
                          <m:chr m:val="∑"/>
                          <m:subHide m:val="on"/>
                          <m:supHide m:val="on"/>
                          <m:ctrlPr>
                            <a:rPr lang="en-US" sz="1650" i="1">
                              <a:latin typeface="Cambria Math" panose="02040503050406030204" pitchFamily="18" charset="0"/>
                            </a:rPr>
                          </m:ctrlPr>
                        </m:naryPr>
                        <m:sub/>
                        <m:sup/>
                        <m:e>
                          <m:r>
                            <a:rPr lang="en-US" sz="1650" i="1">
                              <a:latin typeface="Cambria Math" panose="02040503050406030204" pitchFamily="18" charset="0"/>
                              <a:ea typeface="Cambria Math" panose="02040503050406030204" pitchFamily="18" charset="0"/>
                            </a:rPr>
                            <m:t>𝐿𝑓</m:t>
                          </m:r>
                          <m:r>
                            <a:rPr lang="en-US" sz="1650" i="1">
                              <a:latin typeface="Cambria Math" panose="02040503050406030204" pitchFamily="18" charset="0"/>
                              <a:ea typeface="Cambria Math" panose="02040503050406030204" pitchFamily="18" charset="0"/>
                            </a:rPr>
                            <m:t>(</m:t>
                          </m:r>
                          <m:r>
                            <a:rPr lang="en-US" sz="1650" i="1">
                              <a:latin typeface="Cambria Math" panose="02040503050406030204" pitchFamily="18" charset="0"/>
                              <a:ea typeface="Cambria Math" panose="02040503050406030204" pitchFamily="18" charset="0"/>
                            </a:rPr>
                            <m:t>𝑥𝑖</m:t>
                          </m:r>
                          <m:r>
                            <a:rPr lang="en-US" sz="1650" i="1">
                              <a:latin typeface="Cambria Math" panose="02040503050406030204" pitchFamily="18" charset="0"/>
                              <a:ea typeface="Cambria Math" panose="02040503050406030204" pitchFamily="18" charset="0"/>
                            </a:rPr>
                            <m:t>)</m:t>
                          </m:r>
                        </m:e>
                      </m:nary>
                    </m:oMath>
                  </m:oMathPara>
                </a14:m>
                <a:endParaRPr lang="en-US" sz="1650" dirty="0"/>
              </a:p>
            </p:txBody>
          </p:sp>
        </mc:Choice>
        <mc:Fallback xmlns="">
          <p:sp>
            <p:nvSpPr>
              <p:cNvPr id="14" name="TextBox 13">
                <a:extLst>
                  <a:ext uri="{FF2B5EF4-FFF2-40B4-BE49-F238E27FC236}">
                    <a16:creationId xmlns:a16="http://schemas.microsoft.com/office/drawing/2014/main" id="{4C90992B-730A-43D8-9F83-0D01AE333D08}"/>
                  </a:ext>
                </a:extLst>
              </p:cNvPr>
              <p:cNvSpPr txBox="1">
                <a:spLocks noRot="1" noChangeAspect="1" noMove="1" noResize="1" noEditPoints="1" noAdjustHandles="1" noChangeArrowheads="1" noChangeShapeType="1" noTextEdit="1"/>
              </p:cNvSpPr>
              <p:nvPr/>
            </p:nvSpPr>
            <p:spPr>
              <a:xfrm>
                <a:off x="6915018" y="1297689"/>
                <a:ext cx="1238382" cy="614848"/>
              </a:xfrm>
              <a:prstGeom prst="rect">
                <a:avLst/>
              </a:prstGeom>
              <a:blipFill>
                <a:blip r:embed="rId3"/>
                <a:stretch>
                  <a:fillRect/>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03CA19B1-56CA-429D-B0BF-2E1ECBB0F4A7}"/>
              </a:ext>
            </a:extLst>
          </p:cNvPr>
          <p:cNvSpPr txBox="1"/>
          <p:nvPr/>
        </p:nvSpPr>
        <p:spPr>
          <a:xfrm>
            <a:off x="1129525" y="1312661"/>
            <a:ext cx="516488" cy="447815"/>
          </a:xfrm>
          <a:prstGeom prst="rect">
            <a:avLst/>
          </a:prstGeom>
          <a:noFill/>
        </p:spPr>
        <p:txBody>
          <a:bodyPr wrap="none" rtlCol="0">
            <a:spAutoFit/>
          </a:bodyPr>
          <a:lstStyle/>
          <a:p>
            <a:r>
              <a:rPr lang="en-US" sz="2310" b="1" dirty="0"/>
              <a:t>(a)</a:t>
            </a:r>
          </a:p>
        </p:txBody>
      </p:sp>
      <p:sp>
        <p:nvSpPr>
          <p:cNvPr id="16" name="TextBox 15">
            <a:extLst>
              <a:ext uri="{FF2B5EF4-FFF2-40B4-BE49-F238E27FC236}">
                <a16:creationId xmlns:a16="http://schemas.microsoft.com/office/drawing/2014/main" id="{BE902D13-4CC1-4367-BAB8-5ED3E2DD611C}"/>
              </a:ext>
            </a:extLst>
          </p:cNvPr>
          <p:cNvSpPr txBox="1"/>
          <p:nvPr/>
        </p:nvSpPr>
        <p:spPr>
          <a:xfrm>
            <a:off x="2784816" y="1313209"/>
            <a:ext cx="529312" cy="447815"/>
          </a:xfrm>
          <a:prstGeom prst="rect">
            <a:avLst/>
          </a:prstGeom>
          <a:noFill/>
        </p:spPr>
        <p:txBody>
          <a:bodyPr wrap="none" rtlCol="0">
            <a:spAutoFit/>
          </a:bodyPr>
          <a:lstStyle/>
          <a:p>
            <a:r>
              <a:rPr lang="en-US" sz="2310" b="1" dirty="0"/>
              <a:t>(b)</a:t>
            </a:r>
          </a:p>
        </p:txBody>
      </p:sp>
      <p:sp>
        <p:nvSpPr>
          <p:cNvPr id="17" name="TextBox 16">
            <a:extLst>
              <a:ext uri="{FF2B5EF4-FFF2-40B4-BE49-F238E27FC236}">
                <a16:creationId xmlns:a16="http://schemas.microsoft.com/office/drawing/2014/main" id="{910031B5-6FD6-47FB-BD6F-39549D02F39A}"/>
              </a:ext>
            </a:extLst>
          </p:cNvPr>
          <p:cNvSpPr txBox="1"/>
          <p:nvPr/>
        </p:nvSpPr>
        <p:spPr>
          <a:xfrm>
            <a:off x="6097341" y="1312660"/>
            <a:ext cx="494046" cy="447815"/>
          </a:xfrm>
          <a:prstGeom prst="rect">
            <a:avLst/>
          </a:prstGeom>
          <a:noFill/>
        </p:spPr>
        <p:txBody>
          <a:bodyPr wrap="none" rtlCol="0">
            <a:spAutoFit/>
          </a:bodyPr>
          <a:lstStyle/>
          <a:p>
            <a:r>
              <a:rPr lang="en-US" sz="2310" b="1" dirty="0"/>
              <a:t>(c)</a:t>
            </a:r>
          </a:p>
        </p:txBody>
      </p:sp>
      <p:sp>
        <p:nvSpPr>
          <p:cNvPr id="18" name="TextBox 17">
            <a:extLst>
              <a:ext uri="{FF2B5EF4-FFF2-40B4-BE49-F238E27FC236}">
                <a16:creationId xmlns:a16="http://schemas.microsoft.com/office/drawing/2014/main" id="{4864C721-6CCB-4507-85DB-E2A0631B1F5A}"/>
              </a:ext>
            </a:extLst>
          </p:cNvPr>
          <p:cNvSpPr txBox="1"/>
          <p:nvPr/>
        </p:nvSpPr>
        <p:spPr>
          <a:xfrm>
            <a:off x="3203755" y="1864141"/>
            <a:ext cx="529312" cy="447815"/>
          </a:xfrm>
          <a:prstGeom prst="rect">
            <a:avLst/>
          </a:prstGeom>
          <a:noFill/>
        </p:spPr>
        <p:txBody>
          <a:bodyPr wrap="none" rtlCol="0">
            <a:spAutoFit/>
          </a:bodyPr>
          <a:lstStyle/>
          <a:p>
            <a:r>
              <a:rPr lang="en-US" sz="2310" b="1" dirty="0"/>
              <a:t>(d)</a:t>
            </a:r>
          </a:p>
        </p:txBody>
      </p:sp>
      <p:cxnSp>
        <p:nvCxnSpPr>
          <p:cNvPr id="19" name="Straight Connector 18">
            <a:extLst>
              <a:ext uri="{FF2B5EF4-FFF2-40B4-BE49-F238E27FC236}">
                <a16:creationId xmlns:a16="http://schemas.microsoft.com/office/drawing/2014/main" id="{DF443EC3-1500-4DC2-96FB-69983426BF20}"/>
              </a:ext>
            </a:extLst>
          </p:cNvPr>
          <p:cNvCxnSpPr/>
          <p:nvPr/>
        </p:nvCxnSpPr>
        <p:spPr>
          <a:xfrm>
            <a:off x="3684840" y="2060984"/>
            <a:ext cx="390196"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9A35F4F3-97B3-4577-A34E-20A47C46BB85}"/>
                  </a:ext>
                </a:extLst>
              </p:cNvPr>
              <p:cNvSpPr txBox="1"/>
              <p:nvPr/>
            </p:nvSpPr>
            <p:spPr>
              <a:xfrm>
                <a:off x="4324845" y="1920757"/>
                <a:ext cx="1813046" cy="253916"/>
              </a:xfrm>
              <a:prstGeom prst="rect">
                <a:avLst/>
              </a:prstGeom>
              <a:noFill/>
            </p:spPr>
            <p:txBody>
              <a:bodyPr wrap="square" lIns="0" tIns="0" rIns="0" bIns="0" rtlCol="0">
                <a:spAutoFit/>
              </a:bodyPr>
              <a:lstStyle/>
              <a:p>
                <a:r>
                  <a:rPr lang="en-US" sz="1650" dirty="0">
                    <a:ea typeface="Cambria Math" panose="02040503050406030204" pitchFamily="18" charset="0"/>
                  </a:rPr>
                  <a:t>= </a:t>
                </a:r>
                <a14:m>
                  <m:oMath xmlns:m="http://schemas.openxmlformats.org/officeDocument/2006/math">
                    <m:r>
                      <a:rPr lang="en-US" sz="1650" i="1">
                        <a:latin typeface="Cambria Math" panose="02040503050406030204" pitchFamily="18" charset="0"/>
                        <a:ea typeface="Cambria Math" panose="02040503050406030204" pitchFamily="18" charset="0"/>
                      </a:rPr>
                      <m:t>𝜀</m:t>
                    </m:r>
                    <m:r>
                      <a:rPr lang="en-US" sz="1650" i="1" baseline="-25000">
                        <a:latin typeface="Cambria Math" panose="02040503050406030204" pitchFamily="18" charset="0"/>
                        <a:ea typeface="Cambria Math" panose="02040503050406030204" pitchFamily="18" charset="0"/>
                      </a:rPr>
                      <m:t>0</m:t>
                    </m:r>
                    <m:d>
                      <m:dPr>
                        <m:ctrlPr>
                          <a:rPr lang="en-US" sz="1650" i="1">
                            <a:latin typeface="Cambria Math" panose="02040503050406030204" pitchFamily="18" charset="0"/>
                            <a:ea typeface="Cambria Math" panose="02040503050406030204" pitchFamily="18" charset="0"/>
                          </a:rPr>
                        </m:ctrlPr>
                      </m:dPr>
                      <m:e>
                        <m:r>
                          <a:rPr lang="en-US" sz="1650" i="1">
                            <a:latin typeface="Cambria Math" panose="02040503050406030204" pitchFamily="18" charset="0"/>
                            <a:ea typeface="Cambria Math" panose="02040503050406030204" pitchFamily="18" charset="0"/>
                          </a:rPr>
                          <m:t>𝑥</m:t>
                        </m:r>
                        <m:r>
                          <a:rPr lang="en-US" sz="1650" i="1" baseline="-25000">
                            <a:latin typeface="Cambria Math" panose="02040503050406030204" pitchFamily="18" charset="0"/>
                            <a:ea typeface="Cambria Math" panose="02040503050406030204" pitchFamily="18" charset="0"/>
                          </a:rPr>
                          <m:t>1</m:t>
                        </m:r>
                      </m:e>
                    </m:d>
                    <m:r>
                      <a:rPr lang="en-US" sz="1650" i="1">
                        <a:latin typeface="Cambria Math" panose="02040503050406030204" pitchFamily="18" charset="0"/>
                      </a:rPr>
                      <m:t>+</m:t>
                    </m:r>
                    <m:nary>
                      <m:naryPr>
                        <m:chr m:val="∑"/>
                        <m:subHide m:val="on"/>
                        <m:supHide m:val="on"/>
                        <m:ctrlPr>
                          <a:rPr lang="en-US" sz="1650" i="1">
                            <a:latin typeface="Cambria Math" panose="02040503050406030204" pitchFamily="18" charset="0"/>
                          </a:rPr>
                        </m:ctrlPr>
                      </m:naryPr>
                      <m:sub/>
                      <m:sup/>
                      <m:e>
                        <m:r>
                          <a:rPr lang="en-US" sz="1650" i="1">
                            <a:latin typeface="Cambria Math" panose="02040503050406030204" pitchFamily="18" charset="0"/>
                            <a:ea typeface="Cambria Math" panose="02040503050406030204" pitchFamily="18" charset="0"/>
                          </a:rPr>
                          <m:t>𝐿𝑓</m:t>
                        </m:r>
                        <m:r>
                          <a:rPr lang="en-US" sz="1650" i="1">
                            <a:latin typeface="Cambria Math" panose="02040503050406030204" pitchFamily="18" charset="0"/>
                            <a:ea typeface="Cambria Math" panose="02040503050406030204" pitchFamily="18" charset="0"/>
                          </a:rPr>
                          <m:t>(</m:t>
                        </m:r>
                        <m:r>
                          <a:rPr lang="en-US" sz="1650" i="1">
                            <a:latin typeface="Cambria Math" panose="02040503050406030204" pitchFamily="18" charset="0"/>
                            <a:ea typeface="Cambria Math" panose="02040503050406030204" pitchFamily="18" charset="0"/>
                          </a:rPr>
                          <m:t>𝑥𝑖</m:t>
                        </m:r>
                        <m:r>
                          <a:rPr lang="en-US" sz="1650" i="1">
                            <a:latin typeface="Cambria Math" panose="02040503050406030204" pitchFamily="18" charset="0"/>
                            <a:ea typeface="Cambria Math" panose="02040503050406030204" pitchFamily="18" charset="0"/>
                          </a:rPr>
                          <m:t>)</m:t>
                        </m:r>
                      </m:e>
                    </m:nary>
                  </m:oMath>
                </a14:m>
                <a:endParaRPr lang="en-US" sz="1650" dirty="0"/>
              </a:p>
            </p:txBody>
          </p:sp>
        </mc:Choice>
        <mc:Fallback xmlns="">
          <p:sp>
            <p:nvSpPr>
              <p:cNvPr id="20" name="TextBox 19">
                <a:extLst>
                  <a:ext uri="{FF2B5EF4-FFF2-40B4-BE49-F238E27FC236}">
                    <a16:creationId xmlns:a16="http://schemas.microsoft.com/office/drawing/2014/main" id="{9A35F4F3-97B3-4577-A34E-20A47C46BB85}"/>
                  </a:ext>
                </a:extLst>
              </p:cNvPr>
              <p:cNvSpPr txBox="1">
                <a:spLocks noRot="1" noChangeAspect="1" noMove="1" noResize="1" noEditPoints="1" noAdjustHandles="1" noChangeArrowheads="1" noChangeShapeType="1" noTextEdit="1"/>
              </p:cNvSpPr>
              <p:nvPr/>
            </p:nvSpPr>
            <p:spPr>
              <a:xfrm>
                <a:off x="4324845" y="1920757"/>
                <a:ext cx="1813046" cy="253916"/>
              </a:xfrm>
              <a:prstGeom prst="rect">
                <a:avLst/>
              </a:prstGeom>
              <a:blipFill>
                <a:blip r:embed="rId4"/>
                <a:stretch>
                  <a:fillRect l="-7047" t="-166667" r="-2349" b="-25238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418B6F5B-88BE-4D9C-8CE9-366A40C43648}"/>
                  </a:ext>
                </a:extLst>
              </p:cNvPr>
              <p:cNvSpPr txBox="1"/>
              <p:nvPr/>
            </p:nvSpPr>
            <p:spPr>
              <a:xfrm>
                <a:off x="1908687" y="1414226"/>
                <a:ext cx="963388" cy="25391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650" i="1">
                          <a:latin typeface="Cambria Math" panose="02040503050406030204" pitchFamily="18" charset="0"/>
                          <a:ea typeface="Cambria Math" panose="02040503050406030204" pitchFamily="18" charset="0"/>
                        </a:rPr>
                        <m:t>𝜀</m:t>
                      </m:r>
                      <m:r>
                        <a:rPr lang="en-US" sz="1650" i="1" baseline="-25000">
                          <a:latin typeface="Cambria Math" panose="02040503050406030204" pitchFamily="18" charset="0"/>
                          <a:ea typeface="Cambria Math" panose="02040503050406030204" pitchFamily="18" charset="0"/>
                        </a:rPr>
                        <m:t>0</m:t>
                      </m:r>
                      <m:d>
                        <m:dPr>
                          <m:ctrlPr>
                            <a:rPr lang="en-US" sz="1650" i="1">
                              <a:latin typeface="Cambria Math" panose="02040503050406030204" pitchFamily="18" charset="0"/>
                              <a:ea typeface="Cambria Math" panose="02040503050406030204" pitchFamily="18" charset="0"/>
                            </a:rPr>
                          </m:ctrlPr>
                        </m:dPr>
                        <m:e>
                          <m:r>
                            <a:rPr lang="en-US" sz="1650" i="1">
                              <a:latin typeface="Cambria Math" panose="02040503050406030204" pitchFamily="18" charset="0"/>
                              <a:ea typeface="Cambria Math" panose="02040503050406030204" pitchFamily="18" charset="0"/>
                            </a:rPr>
                            <m:t>𝑥</m:t>
                          </m:r>
                          <m:r>
                            <a:rPr lang="en-US" sz="1650" i="1" baseline="-25000">
                              <a:latin typeface="Cambria Math" panose="02040503050406030204" pitchFamily="18" charset="0"/>
                              <a:ea typeface="Cambria Math" panose="02040503050406030204" pitchFamily="18" charset="0"/>
                            </a:rPr>
                            <m:t>1</m:t>
                          </m:r>
                        </m:e>
                      </m:d>
                    </m:oMath>
                  </m:oMathPara>
                </a14:m>
                <a:endParaRPr lang="en-US" sz="1650" dirty="0"/>
              </a:p>
            </p:txBody>
          </p:sp>
        </mc:Choice>
        <mc:Fallback xmlns="">
          <p:sp>
            <p:nvSpPr>
              <p:cNvPr id="21" name="TextBox 20">
                <a:extLst>
                  <a:ext uri="{FF2B5EF4-FFF2-40B4-BE49-F238E27FC236}">
                    <a16:creationId xmlns:a16="http://schemas.microsoft.com/office/drawing/2014/main" id="{418B6F5B-88BE-4D9C-8CE9-366A40C43648}"/>
                  </a:ext>
                </a:extLst>
              </p:cNvPr>
              <p:cNvSpPr txBox="1">
                <a:spLocks noRot="1" noChangeAspect="1" noMove="1" noResize="1" noEditPoints="1" noAdjustHandles="1" noChangeArrowheads="1" noChangeShapeType="1" noTextEdit="1"/>
              </p:cNvSpPr>
              <p:nvPr/>
            </p:nvSpPr>
            <p:spPr>
              <a:xfrm>
                <a:off x="1908687" y="1414226"/>
                <a:ext cx="963388" cy="253916"/>
              </a:xfrm>
              <a:prstGeom prst="rect">
                <a:avLst/>
              </a:prstGeom>
              <a:blipFill>
                <a:blip r:embed="rId5"/>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3058522C-A427-41E9-BAE5-9B18E0020142}"/>
                  </a:ext>
                </a:extLst>
              </p:cNvPr>
              <p:cNvSpPr txBox="1"/>
              <p:nvPr/>
            </p:nvSpPr>
            <p:spPr>
              <a:xfrm>
                <a:off x="3683058" y="1393420"/>
                <a:ext cx="2231304" cy="253916"/>
              </a:xfrm>
              <a:prstGeom prst="rect">
                <a:avLst/>
              </a:prstGeom>
              <a:noFill/>
            </p:spPr>
            <p:txBody>
              <a:bodyPr wrap="square" lIns="0" tIns="0" rIns="0" bIns="0" rtlCol="0">
                <a:spAutoFit/>
              </a:bodyPr>
              <a:lstStyle/>
              <a:p>
                <a14:m>
                  <m:oMath xmlns:m="http://schemas.openxmlformats.org/officeDocument/2006/math">
                    <m:r>
                      <a:rPr lang="en-US" sz="1650" i="1" smtClean="0">
                        <a:latin typeface="Cambria Math" panose="02040503050406030204" pitchFamily="18" charset="0"/>
                        <a:ea typeface="Cambria Math" panose="02040503050406030204" pitchFamily="18" charset="0"/>
                      </a:rPr>
                      <m:t>−</m:t>
                    </m:r>
                    <m:r>
                      <a:rPr lang="en-US" sz="1650" b="0" i="1" smtClean="0">
                        <a:latin typeface="Cambria Math" panose="02040503050406030204" pitchFamily="18" charset="0"/>
                        <a:ea typeface="Cambria Math" panose="02040503050406030204" pitchFamily="18" charset="0"/>
                      </a:rPr>
                      <m:t>2</m:t>
                    </m:r>
                    <m:r>
                      <a:rPr lang="en-US" sz="1650" i="1">
                        <a:latin typeface="Cambria Math" panose="02040503050406030204" pitchFamily="18" charset="0"/>
                        <a:ea typeface="Cambria Math" panose="02040503050406030204" pitchFamily="18" charset="0"/>
                      </a:rPr>
                      <m:t> </m:t>
                    </m:r>
                    <m:r>
                      <a:rPr lang="en-US" sz="1650" i="1">
                        <a:latin typeface="Cambria Math" panose="02040503050406030204" pitchFamily="18" charset="0"/>
                        <a:ea typeface="Cambria Math" panose="02040503050406030204" pitchFamily="18" charset="0"/>
                      </a:rPr>
                      <m:t>𝜀</m:t>
                    </m:r>
                    <m:r>
                      <a:rPr lang="en-US" sz="1650" i="1" baseline="-25000">
                        <a:latin typeface="Cambria Math" panose="02040503050406030204" pitchFamily="18" charset="0"/>
                        <a:ea typeface="Cambria Math" panose="02040503050406030204" pitchFamily="18" charset="0"/>
                      </a:rPr>
                      <m:t>1</m:t>
                    </m:r>
                    <m:d>
                      <m:dPr>
                        <m:ctrlPr>
                          <a:rPr lang="en-US" sz="1650" i="1">
                            <a:latin typeface="Cambria Math" panose="02040503050406030204" pitchFamily="18" charset="0"/>
                            <a:ea typeface="Cambria Math" panose="02040503050406030204" pitchFamily="18" charset="0"/>
                          </a:rPr>
                        </m:ctrlPr>
                      </m:dPr>
                      <m:e>
                        <m:r>
                          <a:rPr lang="en-US" sz="1650" i="1">
                            <a:latin typeface="Cambria Math" panose="02040503050406030204" pitchFamily="18" charset="0"/>
                            <a:ea typeface="Cambria Math" panose="02040503050406030204" pitchFamily="18" charset="0"/>
                          </a:rPr>
                          <m:t>2</m:t>
                        </m:r>
                        <m:r>
                          <a:rPr lang="en-US" sz="1650" i="1">
                            <a:latin typeface="Cambria Math" panose="02040503050406030204" pitchFamily="18" charset="0"/>
                            <a:ea typeface="Cambria Math" panose="02040503050406030204" pitchFamily="18" charset="0"/>
                          </a:rPr>
                          <m:t>𝑦</m:t>
                        </m:r>
                        <m:r>
                          <a:rPr lang="en-US" sz="1650" i="1" baseline="-25000">
                            <a:latin typeface="Cambria Math" panose="02040503050406030204" pitchFamily="18" charset="0"/>
                            <a:ea typeface="Cambria Math" panose="02040503050406030204" pitchFamily="18" charset="0"/>
                          </a:rPr>
                          <m:t>2</m:t>
                        </m:r>
                        <m:r>
                          <a:rPr lang="en-US" sz="1650" b="0" i="1" smtClean="0">
                            <a:latin typeface="Cambria Math" panose="02040503050406030204" pitchFamily="18" charset="0"/>
                            <a:ea typeface="Cambria Math" panose="02040503050406030204" pitchFamily="18" charset="0"/>
                          </a:rPr>
                          <m:t>−</m:t>
                        </m:r>
                        <m:r>
                          <a:rPr lang="en-US" sz="1650" i="1">
                            <a:latin typeface="Cambria Math" panose="02040503050406030204" pitchFamily="18" charset="0"/>
                            <a:ea typeface="Cambria Math" panose="02040503050406030204" pitchFamily="18" charset="0"/>
                          </a:rPr>
                          <m:t>𝑦</m:t>
                        </m:r>
                        <m:r>
                          <a:rPr lang="en-US" sz="1650" b="0" i="1" baseline="-25000" smtClean="0">
                            <a:latin typeface="Cambria Math" panose="02040503050406030204" pitchFamily="18" charset="0"/>
                            <a:ea typeface="Cambria Math" panose="02040503050406030204" pitchFamily="18" charset="0"/>
                          </a:rPr>
                          <m:t>1</m:t>
                        </m:r>
                        <m:r>
                          <a:rPr lang="en-US" sz="1650" b="0" i="1" smtClean="0">
                            <a:latin typeface="Cambria Math" panose="02040503050406030204" pitchFamily="18" charset="0"/>
                            <a:ea typeface="Cambria Math" panose="02040503050406030204" pitchFamily="18" charset="0"/>
                          </a:rPr>
                          <m:t>−</m:t>
                        </m:r>
                        <m:r>
                          <a:rPr lang="en-US" sz="1650" b="0" i="1" smtClean="0">
                            <a:latin typeface="Cambria Math" panose="02040503050406030204" pitchFamily="18" charset="0"/>
                            <a:ea typeface="Cambria Math" panose="02040503050406030204" pitchFamily="18" charset="0"/>
                          </a:rPr>
                          <m:t>𝑦</m:t>
                        </m:r>
                        <m:r>
                          <a:rPr lang="en-US" sz="1650" b="0" i="1" baseline="-25000" smtClean="0">
                            <a:latin typeface="Cambria Math" panose="02040503050406030204" pitchFamily="18" charset="0"/>
                            <a:ea typeface="Cambria Math" panose="02040503050406030204" pitchFamily="18" charset="0"/>
                          </a:rPr>
                          <m:t>3</m:t>
                        </m:r>
                      </m:e>
                    </m:d>
                  </m:oMath>
                </a14:m>
                <a:r>
                  <a:rPr lang="en-US" sz="1650" dirty="0"/>
                  <a:t> = 0</a:t>
                </a:r>
              </a:p>
            </p:txBody>
          </p:sp>
        </mc:Choice>
        <mc:Fallback xmlns="">
          <p:sp>
            <p:nvSpPr>
              <p:cNvPr id="22" name="TextBox 21">
                <a:extLst>
                  <a:ext uri="{FF2B5EF4-FFF2-40B4-BE49-F238E27FC236}">
                    <a16:creationId xmlns:a16="http://schemas.microsoft.com/office/drawing/2014/main" id="{3058522C-A427-41E9-BAE5-9B18E0020142}"/>
                  </a:ext>
                </a:extLst>
              </p:cNvPr>
              <p:cNvSpPr txBox="1">
                <a:spLocks noRot="1" noChangeAspect="1" noMove="1" noResize="1" noEditPoints="1" noAdjustHandles="1" noChangeArrowheads="1" noChangeShapeType="1" noTextEdit="1"/>
              </p:cNvSpPr>
              <p:nvPr/>
            </p:nvSpPr>
            <p:spPr>
              <a:xfrm>
                <a:off x="3683058" y="1393420"/>
                <a:ext cx="2231304" cy="253916"/>
              </a:xfrm>
              <a:prstGeom prst="rect">
                <a:avLst/>
              </a:prstGeom>
              <a:blipFill>
                <a:blip r:embed="rId6"/>
                <a:stretch>
                  <a:fillRect l="-1639" t="-26829" r="-3005" b="-5122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9EA84D46-8005-4B6B-9C83-03AA8D2BF647}"/>
                  </a:ext>
                </a:extLst>
              </p:cNvPr>
              <p:cNvSpPr txBox="1"/>
              <p:nvPr/>
            </p:nvSpPr>
            <p:spPr>
              <a:xfrm>
                <a:off x="4103419" y="1925220"/>
                <a:ext cx="161904" cy="25391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1650" i="1">
                          <a:latin typeface="Cambria Math" panose="02040503050406030204" pitchFamily="18" charset="0"/>
                        </a:rPr>
                        <m:t>F</m:t>
                      </m:r>
                    </m:oMath>
                  </m:oMathPara>
                </a14:m>
                <a:endParaRPr lang="en-US" sz="1650" dirty="0"/>
              </a:p>
            </p:txBody>
          </p:sp>
        </mc:Choice>
        <mc:Fallback xmlns="">
          <p:sp>
            <p:nvSpPr>
              <p:cNvPr id="24" name="TextBox 23">
                <a:extLst>
                  <a:ext uri="{FF2B5EF4-FFF2-40B4-BE49-F238E27FC236}">
                    <a16:creationId xmlns:a16="http://schemas.microsoft.com/office/drawing/2014/main" id="{9EA84D46-8005-4B6B-9C83-03AA8D2BF647}"/>
                  </a:ext>
                </a:extLst>
              </p:cNvPr>
              <p:cNvSpPr txBox="1">
                <a:spLocks noRot="1" noChangeAspect="1" noMove="1" noResize="1" noEditPoints="1" noAdjustHandles="1" noChangeArrowheads="1" noChangeShapeType="1" noTextEdit="1"/>
              </p:cNvSpPr>
              <p:nvPr/>
            </p:nvSpPr>
            <p:spPr>
              <a:xfrm>
                <a:off x="4103419" y="1925220"/>
                <a:ext cx="161904" cy="253916"/>
              </a:xfrm>
              <a:prstGeom prst="rect">
                <a:avLst/>
              </a:prstGeom>
              <a:blipFill>
                <a:blip r:embed="rId7"/>
                <a:stretch>
                  <a:fillRect l="-29630" r="-25926" b="-7317"/>
                </a:stretch>
              </a:blipFill>
            </p:spPr>
            <p:txBody>
              <a:bodyPr/>
              <a:lstStyle/>
              <a:p>
                <a:r>
                  <a:rPr lang="en-US">
                    <a:noFill/>
                  </a:rPr>
                  <a:t> </a:t>
                </a:r>
              </a:p>
            </p:txBody>
          </p:sp>
        </mc:Fallback>
      </mc:AlternateContent>
      <p:cxnSp>
        <p:nvCxnSpPr>
          <p:cNvPr id="25" name="Straight Connector 24">
            <a:extLst>
              <a:ext uri="{FF2B5EF4-FFF2-40B4-BE49-F238E27FC236}">
                <a16:creationId xmlns:a16="http://schemas.microsoft.com/office/drawing/2014/main" id="{413868C7-18A1-4310-AB16-E43239ACDB8E}"/>
              </a:ext>
            </a:extLst>
          </p:cNvPr>
          <p:cNvCxnSpPr/>
          <p:nvPr/>
        </p:nvCxnSpPr>
        <p:spPr>
          <a:xfrm>
            <a:off x="4083649" y="1924581"/>
            <a:ext cx="18020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21731F25-F30B-470A-B375-D3E24120B112}"/>
              </a:ext>
            </a:extLst>
          </p:cNvPr>
          <p:cNvSpPr txBox="1"/>
          <p:nvPr/>
        </p:nvSpPr>
        <p:spPr>
          <a:xfrm flipH="1">
            <a:off x="2928340" y="3557291"/>
            <a:ext cx="299145" cy="447815"/>
          </a:xfrm>
          <a:prstGeom prst="rect">
            <a:avLst/>
          </a:prstGeom>
          <a:noFill/>
        </p:spPr>
        <p:txBody>
          <a:bodyPr wrap="square" rtlCol="0">
            <a:spAutoFit/>
          </a:bodyPr>
          <a:lstStyle/>
          <a:p>
            <a:r>
              <a:rPr lang="en-US" sz="2310" b="1" dirty="0"/>
              <a:t>b</a:t>
            </a:r>
          </a:p>
        </p:txBody>
      </p:sp>
      <p:sp>
        <p:nvSpPr>
          <p:cNvPr id="27" name="TextBox 26">
            <a:extLst>
              <a:ext uri="{FF2B5EF4-FFF2-40B4-BE49-F238E27FC236}">
                <a16:creationId xmlns:a16="http://schemas.microsoft.com/office/drawing/2014/main" id="{673D4CB7-DF07-4C35-87DF-F9E34600E60B}"/>
              </a:ext>
            </a:extLst>
          </p:cNvPr>
          <p:cNvSpPr txBox="1"/>
          <p:nvPr/>
        </p:nvSpPr>
        <p:spPr>
          <a:xfrm>
            <a:off x="4923270" y="5281128"/>
            <a:ext cx="308098" cy="447815"/>
          </a:xfrm>
          <a:prstGeom prst="rect">
            <a:avLst/>
          </a:prstGeom>
          <a:noFill/>
        </p:spPr>
        <p:txBody>
          <a:bodyPr wrap="none" rtlCol="0">
            <a:spAutoFit/>
          </a:bodyPr>
          <a:lstStyle/>
          <a:p>
            <a:r>
              <a:rPr lang="en-US" sz="2310" b="1" dirty="0"/>
              <a:t>c</a:t>
            </a:r>
          </a:p>
        </p:txBody>
      </p:sp>
      <p:sp>
        <p:nvSpPr>
          <p:cNvPr id="28" name="TextBox 27">
            <a:extLst>
              <a:ext uri="{FF2B5EF4-FFF2-40B4-BE49-F238E27FC236}">
                <a16:creationId xmlns:a16="http://schemas.microsoft.com/office/drawing/2014/main" id="{7AB660B7-187E-4DE9-ACBC-BFFB6FA41F2D}"/>
              </a:ext>
            </a:extLst>
          </p:cNvPr>
          <p:cNvSpPr txBox="1"/>
          <p:nvPr/>
        </p:nvSpPr>
        <p:spPr>
          <a:xfrm flipH="1">
            <a:off x="2899688" y="4350476"/>
            <a:ext cx="248934" cy="447815"/>
          </a:xfrm>
          <a:prstGeom prst="rect">
            <a:avLst/>
          </a:prstGeom>
          <a:noFill/>
        </p:spPr>
        <p:txBody>
          <a:bodyPr wrap="square" rtlCol="0">
            <a:spAutoFit/>
          </a:bodyPr>
          <a:lstStyle/>
          <a:p>
            <a:r>
              <a:rPr lang="en-US" sz="2310" b="1" dirty="0"/>
              <a:t>d</a:t>
            </a:r>
          </a:p>
        </p:txBody>
      </p:sp>
      <p:sp>
        <p:nvSpPr>
          <p:cNvPr id="29" name="TextBox 28">
            <a:extLst>
              <a:ext uri="{FF2B5EF4-FFF2-40B4-BE49-F238E27FC236}">
                <a16:creationId xmlns:a16="http://schemas.microsoft.com/office/drawing/2014/main" id="{6ACD64F6-212A-4FD2-ADD7-D59D47043690}"/>
              </a:ext>
            </a:extLst>
          </p:cNvPr>
          <p:cNvSpPr txBox="1"/>
          <p:nvPr/>
        </p:nvSpPr>
        <p:spPr>
          <a:xfrm>
            <a:off x="2925262" y="2930594"/>
            <a:ext cx="330540" cy="447815"/>
          </a:xfrm>
          <a:prstGeom prst="rect">
            <a:avLst/>
          </a:prstGeom>
          <a:noFill/>
        </p:spPr>
        <p:txBody>
          <a:bodyPr wrap="none" rtlCol="0">
            <a:spAutoFit/>
          </a:bodyPr>
          <a:lstStyle/>
          <a:p>
            <a:r>
              <a:rPr lang="en-US" sz="2310" b="1" dirty="0"/>
              <a:t>a</a:t>
            </a:r>
          </a:p>
        </p:txBody>
      </p:sp>
      <p:sp>
        <p:nvSpPr>
          <p:cNvPr id="31" name="TextBox 30">
            <a:extLst>
              <a:ext uri="{FF2B5EF4-FFF2-40B4-BE49-F238E27FC236}">
                <a16:creationId xmlns:a16="http://schemas.microsoft.com/office/drawing/2014/main" id="{D6C4DE6C-3343-44B3-A445-629A64B6092D}"/>
              </a:ext>
            </a:extLst>
          </p:cNvPr>
          <p:cNvSpPr txBox="1"/>
          <p:nvPr/>
        </p:nvSpPr>
        <p:spPr>
          <a:xfrm>
            <a:off x="1573839" y="609600"/>
            <a:ext cx="6941516" cy="346249"/>
          </a:xfrm>
          <a:prstGeom prst="rect">
            <a:avLst/>
          </a:prstGeom>
          <a:noFill/>
        </p:spPr>
        <p:txBody>
          <a:bodyPr wrap="none" rtlCol="0">
            <a:spAutoFit/>
          </a:bodyPr>
          <a:lstStyle/>
          <a:p>
            <a:r>
              <a:rPr lang="en-US" sz="1650" b="1" dirty="0"/>
              <a:t>The free energy minimum occurs where expected for a given </a:t>
            </a:r>
            <a:r>
              <a:rPr lang="en-US" sz="1650" b="1" i="1" dirty="0"/>
              <a:t>epsilon0</a:t>
            </a:r>
            <a:r>
              <a:rPr lang="en-US" sz="1650" b="1" dirty="0"/>
              <a:t> value</a:t>
            </a:r>
          </a:p>
        </p:txBody>
      </p:sp>
      <p:sp>
        <p:nvSpPr>
          <p:cNvPr id="3" name="TextBox 2">
            <a:extLst>
              <a:ext uri="{FF2B5EF4-FFF2-40B4-BE49-F238E27FC236}">
                <a16:creationId xmlns:a16="http://schemas.microsoft.com/office/drawing/2014/main" id="{4A073718-F209-42FC-834F-48C8C87C2B8B}"/>
              </a:ext>
            </a:extLst>
          </p:cNvPr>
          <p:cNvSpPr txBox="1"/>
          <p:nvPr/>
        </p:nvSpPr>
        <p:spPr>
          <a:xfrm>
            <a:off x="2118732" y="165369"/>
            <a:ext cx="6088975" cy="461665"/>
          </a:xfrm>
          <a:prstGeom prst="rect">
            <a:avLst/>
          </a:prstGeom>
          <a:noFill/>
        </p:spPr>
        <p:txBody>
          <a:bodyPr wrap="none" rtlCol="0">
            <a:spAutoFit/>
          </a:bodyPr>
          <a:lstStyle/>
          <a:p>
            <a:r>
              <a:rPr lang="en-US" sz="2400" b="1" dirty="0"/>
              <a:t>Analytic Result Example: </a:t>
            </a:r>
            <a:r>
              <a:rPr lang="en-US" sz="2400" b="1" i="1" dirty="0"/>
              <a:t>eps0</a:t>
            </a:r>
            <a:r>
              <a:rPr lang="en-US" sz="2400" b="1" dirty="0"/>
              <a:t> </a:t>
            </a:r>
            <a:r>
              <a:rPr lang="en-US" sz="2400" b="1" i="1" dirty="0"/>
              <a:t>= 1.0</a:t>
            </a:r>
            <a:r>
              <a:rPr lang="en-US" sz="2400" b="1" dirty="0"/>
              <a:t>, </a:t>
            </a:r>
            <a:r>
              <a:rPr lang="en-US" sz="2400" b="1" i="1" dirty="0"/>
              <a:t>eps1 = 0.0</a:t>
            </a:r>
          </a:p>
        </p:txBody>
      </p:sp>
      <p:sp>
        <p:nvSpPr>
          <p:cNvPr id="30" name="Diamond 29">
            <a:extLst>
              <a:ext uri="{FF2B5EF4-FFF2-40B4-BE49-F238E27FC236}">
                <a16:creationId xmlns:a16="http://schemas.microsoft.com/office/drawing/2014/main" id="{44890F59-0F1B-40BD-AE71-FFDEED9FF204}"/>
              </a:ext>
            </a:extLst>
          </p:cNvPr>
          <p:cNvSpPr/>
          <p:nvPr/>
        </p:nvSpPr>
        <p:spPr>
          <a:xfrm>
            <a:off x="3262879" y="5818766"/>
            <a:ext cx="198120" cy="290899"/>
          </a:xfrm>
          <a:prstGeom prst="diamond">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4">
            <a:extLst>
              <a:ext uri="{FF2B5EF4-FFF2-40B4-BE49-F238E27FC236}">
                <a16:creationId xmlns:a16="http://schemas.microsoft.com/office/drawing/2014/main" id="{EA9F8537-914F-49DE-AC60-6B18FED02D07}"/>
              </a:ext>
            </a:extLst>
          </p:cNvPr>
          <p:cNvGrpSpPr/>
          <p:nvPr/>
        </p:nvGrpSpPr>
        <p:grpSpPr>
          <a:xfrm>
            <a:off x="2784816" y="6316854"/>
            <a:ext cx="1341893" cy="1290177"/>
            <a:chOff x="8738038" y="5206365"/>
            <a:chExt cx="1341893" cy="1290177"/>
          </a:xfrm>
        </p:grpSpPr>
        <p:sp>
          <p:nvSpPr>
            <p:cNvPr id="33" name="TextBox 32">
              <a:extLst>
                <a:ext uri="{FF2B5EF4-FFF2-40B4-BE49-F238E27FC236}">
                  <a16:creationId xmlns:a16="http://schemas.microsoft.com/office/drawing/2014/main" id="{7B55FD7B-1444-440E-8868-CFB81375196E}"/>
                </a:ext>
              </a:extLst>
            </p:cNvPr>
            <p:cNvSpPr txBox="1"/>
            <p:nvPr/>
          </p:nvSpPr>
          <p:spPr>
            <a:xfrm>
              <a:off x="9018643" y="6086310"/>
              <a:ext cx="998991" cy="338554"/>
            </a:xfrm>
            <a:prstGeom prst="rect">
              <a:avLst/>
            </a:prstGeom>
            <a:noFill/>
          </p:spPr>
          <p:txBody>
            <a:bodyPr wrap="none" rtlCol="0">
              <a:spAutoFit/>
            </a:bodyPr>
            <a:lstStyle/>
            <a:p>
              <a:r>
                <a:rPr lang="en-US" sz="1600" b="1" i="1" dirty="0"/>
                <a:t>x</a:t>
              </a:r>
              <a:r>
                <a:rPr lang="en-US" sz="1600" b="1" i="1" baseline="-25000" dirty="0"/>
                <a:t>1 </a:t>
              </a:r>
              <a:r>
                <a:rPr lang="en-US" sz="1600" b="1" i="1" dirty="0"/>
                <a:t>= 0.269</a:t>
              </a:r>
            </a:p>
          </p:txBody>
        </p:sp>
        <p:sp>
          <p:nvSpPr>
            <p:cNvPr id="34" name="Rectangle: Rounded Corners 33">
              <a:extLst>
                <a:ext uri="{FF2B5EF4-FFF2-40B4-BE49-F238E27FC236}">
                  <a16:creationId xmlns:a16="http://schemas.microsoft.com/office/drawing/2014/main" id="{4EED7899-F4BD-4F4F-B73A-C9E7FF4C71D5}"/>
                </a:ext>
              </a:extLst>
            </p:cNvPr>
            <p:cNvSpPr/>
            <p:nvPr/>
          </p:nvSpPr>
          <p:spPr>
            <a:xfrm>
              <a:off x="8738038" y="5206365"/>
              <a:ext cx="1341893" cy="1290177"/>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F7537C2E-4DB0-474D-B1F5-DD3E228B9F70}"/>
                </a:ext>
              </a:extLst>
            </p:cNvPr>
            <p:cNvSpPr txBox="1"/>
            <p:nvPr/>
          </p:nvSpPr>
          <p:spPr>
            <a:xfrm>
              <a:off x="8894135" y="5561348"/>
              <a:ext cx="1127360" cy="338554"/>
            </a:xfrm>
            <a:prstGeom prst="rect">
              <a:avLst/>
            </a:prstGeom>
            <a:noFill/>
          </p:spPr>
          <p:txBody>
            <a:bodyPr wrap="none" rtlCol="0">
              <a:spAutoFit/>
            </a:bodyPr>
            <a:lstStyle/>
            <a:p>
              <a:r>
                <a:rPr lang="en-US" sz="1600" b="1" i="1" dirty="0"/>
                <a:t>For h = 1.0:</a:t>
              </a:r>
            </a:p>
          </p:txBody>
        </p: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A43CFC2-3D05-4869-860E-2B629FEE1991}"/>
                    </a:ext>
                  </a:extLst>
                </p:cNvPr>
                <p:cNvSpPr txBox="1"/>
                <p:nvPr/>
              </p:nvSpPr>
              <p:spPr>
                <a:xfrm>
                  <a:off x="9047306" y="5831184"/>
                  <a:ext cx="915753" cy="246221"/>
                </a:xfrm>
                <a:prstGeom prst="rect">
                  <a:avLst/>
                </a:prstGeom>
                <a:noFill/>
              </p:spPr>
              <p:txBody>
                <a:bodyPr wrap="square" lIns="0" tIns="0" rIns="0" bIns="0" rtlCol="0">
                  <a:spAutoFit/>
                </a:bodyPr>
                <a:lstStyle/>
                <a:p>
                  <a:pPr algn="ctr"/>
                  <a14:m>
                    <m:oMath xmlns:m="http://schemas.openxmlformats.org/officeDocument/2006/math">
                      <m:sSub>
                        <m:sSubPr>
                          <m:ctrlPr>
                            <a:rPr lang="en-US" sz="1600" b="1" i="1" smtClean="0">
                              <a:latin typeface="Cambria Math" panose="02040503050406030204" pitchFamily="18" charset="0"/>
                              <a:ea typeface="Cambria Math" panose="02040503050406030204" pitchFamily="18" charset="0"/>
                            </a:rPr>
                          </m:ctrlPr>
                        </m:sSubPr>
                        <m:e>
                          <m:r>
                            <a:rPr lang="en-US" sz="1600" b="1" i="0" smtClean="0">
                              <a:latin typeface="Cambria Math" panose="02040503050406030204" pitchFamily="18" charset="0"/>
                              <a:ea typeface="Cambria Math" panose="02040503050406030204" pitchFamily="18" charset="0"/>
                            </a:rPr>
                            <m:t> </m:t>
                          </m:r>
                          <m:r>
                            <a:rPr lang="en-US" sz="1600" b="1" i="0" smtClean="0">
                              <a:latin typeface="Cambria Math" panose="02040503050406030204" pitchFamily="18" charset="0"/>
                              <a:ea typeface="Cambria Math" panose="02040503050406030204" pitchFamily="18" charset="0"/>
                            </a:rPr>
                            <m:t>𝛆</m:t>
                          </m:r>
                        </m:e>
                        <m:sub>
                          <m:r>
                            <a:rPr lang="en-US" sz="1600" b="1" i="1" smtClean="0">
                              <a:latin typeface="Cambria Math" panose="02040503050406030204" pitchFamily="18" charset="0"/>
                              <a:ea typeface="Cambria Math" panose="02040503050406030204" pitchFamily="18" charset="0"/>
                            </a:rPr>
                            <m:t>𝟏</m:t>
                          </m:r>
                        </m:sub>
                      </m:sSub>
                    </m:oMath>
                  </a14:m>
                  <a:r>
                    <a:rPr lang="en-US" sz="1600" b="1" dirty="0"/>
                    <a:t>= 0.0</a:t>
                  </a:r>
                </a:p>
              </p:txBody>
            </p:sp>
          </mc:Choice>
          <mc:Fallback xmlns="">
            <p:sp>
              <p:nvSpPr>
                <p:cNvPr id="42" name="TextBox 41">
                  <a:extLst>
                    <a:ext uri="{FF2B5EF4-FFF2-40B4-BE49-F238E27FC236}">
                      <a16:creationId xmlns:a16="http://schemas.microsoft.com/office/drawing/2014/main" id="{7A43CFC2-3D05-4869-860E-2B629FEE1991}"/>
                    </a:ext>
                  </a:extLst>
                </p:cNvPr>
                <p:cNvSpPr txBox="1">
                  <a:spLocks noRot="1" noChangeAspect="1" noMove="1" noResize="1" noEditPoints="1" noAdjustHandles="1" noChangeArrowheads="1" noChangeShapeType="1" noTextEdit="1"/>
                </p:cNvSpPr>
                <p:nvPr/>
              </p:nvSpPr>
              <p:spPr>
                <a:xfrm>
                  <a:off x="9047306" y="5831184"/>
                  <a:ext cx="915753" cy="246221"/>
                </a:xfrm>
                <a:prstGeom prst="rect">
                  <a:avLst/>
                </a:prstGeom>
                <a:blipFill>
                  <a:blip r:embed="rId8"/>
                  <a:stretch>
                    <a:fillRect t="-27500" b="-50000"/>
                  </a:stretch>
                </a:blipFill>
              </p:spPr>
              <p:txBody>
                <a:bodyPr/>
                <a:lstStyle/>
                <a:p>
                  <a:r>
                    <a:rPr lang="en-US">
                      <a:noFill/>
                    </a:rPr>
                    <a:t> </a:t>
                  </a:r>
                </a:p>
              </p:txBody>
            </p:sp>
          </mc:Fallback>
        </mc:AlternateContent>
        <p:sp>
          <p:nvSpPr>
            <p:cNvPr id="43" name="Diamond 42">
              <a:extLst>
                <a:ext uri="{FF2B5EF4-FFF2-40B4-BE49-F238E27FC236}">
                  <a16:creationId xmlns:a16="http://schemas.microsoft.com/office/drawing/2014/main" id="{63D51C3E-E012-44A8-B1A0-71262F45102B}"/>
                </a:ext>
              </a:extLst>
            </p:cNvPr>
            <p:cNvSpPr/>
            <p:nvPr/>
          </p:nvSpPr>
          <p:spPr>
            <a:xfrm>
              <a:off x="8829668" y="6108040"/>
              <a:ext cx="198120" cy="290899"/>
            </a:xfrm>
            <a:prstGeom prst="diamond">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TextBox 5">
            <a:extLst>
              <a:ext uri="{FF2B5EF4-FFF2-40B4-BE49-F238E27FC236}">
                <a16:creationId xmlns:a16="http://schemas.microsoft.com/office/drawing/2014/main" id="{721BD77B-6F48-4E8D-9EA3-DDABF08046C3}"/>
              </a:ext>
            </a:extLst>
          </p:cNvPr>
          <p:cNvSpPr txBox="1"/>
          <p:nvPr/>
        </p:nvSpPr>
        <p:spPr>
          <a:xfrm>
            <a:off x="4126709" y="6664818"/>
            <a:ext cx="2600327" cy="307777"/>
          </a:xfrm>
          <a:prstGeom prst="rect">
            <a:avLst/>
          </a:prstGeom>
          <a:noFill/>
        </p:spPr>
        <p:txBody>
          <a:bodyPr wrap="none" rtlCol="0">
            <a:spAutoFit/>
          </a:bodyPr>
          <a:lstStyle/>
          <a:p>
            <a:r>
              <a:rPr lang="en-US" sz="1400" i="1" dirty="0"/>
              <a:t>(See this point on the next graph)</a:t>
            </a:r>
          </a:p>
        </p:txBody>
      </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CD73410E-4080-4B9B-B8ED-95F9CD315012}"/>
                  </a:ext>
                </a:extLst>
              </p:cNvPr>
              <p:cNvSpPr txBox="1"/>
              <p:nvPr/>
            </p:nvSpPr>
            <p:spPr>
              <a:xfrm>
                <a:off x="2940913" y="6379501"/>
                <a:ext cx="915753" cy="246221"/>
              </a:xfrm>
              <a:prstGeom prst="rect">
                <a:avLst/>
              </a:prstGeom>
              <a:noFill/>
            </p:spPr>
            <p:txBody>
              <a:bodyPr wrap="square" lIns="0" tIns="0" rIns="0" bIns="0" rtlCol="0">
                <a:spAutoFit/>
              </a:bodyPr>
              <a:lstStyle/>
              <a:p>
                <a:pPr algn="ctr"/>
                <a14:m>
                  <m:oMath xmlns:m="http://schemas.openxmlformats.org/officeDocument/2006/math">
                    <m:sSub>
                      <m:sSubPr>
                        <m:ctrlPr>
                          <a:rPr lang="en-US" sz="1600" b="1" i="1" smtClean="0">
                            <a:latin typeface="Cambria Math" panose="02040503050406030204" pitchFamily="18" charset="0"/>
                            <a:ea typeface="Cambria Math" panose="02040503050406030204" pitchFamily="18" charset="0"/>
                          </a:rPr>
                        </m:ctrlPr>
                      </m:sSubPr>
                      <m:e>
                        <m:r>
                          <a:rPr lang="en-US" sz="1600" b="1" i="0" smtClean="0">
                            <a:latin typeface="Cambria Math" panose="02040503050406030204" pitchFamily="18" charset="0"/>
                            <a:ea typeface="Cambria Math" panose="02040503050406030204" pitchFamily="18" charset="0"/>
                          </a:rPr>
                          <m:t> </m:t>
                        </m:r>
                        <m:r>
                          <a:rPr lang="en-US" sz="1600" b="1" i="0" smtClean="0">
                            <a:latin typeface="Cambria Math" panose="02040503050406030204" pitchFamily="18" charset="0"/>
                            <a:ea typeface="Cambria Math" panose="02040503050406030204" pitchFamily="18" charset="0"/>
                          </a:rPr>
                          <m:t>𝛆</m:t>
                        </m:r>
                      </m:e>
                      <m:sub>
                        <m:r>
                          <a:rPr lang="en-US" sz="1600" b="1" i="1" smtClean="0">
                            <a:latin typeface="Cambria Math" panose="02040503050406030204" pitchFamily="18" charset="0"/>
                            <a:ea typeface="Cambria Math" panose="02040503050406030204" pitchFamily="18" charset="0"/>
                          </a:rPr>
                          <m:t>𝟎</m:t>
                        </m:r>
                      </m:sub>
                    </m:sSub>
                  </m:oMath>
                </a14:m>
                <a:r>
                  <a:rPr lang="en-US" sz="1600" b="1" dirty="0"/>
                  <a:t>= 1.0</a:t>
                </a:r>
              </a:p>
            </p:txBody>
          </p:sp>
        </mc:Choice>
        <mc:Fallback xmlns="">
          <p:sp>
            <p:nvSpPr>
              <p:cNvPr id="37" name="TextBox 36">
                <a:extLst>
                  <a:ext uri="{FF2B5EF4-FFF2-40B4-BE49-F238E27FC236}">
                    <a16:creationId xmlns:a16="http://schemas.microsoft.com/office/drawing/2014/main" id="{CD73410E-4080-4B9B-B8ED-95F9CD315012}"/>
                  </a:ext>
                </a:extLst>
              </p:cNvPr>
              <p:cNvSpPr txBox="1">
                <a:spLocks noRot="1" noChangeAspect="1" noMove="1" noResize="1" noEditPoints="1" noAdjustHandles="1" noChangeArrowheads="1" noChangeShapeType="1" noTextEdit="1"/>
              </p:cNvSpPr>
              <p:nvPr/>
            </p:nvSpPr>
            <p:spPr>
              <a:xfrm>
                <a:off x="2940913" y="6379501"/>
                <a:ext cx="915753" cy="246221"/>
              </a:xfrm>
              <a:prstGeom prst="rect">
                <a:avLst/>
              </a:prstGeom>
              <a:blipFill>
                <a:blip r:embed="rId9"/>
                <a:stretch>
                  <a:fillRect t="-27500" b="-50000"/>
                </a:stretch>
              </a:blipFill>
            </p:spPr>
            <p:txBody>
              <a:bodyPr/>
              <a:lstStyle/>
              <a:p>
                <a:r>
                  <a:rPr lang="en-US">
                    <a:noFill/>
                  </a:rPr>
                  <a:t> </a:t>
                </a:r>
              </a:p>
            </p:txBody>
          </p:sp>
        </mc:Fallback>
      </mc:AlternateContent>
    </p:spTree>
    <p:extLst>
      <p:ext uri="{BB962C8B-B14F-4D97-AF65-F5344CB8AC3E}">
        <p14:creationId xmlns:p14="http://schemas.microsoft.com/office/powerpoint/2010/main" val="281814635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E2AA5625-0D81-4093-84E6-2A45FDEDE21F}"/>
              </a:ext>
            </a:extLst>
          </p:cNvPr>
          <p:cNvSpPr txBox="1"/>
          <p:nvPr/>
        </p:nvSpPr>
        <p:spPr>
          <a:xfrm>
            <a:off x="1051362" y="7045151"/>
            <a:ext cx="455574" cy="346249"/>
          </a:xfrm>
          <a:prstGeom prst="rect">
            <a:avLst/>
          </a:prstGeom>
          <a:noFill/>
        </p:spPr>
        <p:txBody>
          <a:bodyPr wrap="none" rtlCol="0">
            <a:spAutoFit/>
          </a:bodyPr>
          <a:lstStyle/>
          <a:p>
            <a:r>
              <a:rPr lang="en-US" sz="1650" b="1" dirty="0"/>
              <a:t>0.5</a:t>
            </a:r>
          </a:p>
        </p:txBody>
      </p:sp>
      <p:sp>
        <p:nvSpPr>
          <p:cNvPr id="9" name="TextBox 8">
            <a:extLst>
              <a:ext uri="{FF2B5EF4-FFF2-40B4-BE49-F238E27FC236}">
                <a16:creationId xmlns:a16="http://schemas.microsoft.com/office/drawing/2014/main" id="{EA3EC576-2EAF-453A-8E53-47F22F19AD8A}"/>
              </a:ext>
            </a:extLst>
          </p:cNvPr>
          <p:cNvSpPr txBox="1"/>
          <p:nvPr/>
        </p:nvSpPr>
        <p:spPr>
          <a:xfrm>
            <a:off x="1080725" y="3316024"/>
            <a:ext cx="455574" cy="346249"/>
          </a:xfrm>
          <a:prstGeom prst="rect">
            <a:avLst/>
          </a:prstGeom>
          <a:noFill/>
        </p:spPr>
        <p:txBody>
          <a:bodyPr wrap="none" rtlCol="0">
            <a:spAutoFit/>
          </a:bodyPr>
          <a:lstStyle/>
          <a:p>
            <a:r>
              <a:rPr lang="en-US" sz="1650" b="1" dirty="0"/>
              <a:t>0.0</a:t>
            </a:r>
          </a:p>
        </p:txBody>
      </p:sp>
      <p:sp>
        <p:nvSpPr>
          <p:cNvPr id="10" name="TextBox 9">
            <a:extLst>
              <a:ext uri="{FF2B5EF4-FFF2-40B4-BE49-F238E27FC236}">
                <a16:creationId xmlns:a16="http://schemas.microsoft.com/office/drawing/2014/main" id="{B994AF08-7D2B-4D7C-925D-082BFA394477}"/>
              </a:ext>
            </a:extLst>
          </p:cNvPr>
          <p:cNvSpPr txBox="1"/>
          <p:nvPr/>
        </p:nvSpPr>
        <p:spPr>
          <a:xfrm>
            <a:off x="1070937" y="4029022"/>
            <a:ext cx="455574" cy="346249"/>
          </a:xfrm>
          <a:prstGeom prst="rect">
            <a:avLst/>
          </a:prstGeom>
          <a:noFill/>
        </p:spPr>
        <p:txBody>
          <a:bodyPr wrap="none" rtlCol="0">
            <a:spAutoFit/>
          </a:bodyPr>
          <a:lstStyle/>
          <a:p>
            <a:r>
              <a:rPr lang="en-US" sz="1650" b="1" dirty="0"/>
              <a:t>0.1</a:t>
            </a:r>
          </a:p>
        </p:txBody>
      </p:sp>
      <p:cxnSp>
        <p:nvCxnSpPr>
          <p:cNvPr id="14" name="Straight Connector 13">
            <a:extLst>
              <a:ext uri="{FF2B5EF4-FFF2-40B4-BE49-F238E27FC236}">
                <a16:creationId xmlns:a16="http://schemas.microsoft.com/office/drawing/2014/main" id="{B73E7531-C0E3-4D27-A226-47E8B61EA226}"/>
              </a:ext>
            </a:extLst>
          </p:cNvPr>
          <p:cNvCxnSpPr>
            <a:cxnSpLocks/>
          </p:cNvCxnSpPr>
          <p:nvPr/>
        </p:nvCxnSpPr>
        <p:spPr>
          <a:xfrm flipV="1">
            <a:off x="1514411" y="6447304"/>
            <a:ext cx="198408" cy="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9168AAE-734B-4238-8B5E-9905CCF9D1DE}"/>
              </a:ext>
            </a:extLst>
          </p:cNvPr>
          <p:cNvCxnSpPr>
            <a:cxnSpLocks/>
          </p:cNvCxnSpPr>
          <p:nvPr/>
        </p:nvCxnSpPr>
        <p:spPr>
          <a:xfrm flipV="1">
            <a:off x="1530896" y="5680347"/>
            <a:ext cx="198408" cy="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B33957A-6675-4BE7-96F5-C0EB64939B12}"/>
              </a:ext>
            </a:extLst>
          </p:cNvPr>
          <p:cNvCxnSpPr>
            <a:cxnSpLocks/>
          </p:cNvCxnSpPr>
          <p:nvPr/>
        </p:nvCxnSpPr>
        <p:spPr>
          <a:xfrm flipV="1">
            <a:off x="1528750" y="4945302"/>
            <a:ext cx="198408" cy="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E4690098-2907-4E21-BCE1-9BE6D8055A29}"/>
              </a:ext>
            </a:extLst>
          </p:cNvPr>
          <p:cNvCxnSpPr>
            <a:cxnSpLocks/>
          </p:cNvCxnSpPr>
          <p:nvPr/>
        </p:nvCxnSpPr>
        <p:spPr>
          <a:xfrm flipV="1">
            <a:off x="1514411" y="7201937"/>
            <a:ext cx="198408" cy="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81BDF13B-EFCF-449E-8FA3-2F1F5BD9884D}"/>
              </a:ext>
            </a:extLst>
          </p:cNvPr>
          <p:cNvCxnSpPr>
            <a:cxnSpLocks/>
          </p:cNvCxnSpPr>
          <p:nvPr/>
        </p:nvCxnSpPr>
        <p:spPr>
          <a:xfrm flipH="1">
            <a:off x="1712820" y="3403306"/>
            <a:ext cx="16484" cy="379419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4B84E8DD-AB2B-4F1C-B953-8F9E57D628EC}"/>
              </a:ext>
            </a:extLst>
          </p:cNvPr>
          <p:cNvSpPr txBox="1"/>
          <p:nvPr/>
        </p:nvSpPr>
        <p:spPr>
          <a:xfrm>
            <a:off x="1090513" y="6302528"/>
            <a:ext cx="455574" cy="346249"/>
          </a:xfrm>
          <a:prstGeom prst="rect">
            <a:avLst/>
          </a:prstGeom>
          <a:noFill/>
        </p:spPr>
        <p:txBody>
          <a:bodyPr wrap="none" rtlCol="0">
            <a:spAutoFit/>
          </a:bodyPr>
          <a:lstStyle/>
          <a:p>
            <a:r>
              <a:rPr lang="en-US" sz="1650" b="1" dirty="0"/>
              <a:t>0.4</a:t>
            </a:r>
          </a:p>
        </p:txBody>
      </p:sp>
      <p:sp>
        <p:nvSpPr>
          <p:cNvPr id="23" name="TextBox 22">
            <a:extLst>
              <a:ext uri="{FF2B5EF4-FFF2-40B4-BE49-F238E27FC236}">
                <a16:creationId xmlns:a16="http://schemas.microsoft.com/office/drawing/2014/main" id="{6CC16EEE-C0DA-4136-8BD9-4F25BC344F62}"/>
              </a:ext>
            </a:extLst>
          </p:cNvPr>
          <p:cNvSpPr txBox="1"/>
          <p:nvPr/>
        </p:nvSpPr>
        <p:spPr>
          <a:xfrm>
            <a:off x="1061150" y="5550116"/>
            <a:ext cx="455574" cy="346249"/>
          </a:xfrm>
          <a:prstGeom prst="rect">
            <a:avLst/>
          </a:prstGeom>
          <a:noFill/>
        </p:spPr>
        <p:txBody>
          <a:bodyPr wrap="none" rtlCol="0">
            <a:spAutoFit/>
          </a:bodyPr>
          <a:lstStyle/>
          <a:p>
            <a:r>
              <a:rPr lang="en-US" sz="1650" b="1" dirty="0"/>
              <a:t>0.3</a:t>
            </a:r>
          </a:p>
        </p:txBody>
      </p:sp>
      <p:sp>
        <p:nvSpPr>
          <p:cNvPr id="24" name="TextBox 23">
            <a:extLst>
              <a:ext uri="{FF2B5EF4-FFF2-40B4-BE49-F238E27FC236}">
                <a16:creationId xmlns:a16="http://schemas.microsoft.com/office/drawing/2014/main" id="{234895B3-B474-40F3-A888-CD013FDCD185}"/>
              </a:ext>
            </a:extLst>
          </p:cNvPr>
          <p:cNvSpPr txBox="1"/>
          <p:nvPr/>
        </p:nvSpPr>
        <p:spPr>
          <a:xfrm>
            <a:off x="1041574" y="4808887"/>
            <a:ext cx="455574" cy="346249"/>
          </a:xfrm>
          <a:prstGeom prst="rect">
            <a:avLst/>
          </a:prstGeom>
          <a:noFill/>
        </p:spPr>
        <p:txBody>
          <a:bodyPr wrap="none" rtlCol="0">
            <a:spAutoFit/>
          </a:bodyPr>
          <a:lstStyle/>
          <a:p>
            <a:r>
              <a:rPr lang="en-US" sz="1650" b="1" dirty="0"/>
              <a:t>0.2</a:t>
            </a:r>
          </a:p>
        </p:txBody>
      </p:sp>
      <p:cxnSp>
        <p:nvCxnSpPr>
          <p:cNvPr id="50" name="Straight Connector 49">
            <a:extLst>
              <a:ext uri="{FF2B5EF4-FFF2-40B4-BE49-F238E27FC236}">
                <a16:creationId xmlns:a16="http://schemas.microsoft.com/office/drawing/2014/main" id="{E781BD77-65A2-4396-9A86-802F990F7019}"/>
              </a:ext>
            </a:extLst>
          </p:cNvPr>
          <p:cNvCxnSpPr>
            <a:cxnSpLocks/>
          </p:cNvCxnSpPr>
          <p:nvPr/>
        </p:nvCxnSpPr>
        <p:spPr>
          <a:xfrm flipH="1">
            <a:off x="1737144" y="3421176"/>
            <a:ext cx="7518388" cy="981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C3D24825-1B6B-407F-95BF-26368B2065B2}"/>
              </a:ext>
            </a:extLst>
          </p:cNvPr>
          <p:cNvCxnSpPr>
            <a:cxnSpLocks/>
          </p:cNvCxnSpPr>
          <p:nvPr/>
        </p:nvCxnSpPr>
        <p:spPr>
          <a:xfrm flipV="1">
            <a:off x="2496679" y="3319200"/>
            <a:ext cx="0" cy="10022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62D9AF66-1CA8-45DF-852A-335519595074}"/>
              </a:ext>
            </a:extLst>
          </p:cNvPr>
          <p:cNvCxnSpPr>
            <a:cxnSpLocks/>
          </p:cNvCxnSpPr>
          <p:nvPr/>
        </p:nvCxnSpPr>
        <p:spPr>
          <a:xfrm flipV="1">
            <a:off x="3234067" y="3220341"/>
            <a:ext cx="0" cy="19771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8F569509-9E1A-4D7E-9604-9C3C89EE0B6F}"/>
              </a:ext>
            </a:extLst>
          </p:cNvPr>
          <p:cNvCxnSpPr>
            <a:cxnSpLocks/>
          </p:cNvCxnSpPr>
          <p:nvPr/>
        </p:nvCxnSpPr>
        <p:spPr>
          <a:xfrm flipV="1">
            <a:off x="4736032" y="3223737"/>
            <a:ext cx="0" cy="19771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5420E6E0-C9F4-4F0A-9F42-D38C364E918E}"/>
              </a:ext>
            </a:extLst>
          </p:cNvPr>
          <p:cNvCxnSpPr>
            <a:cxnSpLocks/>
          </p:cNvCxnSpPr>
          <p:nvPr/>
        </p:nvCxnSpPr>
        <p:spPr>
          <a:xfrm flipV="1">
            <a:off x="6244797" y="3246361"/>
            <a:ext cx="0" cy="19771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F1972264-EBB2-4817-8503-BC234189C61F}"/>
              </a:ext>
            </a:extLst>
          </p:cNvPr>
          <p:cNvCxnSpPr>
            <a:cxnSpLocks/>
          </p:cNvCxnSpPr>
          <p:nvPr/>
        </p:nvCxnSpPr>
        <p:spPr>
          <a:xfrm flipV="1">
            <a:off x="7784148" y="3233276"/>
            <a:ext cx="0" cy="19771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ABBF78EB-17D2-4999-B0BA-4B0ABAF56A16}"/>
              </a:ext>
            </a:extLst>
          </p:cNvPr>
          <p:cNvCxnSpPr>
            <a:cxnSpLocks/>
          </p:cNvCxnSpPr>
          <p:nvPr/>
        </p:nvCxnSpPr>
        <p:spPr>
          <a:xfrm flipV="1">
            <a:off x="3978258" y="3322596"/>
            <a:ext cx="0" cy="10022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E219B66A-B792-4265-90F8-2A44B7AB27A9}"/>
              </a:ext>
            </a:extLst>
          </p:cNvPr>
          <p:cNvCxnSpPr>
            <a:cxnSpLocks/>
          </p:cNvCxnSpPr>
          <p:nvPr/>
        </p:nvCxnSpPr>
        <p:spPr>
          <a:xfrm flipV="1">
            <a:off x="5470028" y="3328771"/>
            <a:ext cx="0" cy="10022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0806BCEF-3E3E-4787-808E-47469B989DA0}"/>
              </a:ext>
            </a:extLst>
          </p:cNvPr>
          <p:cNvCxnSpPr>
            <a:cxnSpLocks/>
          </p:cNvCxnSpPr>
          <p:nvPr/>
        </p:nvCxnSpPr>
        <p:spPr>
          <a:xfrm flipV="1">
            <a:off x="7026940" y="3324831"/>
            <a:ext cx="0" cy="10022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78F5A247-D5E9-4BA6-BC2A-E64104C44100}"/>
              </a:ext>
            </a:extLst>
          </p:cNvPr>
          <p:cNvCxnSpPr>
            <a:cxnSpLocks/>
          </p:cNvCxnSpPr>
          <p:nvPr/>
        </p:nvCxnSpPr>
        <p:spPr>
          <a:xfrm flipV="1">
            <a:off x="8519360" y="3328771"/>
            <a:ext cx="0" cy="10022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A1150F4A-C766-4156-8C10-3CC0328D3A73}"/>
              </a:ext>
            </a:extLst>
          </p:cNvPr>
          <p:cNvCxnSpPr>
            <a:cxnSpLocks/>
          </p:cNvCxnSpPr>
          <p:nvPr/>
        </p:nvCxnSpPr>
        <p:spPr>
          <a:xfrm flipV="1">
            <a:off x="9255531" y="3231282"/>
            <a:ext cx="0" cy="19771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8E22BD98-0107-4DEA-BC47-25E617DAEEA3}"/>
              </a:ext>
            </a:extLst>
          </p:cNvPr>
          <p:cNvSpPr txBox="1"/>
          <p:nvPr/>
        </p:nvSpPr>
        <p:spPr>
          <a:xfrm>
            <a:off x="1535810" y="2473151"/>
            <a:ext cx="455574" cy="346249"/>
          </a:xfrm>
          <a:prstGeom prst="rect">
            <a:avLst/>
          </a:prstGeom>
          <a:noFill/>
        </p:spPr>
        <p:txBody>
          <a:bodyPr wrap="none" rtlCol="0">
            <a:spAutoFit/>
          </a:bodyPr>
          <a:lstStyle/>
          <a:p>
            <a:r>
              <a:rPr lang="en-US" sz="1650" b="1" dirty="0"/>
              <a:t>0.0</a:t>
            </a:r>
          </a:p>
        </p:txBody>
      </p:sp>
      <p:sp>
        <p:nvSpPr>
          <p:cNvPr id="66" name="TextBox 65">
            <a:extLst>
              <a:ext uri="{FF2B5EF4-FFF2-40B4-BE49-F238E27FC236}">
                <a16:creationId xmlns:a16="http://schemas.microsoft.com/office/drawing/2014/main" id="{66101D11-63AD-415E-B50F-D34E01A5E553}"/>
              </a:ext>
            </a:extLst>
          </p:cNvPr>
          <p:cNvSpPr txBox="1"/>
          <p:nvPr/>
        </p:nvSpPr>
        <p:spPr>
          <a:xfrm>
            <a:off x="3029425" y="2428566"/>
            <a:ext cx="455574" cy="346249"/>
          </a:xfrm>
          <a:prstGeom prst="rect">
            <a:avLst/>
          </a:prstGeom>
          <a:noFill/>
        </p:spPr>
        <p:txBody>
          <a:bodyPr wrap="none" rtlCol="0">
            <a:spAutoFit/>
          </a:bodyPr>
          <a:lstStyle/>
          <a:p>
            <a:r>
              <a:rPr lang="en-US" sz="1650" b="1" dirty="0"/>
              <a:t>1.0</a:t>
            </a:r>
          </a:p>
        </p:txBody>
      </p:sp>
      <p:sp>
        <p:nvSpPr>
          <p:cNvPr id="67" name="TextBox 66">
            <a:extLst>
              <a:ext uri="{FF2B5EF4-FFF2-40B4-BE49-F238E27FC236}">
                <a16:creationId xmlns:a16="http://schemas.microsoft.com/office/drawing/2014/main" id="{59FC5D5A-431A-4CBB-97C0-088711C71B3E}"/>
              </a:ext>
            </a:extLst>
          </p:cNvPr>
          <p:cNvSpPr txBox="1"/>
          <p:nvPr/>
        </p:nvSpPr>
        <p:spPr>
          <a:xfrm>
            <a:off x="4508929" y="2424837"/>
            <a:ext cx="455574" cy="346249"/>
          </a:xfrm>
          <a:prstGeom prst="rect">
            <a:avLst/>
          </a:prstGeom>
          <a:noFill/>
        </p:spPr>
        <p:txBody>
          <a:bodyPr wrap="none" rtlCol="0">
            <a:spAutoFit/>
          </a:bodyPr>
          <a:lstStyle/>
          <a:p>
            <a:r>
              <a:rPr lang="en-US" sz="1650" b="1" dirty="0"/>
              <a:t>2.0</a:t>
            </a:r>
          </a:p>
        </p:txBody>
      </p:sp>
      <p:sp>
        <p:nvSpPr>
          <p:cNvPr id="68" name="TextBox 67">
            <a:extLst>
              <a:ext uri="{FF2B5EF4-FFF2-40B4-BE49-F238E27FC236}">
                <a16:creationId xmlns:a16="http://schemas.microsoft.com/office/drawing/2014/main" id="{0327437F-E792-4A65-B9B6-95BA37CF6F45}"/>
              </a:ext>
            </a:extLst>
          </p:cNvPr>
          <p:cNvSpPr txBox="1"/>
          <p:nvPr/>
        </p:nvSpPr>
        <p:spPr>
          <a:xfrm>
            <a:off x="6046954" y="2421200"/>
            <a:ext cx="455574" cy="346249"/>
          </a:xfrm>
          <a:prstGeom prst="rect">
            <a:avLst/>
          </a:prstGeom>
          <a:noFill/>
        </p:spPr>
        <p:txBody>
          <a:bodyPr wrap="none" rtlCol="0">
            <a:spAutoFit/>
          </a:bodyPr>
          <a:lstStyle/>
          <a:p>
            <a:r>
              <a:rPr lang="en-US" sz="1650" b="1" dirty="0"/>
              <a:t>3.0</a:t>
            </a:r>
          </a:p>
        </p:txBody>
      </p:sp>
      <p:sp>
        <p:nvSpPr>
          <p:cNvPr id="69" name="TextBox 68">
            <a:extLst>
              <a:ext uri="{FF2B5EF4-FFF2-40B4-BE49-F238E27FC236}">
                <a16:creationId xmlns:a16="http://schemas.microsoft.com/office/drawing/2014/main" id="{8789DF82-7ABB-4247-86C1-E034FC834D60}"/>
              </a:ext>
            </a:extLst>
          </p:cNvPr>
          <p:cNvSpPr txBox="1"/>
          <p:nvPr/>
        </p:nvSpPr>
        <p:spPr>
          <a:xfrm>
            <a:off x="7557041" y="2438610"/>
            <a:ext cx="455574" cy="346249"/>
          </a:xfrm>
          <a:prstGeom prst="rect">
            <a:avLst/>
          </a:prstGeom>
          <a:noFill/>
        </p:spPr>
        <p:txBody>
          <a:bodyPr wrap="none" rtlCol="0">
            <a:spAutoFit/>
          </a:bodyPr>
          <a:lstStyle/>
          <a:p>
            <a:r>
              <a:rPr lang="en-US" sz="1650" b="1" dirty="0"/>
              <a:t>4.0</a:t>
            </a:r>
          </a:p>
        </p:txBody>
      </p:sp>
      <p:sp>
        <p:nvSpPr>
          <p:cNvPr id="70" name="TextBox 69">
            <a:extLst>
              <a:ext uri="{FF2B5EF4-FFF2-40B4-BE49-F238E27FC236}">
                <a16:creationId xmlns:a16="http://schemas.microsoft.com/office/drawing/2014/main" id="{FE4950CC-0DD0-495C-9013-20E99122CB34}"/>
              </a:ext>
            </a:extLst>
          </p:cNvPr>
          <p:cNvSpPr txBox="1"/>
          <p:nvPr/>
        </p:nvSpPr>
        <p:spPr>
          <a:xfrm>
            <a:off x="9057683" y="2459584"/>
            <a:ext cx="455574" cy="346249"/>
          </a:xfrm>
          <a:prstGeom prst="rect">
            <a:avLst/>
          </a:prstGeom>
          <a:noFill/>
        </p:spPr>
        <p:txBody>
          <a:bodyPr wrap="none" rtlCol="0">
            <a:spAutoFit/>
          </a:bodyPr>
          <a:lstStyle/>
          <a:p>
            <a:r>
              <a:rPr lang="en-US" sz="1650" b="1" dirty="0"/>
              <a:t>5.0</a:t>
            </a:r>
          </a:p>
        </p:txBody>
      </p:sp>
      <p:cxnSp>
        <p:nvCxnSpPr>
          <p:cNvPr id="71" name="Straight Connector 70">
            <a:extLst>
              <a:ext uri="{FF2B5EF4-FFF2-40B4-BE49-F238E27FC236}">
                <a16:creationId xmlns:a16="http://schemas.microsoft.com/office/drawing/2014/main" id="{0AA6C2FA-DE8C-43EC-8B7C-23733F6EAEFA}"/>
              </a:ext>
            </a:extLst>
          </p:cNvPr>
          <p:cNvCxnSpPr>
            <a:cxnSpLocks/>
          </p:cNvCxnSpPr>
          <p:nvPr/>
        </p:nvCxnSpPr>
        <p:spPr>
          <a:xfrm flipV="1">
            <a:off x="1523056" y="4184506"/>
            <a:ext cx="198408" cy="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4B65F4F9-DAEC-4164-BC4A-9F7809B71531}"/>
              </a:ext>
            </a:extLst>
          </p:cNvPr>
          <p:cNvSpPr/>
          <p:nvPr/>
        </p:nvSpPr>
        <p:spPr>
          <a:xfrm rot="5400000">
            <a:off x="1052999" y="2824756"/>
            <a:ext cx="506950" cy="39673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980" i="1" dirty="0">
                <a:solidFill>
                  <a:schemeClr val="tx1"/>
                </a:solidFill>
              </a:rPr>
              <a:t>x</a:t>
            </a:r>
            <a:r>
              <a:rPr lang="en-US" sz="1980" i="1" baseline="-25000" dirty="0">
                <a:solidFill>
                  <a:schemeClr val="tx1"/>
                </a:solidFill>
              </a:rPr>
              <a:t>1</a:t>
            </a:r>
            <a:endParaRPr lang="en-US" sz="1980" i="1" dirty="0">
              <a:solidFill>
                <a:schemeClr val="tx1"/>
              </a:solidFill>
            </a:endParaRPr>
          </a:p>
        </p:txBody>
      </p:sp>
      <p:grpSp>
        <p:nvGrpSpPr>
          <p:cNvPr id="25" name="Group 24">
            <a:extLst>
              <a:ext uri="{FF2B5EF4-FFF2-40B4-BE49-F238E27FC236}">
                <a16:creationId xmlns:a16="http://schemas.microsoft.com/office/drawing/2014/main" id="{F20161C2-F557-4697-B027-280AFF9614DD}"/>
              </a:ext>
            </a:extLst>
          </p:cNvPr>
          <p:cNvGrpSpPr/>
          <p:nvPr/>
        </p:nvGrpSpPr>
        <p:grpSpPr>
          <a:xfrm>
            <a:off x="1485750" y="2922050"/>
            <a:ext cx="670376" cy="346249"/>
            <a:chOff x="2236574" y="1285103"/>
            <a:chExt cx="812577" cy="419695"/>
          </a:xfrm>
        </p:grpSpPr>
        <p:sp>
          <p:nvSpPr>
            <p:cNvPr id="18" name="Rectangle: Rounded Corners 17">
              <a:extLst>
                <a:ext uri="{FF2B5EF4-FFF2-40B4-BE49-F238E27FC236}">
                  <a16:creationId xmlns:a16="http://schemas.microsoft.com/office/drawing/2014/main" id="{7F6B0A7D-9AF4-4753-B3CC-54FFF6A36429}"/>
                </a:ext>
              </a:extLst>
            </p:cNvPr>
            <p:cNvSpPr/>
            <p:nvPr/>
          </p:nvSpPr>
          <p:spPr>
            <a:xfrm>
              <a:off x="2236574" y="1285104"/>
              <a:ext cx="713656" cy="369332"/>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50"/>
            </a:p>
          </p:txBody>
        </p:sp>
        <p:sp>
          <p:nvSpPr>
            <p:cNvPr id="20" name="TextBox 19">
              <a:extLst>
                <a:ext uri="{FF2B5EF4-FFF2-40B4-BE49-F238E27FC236}">
                  <a16:creationId xmlns:a16="http://schemas.microsoft.com/office/drawing/2014/main" id="{FCDCE161-55AC-4D28-885B-C8BEC861AE46}"/>
                </a:ext>
              </a:extLst>
            </p:cNvPr>
            <p:cNvSpPr txBox="1"/>
            <p:nvPr/>
          </p:nvSpPr>
          <p:spPr>
            <a:xfrm>
              <a:off x="2236574" y="1285103"/>
              <a:ext cx="812577" cy="419695"/>
            </a:xfrm>
            <a:prstGeom prst="rect">
              <a:avLst/>
            </a:prstGeom>
            <a:noFill/>
          </p:spPr>
          <p:txBody>
            <a:bodyPr wrap="none" rtlCol="0">
              <a:spAutoFit/>
            </a:bodyPr>
            <a:lstStyle/>
            <a:p>
              <a:r>
                <a:rPr lang="en-US" sz="1650" b="1" dirty="0"/>
                <a:t>0.500</a:t>
              </a:r>
            </a:p>
          </p:txBody>
        </p:sp>
      </p:grpSp>
      <p:sp>
        <p:nvSpPr>
          <p:cNvPr id="72" name="Rectangle 71">
            <a:extLst>
              <a:ext uri="{FF2B5EF4-FFF2-40B4-BE49-F238E27FC236}">
                <a16:creationId xmlns:a16="http://schemas.microsoft.com/office/drawing/2014/main" id="{4F277D11-1F19-414D-889F-1B43C6591D04}"/>
              </a:ext>
            </a:extLst>
          </p:cNvPr>
          <p:cNvSpPr/>
          <p:nvPr/>
        </p:nvSpPr>
        <p:spPr>
          <a:xfrm rot="16200000">
            <a:off x="-1319799" y="4968666"/>
            <a:ext cx="3341138" cy="39673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50" i="1" dirty="0">
                <a:solidFill>
                  <a:schemeClr val="tx1"/>
                </a:solidFill>
              </a:rPr>
              <a:t>(Interaction Enthalpy Parameter) </a:t>
            </a:r>
          </a:p>
        </p:txBody>
      </p:sp>
      <p:grpSp>
        <p:nvGrpSpPr>
          <p:cNvPr id="73" name="Group 72">
            <a:extLst>
              <a:ext uri="{FF2B5EF4-FFF2-40B4-BE49-F238E27FC236}">
                <a16:creationId xmlns:a16="http://schemas.microsoft.com/office/drawing/2014/main" id="{09F89043-8AEA-4F40-9F59-6DD8534C3CB9}"/>
              </a:ext>
            </a:extLst>
          </p:cNvPr>
          <p:cNvGrpSpPr/>
          <p:nvPr/>
        </p:nvGrpSpPr>
        <p:grpSpPr>
          <a:xfrm>
            <a:off x="8930824" y="2922050"/>
            <a:ext cx="670376" cy="346249"/>
            <a:chOff x="2236574" y="1285103"/>
            <a:chExt cx="812577" cy="419695"/>
          </a:xfrm>
        </p:grpSpPr>
        <p:sp>
          <p:nvSpPr>
            <p:cNvPr id="74" name="Rectangle: Rounded Corners 73">
              <a:extLst>
                <a:ext uri="{FF2B5EF4-FFF2-40B4-BE49-F238E27FC236}">
                  <a16:creationId xmlns:a16="http://schemas.microsoft.com/office/drawing/2014/main" id="{4A0F8475-2FA2-4B06-8A04-0D857BEBAFC6}"/>
                </a:ext>
              </a:extLst>
            </p:cNvPr>
            <p:cNvSpPr/>
            <p:nvPr/>
          </p:nvSpPr>
          <p:spPr>
            <a:xfrm>
              <a:off x="2236574" y="1285104"/>
              <a:ext cx="713656" cy="369332"/>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50"/>
            </a:p>
          </p:txBody>
        </p:sp>
        <p:sp>
          <p:nvSpPr>
            <p:cNvPr id="75" name="TextBox 74">
              <a:extLst>
                <a:ext uri="{FF2B5EF4-FFF2-40B4-BE49-F238E27FC236}">
                  <a16:creationId xmlns:a16="http://schemas.microsoft.com/office/drawing/2014/main" id="{72165F54-5E13-4B6E-A084-89D16FAC06D5}"/>
                </a:ext>
              </a:extLst>
            </p:cNvPr>
            <p:cNvSpPr txBox="1"/>
            <p:nvPr/>
          </p:nvSpPr>
          <p:spPr>
            <a:xfrm>
              <a:off x="2236574" y="1285103"/>
              <a:ext cx="812577" cy="419695"/>
            </a:xfrm>
            <a:prstGeom prst="rect">
              <a:avLst/>
            </a:prstGeom>
            <a:noFill/>
          </p:spPr>
          <p:txBody>
            <a:bodyPr wrap="none" rtlCol="0">
              <a:spAutoFit/>
            </a:bodyPr>
            <a:lstStyle/>
            <a:p>
              <a:r>
                <a:rPr lang="en-US" sz="1650" b="1" dirty="0"/>
                <a:t>0.007</a:t>
              </a:r>
            </a:p>
          </p:txBody>
        </p:sp>
      </p:grpSp>
      <p:grpSp>
        <p:nvGrpSpPr>
          <p:cNvPr id="76" name="Group 75">
            <a:extLst>
              <a:ext uri="{FF2B5EF4-FFF2-40B4-BE49-F238E27FC236}">
                <a16:creationId xmlns:a16="http://schemas.microsoft.com/office/drawing/2014/main" id="{5F57124B-6290-4F79-A7C3-4A10EBCE4E15}"/>
              </a:ext>
            </a:extLst>
          </p:cNvPr>
          <p:cNvGrpSpPr/>
          <p:nvPr/>
        </p:nvGrpSpPr>
        <p:grpSpPr>
          <a:xfrm>
            <a:off x="7446868" y="2922050"/>
            <a:ext cx="670376" cy="346249"/>
            <a:chOff x="2236574" y="1285103"/>
            <a:chExt cx="812577" cy="419695"/>
          </a:xfrm>
        </p:grpSpPr>
        <p:sp>
          <p:nvSpPr>
            <p:cNvPr id="77" name="Rectangle: Rounded Corners 76">
              <a:extLst>
                <a:ext uri="{FF2B5EF4-FFF2-40B4-BE49-F238E27FC236}">
                  <a16:creationId xmlns:a16="http://schemas.microsoft.com/office/drawing/2014/main" id="{6C0D4A99-2823-489A-BC8F-310ED2397558}"/>
                </a:ext>
              </a:extLst>
            </p:cNvPr>
            <p:cNvSpPr/>
            <p:nvPr/>
          </p:nvSpPr>
          <p:spPr>
            <a:xfrm>
              <a:off x="2236574" y="1285104"/>
              <a:ext cx="713656" cy="369332"/>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50"/>
            </a:p>
          </p:txBody>
        </p:sp>
        <p:sp>
          <p:nvSpPr>
            <p:cNvPr id="78" name="TextBox 77">
              <a:extLst>
                <a:ext uri="{FF2B5EF4-FFF2-40B4-BE49-F238E27FC236}">
                  <a16:creationId xmlns:a16="http://schemas.microsoft.com/office/drawing/2014/main" id="{FF31E1A7-BC4D-434B-A46B-5F42465FE5FD}"/>
                </a:ext>
              </a:extLst>
            </p:cNvPr>
            <p:cNvSpPr txBox="1"/>
            <p:nvPr/>
          </p:nvSpPr>
          <p:spPr>
            <a:xfrm>
              <a:off x="2236574" y="1285103"/>
              <a:ext cx="812577" cy="419695"/>
            </a:xfrm>
            <a:prstGeom prst="rect">
              <a:avLst/>
            </a:prstGeom>
            <a:noFill/>
          </p:spPr>
          <p:txBody>
            <a:bodyPr wrap="none" rtlCol="0">
              <a:spAutoFit/>
            </a:bodyPr>
            <a:lstStyle/>
            <a:p>
              <a:r>
                <a:rPr lang="en-US" sz="1650" b="1" dirty="0"/>
                <a:t>0.018</a:t>
              </a:r>
            </a:p>
          </p:txBody>
        </p:sp>
      </p:grpSp>
      <p:grpSp>
        <p:nvGrpSpPr>
          <p:cNvPr id="79" name="Group 78">
            <a:extLst>
              <a:ext uri="{FF2B5EF4-FFF2-40B4-BE49-F238E27FC236}">
                <a16:creationId xmlns:a16="http://schemas.microsoft.com/office/drawing/2014/main" id="{6E27A8FB-38FC-4780-A113-777C4E204186}"/>
              </a:ext>
            </a:extLst>
          </p:cNvPr>
          <p:cNvGrpSpPr/>
          <p:nvPr/>
        </p:nvGrpSpPr>
        <p:grpSpPr>
          <a:xfrm>
            <a:off x="5969082" y="2922050"/>
            <a:ext cx="670376" cy="346249"/>
            <a:chOff x="2236574" y="1285103"/>
            <a:chExt cx="812577" cy="419695"/>
          </a:xfrm>
        </p:grpSpPr>
        <p:sp>
          <p:nvSpPr>
            <p:cNvPr id="80" name="Rectangle: Rounded Corners 79">
              <a:extLst>
                <a:ext uri="{FF2B5EF4-FFF2-40B4-BE49-F238E27FC236}">
                  <a16:creationId xmlns:a16="http://schemas.microsoft.com/office/drawing/2014/main" id="{1277E65E-5BDB-4B43-9269-78C9AC590353}"/>
                </a:ext>
              </a:extLst>
            </p:cNvPr>
            <p:cNvSpPr/>
            <p:nvPr/>
          </p:nvSpPr>
          <p:spPr>
            <a:xfrm>
              <a:off x="2236574" y="1285104"/>
              <a:ext cx="713656" cy="369332"/>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50"/>
            </a:p>
          </p:txBody>
        </p:sp>
        <p:sp>
          <p:nvSpPr>
            <p:cNvPr id="81" name="TextBox 80">
              <a:extLst>
                <a:ext uri="{FF2B5EF4-FFF2-40B4-BE49-F238E27FC236}">
                  <a16:creationId xmlns:a16="http://schemas.microsoft.com/office/drawing/2014/main" id="{4643A1A9-16A4-4DEF-B454-20A1E8DAC53A}"/>
                </a:ext>
              </a:extLst>
            </p:cNvPr>
            <p:cNvSpPr txBox="1"/>
            <p:nvPr/>
          </p:nvSpPr>
          <p:spPr>
            <a:xfrm>
              <a:off x="2236574" y="1285103"/>
              <a:ext cx="812577" cy="419695"/>
            </a:xfrm>
            <a:prstGeom prst="rect">
              <a:avLst/>
            </a:prstGeom>
            <a:noFill/>
          </p:spPr>
          <p:txBody>
            <a:bodyPr wrap="none" rtlCol="0">
              <a:spAutoFit/>
            </a:bodyPr>
            <a:lstStyle/>
            <a:p>
              <a:r>
                <a:rPr lang="en-US" sz="1650" b="1" dirty="0"/>
                <a:t>0.047</a:t>
              </a:r>
            </a:p>
          </p:txBody>
        </p:sp>
      </p:grpSp>
      <p:grpSp>
        <p:nvGrpSpPr>
          <p:cNvPr id="82" name="Group 81">
            <a:extLst>
              <a:ext uri="{FF2B5EF4-FFF2-40B4-BE49-F238E27FC236}">
                <a16:creationId xmlns:a16="http://schemas.microsoft.com/office/drawing/2014/main" id="{AEB45B30-1D80-4733-9B2C-C2B19C129C51}"/>
              </a:ext>
            </a:extLst>
          </p:cNvPr>
          <p:cNvGrpSpPr/>
          <p:nvPr/>
        </p:nvGrpSpPr>
        <p:grpSpPr>
          <a:xfrm>
            <a:off x="4435446" y="2922050"/>
            <a:ext cx="670376" cy="346249"/>
            <a:chOff x="2236574" y="1285103"/>
            <a:chExt cx="812577" cy="419695"/>
          </a:xfrm>
        </p:grpSpPr>
        <p:sp>
          <p:nvSpPr>
            <p:cNvPr id="83" name="Rectangle: Rounded Corners 82">
              <a:extLst>
                <a:ext uri="{FF2B5EF4-FFF2-40B4-BE49-F238E27FC236}">
                  <a16:creationId xmlns:a16="http://schemas.microsoft.com/office/drawing/2014/main" id="{7778A2FB-3BC1-46FA-B5C7-287A9AAD92EC}"/>
                </a:ext>
              </a:extLst>
            </p:cNvPr>
            <p:cNvSpPr/>
            <p:nvPr/>
          </p:nvSpPr>
          <p:spPr>
            <a:xfrm>
              <a:off x="2236574" y="1285104"/>
              <a:ext cx="713656" cy="369332"/>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50"/>
            </a:p>
          </p:txBody>
        </p:sp>
        <p:sp>
          <p:nvSpPr>
            <p:cNvPr id="84" name="TextBox 83">
              <a:extLst>
                <a:ext uri="{FF2B5EF4-FFF2-40B4-BE49-F238E27FC236}">
                  <a16:creationId xmlns:a16="http://schemas.microsoft.com/office/drawing/2014/main" id="{24C9F63E-32D3-4D75-A0E7-7AC6097A345F}"/>
                </a:ext>
              </a:extLst>
            </p:cNvPr>
            <p:cNvSpPr txBox="1"/>
            <p:nvPr/>
          </p:nvSpPr>
          <p:spPr>
            <a:xfrm>
              <a:off x="2236574" y="1285103"/>
              <a:ext cx="812577" cy="419695"/>
            </a:xfrm>
            <a:prstGeom prst="rect">
              <a:avLst/>
            </a:prstGeom>
            <a:noFill/>
          </p:spPr>
          <p:txBody>
            <a:bodyPr wrap="none" rtlCol="0">
              <a:spAutoFit/>
            </a:bodyPr>
            <a:lstStyle/>
            <a:p>
              <a:r>
                <a:rPr lang="en-US" sz="1650" b="1" dirty="0"/>
                <a:t>0.119</a:t>
              </a:r>
            </a:p>
          </p:txBody>
        </p:sp>
      </p:grpSp>
      <p:grpSp>
        <p:nvGrpSpPr>
          <p:cNvPr id="85" name="Group 84">
            <a:extLst>
              <a:ext uri="{FF2B5EF4-FFF2-40B4-BE49-F238E27FC236}">
                <a16:creationId xmlns:a16="http://schemas.microsoft.com/office/drawing/2014/main" id="{70D03A74-B180-426A-BEB4-6F7D85767870}"/>
              </a:ext>
            </a:extLst>
          </p:cNvPr>
          <p:cNvGrpSpPr/>
          <p:nvPr/>
        </p:nvGrpSpPr>
        <p:grpSpPr>
          <a:xfrm>
            <a:off x="2908142" y="2922050"/>
            <a:ext cx="670376" cy="346249"/>
            <a:chOff x="2236574" y="1285103"/>
            <a:chExt cx="812577" cy="419695"/>
          </a:xfrm>
        </p:grpSpPr>
        <p:sp>
          <p:nvSpPr>
            <p:cNvPr id="86" name="Rectangle: Rounded Corners 85">
              <a:extLst>
                <a:ext uri="{FF2B5EF4-FFF2-40B4-BE49-F238E27FC236}">
                  <a16:creationId xmlns:a16="http://schemas.microsoft.com/office/drawing/2014/main" id="{9FDFDFB4-9651-4BC6-8696-C1C51C65D956}"/>
                </a:ext>
              </a:extLst>
            </p:cNvPr>
            <p:cNvSpPr/>
            <p:nvPr/>
          </p:nvSpPr>
          <p:spPr>
            <a:xfrm>
              <a:off x="2236574" y="1285104"/>
              <a:ext cx="713656" cy="369332"/>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50"/>
            </a:p>
          </p:txBody>
        </p:sp>
        <p:sp>
          <p:nvSpPr>
            <p:cNvPr id="87" name="TextBox 86">
              <a:extLst>
                <a:ext uri="{FF2B5EF4-FFF2-40B4-BE49-F238E27FC236}">
                  <a16:creationId xmlns:a16="http://schemas.microsoft.com/office/drawing/2014/main" id="{B2E7E76A-3E4D-4048-A314-32A138521208}"/>
                </a:ext>
              </a:extLst>
            </p:cNvPr>
            <p:cNvSpPr txBox="1"/>
            <p:nvPr/>
          </p:nvSpPr>
          <p:spPr>
            <a:xfrm>
              <a:off x="2236574" y="1285103"/>
              <a:ext cx="812577" cy="419695"/>
            </a:xfrm>
            <a:prstGeom prst="rect">
              <a:avLst/>
            </a:prstGeom>
            <a:noFill/>
          </p:spPr>
          <p:txBody>
            <a:bodyPr wrap="none" rtlCol="0">
              <a:spAutoFit/>
            </a:bodyPr>
            <a:lstStyle/>
            <a:p>
              <a:r>
                <a:rPr lang="en-US" sz="1650" b="1" dirty="0"/>
                <a:t>0.269</a:t>
              </a:r>
            </a:p>
          </p:txBody>
        </p:sp>
      </p:grpSp>
      <p:grpSp>
        <p:nvGrpSpPr>
          <p:cNvPr id="88" name="Group 87">
            <a:extLst>
              <a:ext uri="{FF2B5EF4-FFF2-40B4-BE49-F238E27FC236}">
                <a16:creationId xmlns:a16="http://schemas.microsoft.com/office/drawing/2014/main" id="{C82C0085-D283-423F-9C5A-CB1F337348D3}"/>
              </a:ext>
            </a:extLst>
          </p:cNvPr>
          <p:cNvGrpSpPr/>
          <p:nvPr/>
        </p:nvGrpSpPr>
        <p:grpSpPr>
          <a:xfrm>
            <a:off x="1463978" y="4023502"/>
            <a:ext cx="670376" cy="346249"/>
            <a:chOff x="2236574" y="1285103"/>
            <a:chExt cx="812577" cy="419695"/>
          </a:xfrm>
        </p:grpSpPr>
        <p:sp>
          <p:nvSpPr>
            <p:cNvPr id="89" name="Rectangle: Rounded Corners 88">
              <a:extLst>
                <a:ext uri="{FF2B5EF4-FFF2-40B4-BE49-F238E27FC236}">
                  <a16:creationId xmlns:a16="http://schemas.microsoft.com/office/drawing/2014/main" id="{F09E7B90-680B-4AC6-808E-822AD58A7B97}"/>
                </a:ext>
              </a:extLst>
            </p:cNvPr>
            <p:cNvSpPr/>
            <p:nvPr/>
          </p:nvSpPr>
          <p:spPr>
            <a:xfrm>
              <a:off x="2236574" y="1285104"/>
              <a:ext cx="713656" cy="369332"/>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50"/>
            </a:p>
          </p:txBody>
        </p:sp>
        <p:sp>
          <p:nvSpPr>
            <p:cNvPr id="90" name="TextBox 89">
              <a:extLst>
                <a:ext uri="{FF2B5EF4-FFF2-40B4-BE49-F238E27FC236}">
                  <a16:creationId xmlns:a16="http://schemas.microsoft.com/office/drawing/2014/main" id="{E1C7A36A-4DB7-4F5A-ADDE-224E4CE4788D}"/>
                </a:ext>
              </a:extLst>
            </p:cNvPr>
            <p:cNvSpPr txBox="1"/>
            <p:nvPr/>
          </p:nvSpPr>
          <p:spPr>
            <a:xfrm>
              <a:off x="2236574" y="1285103"/>
              <a:ext cx="812577" cy="419695"/>
            </a:xfrm>
            <a:prstGeom prst="rect">
              <a:avLst/>
            </a:prstGeom>
            <a:noFill/>
          </p:spPr>
          <p:txBody>
            <a:bodyPr wrap="none" rtlCol="0">
              <a:spAutoFit/>
            </a:bodyPr>
            <a:lstStyle/>
            <a:p>
              <a:r>
                <a:rPr lang="en-US" sz="1650" b="1" dirty="0"/>
                <a:t>0.500</a:t>
              </a:r>
            </a:p>
          </p:txBody>
        </p:sp>
      </p:grpSp>
      <p:grpSp>
        <p:nvGrpSpPr>
          <p:cNvPr id="91" name="Group 90">
            <a:extLst>
              <a:ext uri="{FF2B5EF4-FFF2-40B4-BE49-F238E27FC236}">
                <a16:creationId xmlns:a16="http://schemas.microsoft.com/office/drawing/2014/main" id="{8FBC2137-2C09-474E-B1FB-1AF48CA0961D}"/>
              </a:ext>
            </a:extLst>
          </p:cNvPr>
          <p:cNvGrpSpPr/>
          <p:nvPr/>
        </p:nvGrpSpPr>
        <p:grpSpPr>
          <a:xfrm>
            <a:off x="1418435" y="4787075"/>
            <a:ext cx="670376" cy="346249"/>
            <a:chOff x="2236574" y="1285103"/>
            <a:chExt cx="812577" cy="419695"/>
          </a:xfrm>
        </p:grpSpPr>
        <p:sp>
          <p:nvSpPr>
            <p:cNvPr id="92" name="Rectangle: Rounded Corners 91">
              <a:extLst>
                <a:ext uri="{FF2B5EF4-FFF2-40B4-BE49-F238E27FC236}">
                  <a16:creationId xmlns:a16="http://schemas.microsoft.com/office/drawing/2014/main" id="{DE0088DF-952A-401A-96F0-83BBC1605F6A}"/>
                </a:ext>
              </a:extLst>
            </p:cNvPr>
            <p:cNvSpPr/>
            <p:nvPr/>
          </p:nvSpPr>
          <p:spPr>
            <a:xfrm>
              <a:off x="2236574" y="1285104"/>
              <a:ext cx="713656" cy="369332"/>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50"/>
            </a:p>
          </p:txBody>
        </p:sp>
        <p:sp>
          <p:nvSpPr>
            <p:cNvPr id="93" name="TextBox 92">
              <a:extLst>
                <a:ext uri="{FF2B5EF4-FFF2-40B4-BE49-F238E27FC236}">
                  <a16:creationId xmlns:a16="http://schemas.microsoft.com/office/drawing/2014/main" id="{06BE370D-BA9F-4BC8-ABB4-91175611C4E7}"/>
                </a:ext>
              </a:extLst>
            </p:cNvPr>
            <p:cNvSpPr txBox="1"/>
            <p:nvPr/>
          </p:nvSpPr>
          <p:spPr>
            <a:xfrm>
              <a:off x="2236574" y="1285103"/>
              <a:ext cx="812577" cy="419695"/>
            </a:xfrm>
            <a:prstGeom prst="rect">
              <a:avLst/>
            </a:prstGeom>
            <a:noFill/>
          </p:spPr>
          <p:txBody>
            <a:bodyPr wrap="none" rtlCol="0">
              <a:spAutoFit/>
            </a:bodyPr>
            <a:lstStyle/>
            <a:p>
              <a:r>
                <a:rPr lang="en-US" sz="1650" b="1" dirty="0"/>
                <a:t>0.500</a:t>
              </a:r>
            </a:p>
          </p:txBody>
        </p:sp>
      </p:grpSp>
      <p:grpSp>
        <p:nvGrpSpPr>
          <p:cNvPr id="94" name="Group 93">
            <a:extLst>
              <a:ext uri="{FF2B5EF4-FFF2-40B4-BE49-F238E27FC236}">
                <a16:creationId xmlns:a16="http://schemas.microsoft.com/office/drawing/2014/main" id="{19A8ADAF-DDF2-42E2-8FD4-0CB0B11A82FB}"/>
              </a:ext>
            </a:extLst>
          </p:cNvPr>
          <p:cNvGrpSpPr/>
          <p:nvPr/>
        </p:nvGrpSpPr>
        <p:grpSpPr>
          <a:xfrm>
            <a:off x="1463979" y="5541707"/>
            <a:ext cx="670376" cy="346249"/>
            <a:chOff x="2236574" y="1285103"/>
            <a:chExt cx="812577" cy="419695"/>
          </a:xfrm>
        </p:grpSpPr>
        <p:sp>
          <p:nvSpPr>
            <p:cNvPr id="95" name="Rectangle: Rounded Corners 94">
              <a:extLst>
                <a:ext uri="{FF2B5EF4-FFF2-40B4-BE49-F238E27FC236}">
                  <a16:creationId xmlns:a16="http://schemas.microsoft.com/office/drawing/2014/main" id="{F495B2E3-918D-4394-B4B0-94BB2F3A76F1}"/>
                </a:ext>
              </a:extLst>
            </p:cNvPr>
            <p:cNvSpPr/>
            <p:nvPr/>
          </p:nvSpPr>
          <p:spPr>
            <a:xfrm>
              <a:off x="2236574" y="1285104"/>
              <a:ext cx="713656" cy="369332"/>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50"/>
            </a:p>
          </p:txBody>
        </p:sp>
        <p:sp>
          <p:nvSpPr>
            <p:cNvPr id="96" name="TextBox 95">
              <a:extLst>
                <a:ext uri="{FF2B5EF4-FFF2-40B4-BE49-F238E27FC236}">
                  <a16:creationId xmlns:a16="http://schemas.microsoft.com/office/drawing/2014/main" id="{A6913170-B1AE-499C-8043-79676DAA3D9C}"/>
                </a:ext>
              </a:extLst>
            </p:cNvPr>
            <p:cNvSpPr txBox="1"/>
            <p:nvPr/>
          </p:nvSpPr>
          <p:spPr>
            <a:xfrm>
              <a:off x="2236574" y="1285103"/>
              <a:ext cx="812577" cy="419695"/>
            </a:xfrm>
            <a:prstGeom prst="rect">
              <a:avLst/>
            </a:prstGeom>
            <a:noFill/>
          </p:spPr>
          <p:txBody>
            <a:bodyPr wrap="none" rtlCol="0">
              <a:spAutoFit/>
            </a:bodyPr>
            <a:lstStyle/>
            <a:p>
              <a:r>
                <a:rPr lang="en-US" sz="1650" b="1" dirty="0"/>
                <a:t>0.500</a:t>
              </a:r>
            </a:p>
          </p:txBody>
        </p:sp>
      </p:grpSp>
      <p:grpSp>
        <p:nvGrpSpPr>
          <p:cNvPr id="97" name="Group 96">
            <a:extLst>
              <a:ext uri="{FF2B5EF4-FFF2-40B4-BE49-F238E27FC236}">
                <a16:creationId xmlns:a16="http://schemas.microsoft.com/office/drawing/2014/main" id="{1F985076-D07D-4C9D-A528-57957C994EC1}"/>
              </a:ext>
            </a:extLst>
          </p:cNvPr>
          <p:cNvGrpSpPr/>
          <p:nvPr/>
        </p:nvGrpSpPr>
        <p:grpSpPr>
          <a:xfrm>
            <a:off x="1483554" y="6286278"/>
            <a:ext cx="670376" cy="346249"/>
            <a:chOff x="2236574" y="1285103"/>
            <a:chExt cx="812577" cy="419695"/>
          </a:xfrm>
        </p:grpSpPr>
        <p:sp>
          <p:nvSpPr>
            <p:cNvPr id="98" name="Rectangle: Rounded Corners 97">
              <a:extLst>
                <a:ext uri="{FF2B5EF4-FFF2-40B4-BE49-F238E27FC236}">
                  <a16:creationId xmlns:a16="http://schemas.microsoft.com/office/drawing/2014/main" id="{2EE0A8CC-1BED-47BF-8712-B130DB203A83}"/>
                </a:ext>
              </a:extLst>
            </p:cNvPr>
            <p:cNvSpPr/>
            <p:nvPr/>
          </p:nvSpPr>
          <p:spPr>
            <a:xfrm>
              <a:off x="2236574" y="1285104"/>
              <a:ext cx="713656" cy="369332"/>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50"/>
            </a:p>
          </p:txBody>
        </p:sp>
        <p:sp>
          <p:nvSpPr>
            <p:cNvPr id="99" name="TextBox 98">
              <a:extLst>
                <a:ext uri="{FF2B5EF4-FFF2-40B4-BE49-F238E27FC236}">
                  <a16:creationId xmlns:a16="http://schemas.microsoft.com/office/drawing/2014/main" id="{C8881AD5-CEEA-4928-B729-03267C904331}"/>
                </a:ext>
              </a:extLst>
            </p:cNvPr>
            <p:cNvSpPr txBox="1"/>
            <p:nvPr/>
          </p:nvSpPr>
          <p:spPr>
            <a:xfrm>
              <a:off x="2236574" y="1285103"/>
              <a:ext cx="812577" cy="419695"/>
            </a:xfrm>
            <a:prstGeom prst="rect">
              <a:avLst/>
            </a:prstGeom>
            <a:noFill/>
          </p:spPr>
          <p:txBody>
            <a:bodyPr wrap="none" rtlCol="0">
              <a:spAutoFit/>
            </a:bodyPr>
            <a:lstStyle/>
            <a:p>
              <a:r>
                <a:rPr lang="en-US" sz="1650" b="1" dirty="0"/>
                <a:t>0.500</a:t>
              </a:r>
            </a:p>
          </p:txBody>
        </p:sp>
      </p:grpSp>
      <p:grpSp>
        <p:nvGrpSpPr>
          <p:cNvPr id="100" name="Group 99">
            <a:extLst>
              <a:ext uri="{FF2B5EF4-FFF2-40B4-BE49-F238E27FC236}">
                <a16:creationId xmlns:a16="http://schemas.microsoft.com/office/drawing/2014/main" id="{610FCE9B-7169-47B8-8DB4-5230C3CDFE2C}"/>
              </a:ext>
            </a:extLst>
          </p:cNvPr>
          <p:cNvGrpSpPr/>
          <p:nvPr/>
        </p:nvGrpSpPr>
        <p:grpSpPr>
          <a:xfrm>
            <a:off x="1463978" y="7031441"/>
            <a:ext cx="670376" cy="346249"/>
            <a:chOff x="2236574" y="1285103"/>
            <a:chExt cx="812577" cy="419695"/>
          </a:xfrm>
        </p:grpSpPr>
        <p:sp>
          <p:nvSpPr>
            <p:cNvPr id="101" name="Rectangle: Rounded Corners 100">
              <a:extLst>
                <a:ext uri="{FF2B5EF4-FFF2-40B4-BE49-F238E27FC236}">
                  <a16:creationId xmlns:a16="http://schemas.microsoft.com/office/drawing/2014/main" id="{20D77D12-DFE9-4508-BA5B-5EA710C6A914}"/>
                </a:ext>
              </a:extLst>
            </p:cNvPr>
            <p:cNvSpPr/>
            <p:nvPr/>
          </p:nvSpPr>
          <p:spPr>
            <a:xfrm>
              <a:off x="2236574" y="1285104"/>
              <a:ext cx="713656" cy="369332"/>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50"/>
            </a:p>
          </p:txBody>
        </p:sp>
        <p:sp>
          <p:nvSpPr>
            <p:cNvPr id="102" name="TextBox 101">
              <a:extLst>
                <a:ext uri="{FF2B5EF4-FFF2-40B4-BE49-F238E27FC236}">
                  <a16:creationId xmlns:a16="http://schemas.microsoft.com/office/drawing/2014/main" id="{8DAAFA18-279E-47D8-856E-4ED8601891E7}"/>
                </a:ext>
              </a:extLst>
            </p:cNvPr>
            <p:cNvSpPr txBox="1"/>
            <p:nvPr/>
          </p:nvSpPr>
          <p:spPr>
            <a:xfrm>
              <a:off x="2236574" y="1285103"/>
              <a:ext cx="812577" cy="419695"/>
            </a:xfrm>
            <a:prstGeom prst="rect">
              <a:avLst/>
            </a:prstGeom>
            <a:noFill/>
          </p:spPr>
          <p:txBody>
            <a:bodyPr wrap="none" rtlCol="0">
              <a:spAutoFit/>
            </a:bodyPr>
            <a:lstStyle/>
            <a:p>
              <a:r>
                <a:rPr lang="en-US" sz="1650" b="1" dirty="0"/>
                <a:t>0.500</a:t>
              </a:r>
            </a:p>
          </p:txBody>
        </p:sp>
      </p:grpSp>
      <mc:AlternateContent xmlns:mc="http://schemas.openxmlformats.org/markup-compatibility/2006" xmlns:a14="http://schemas.microsoft.com/office/drawing/2010/main">
        <mc:Choice Requires="a14">
          <p:sp>
            <p:nvSpPr>
              <p:cNvPr id="105" name="TextBox 104">
                <a:extLst>
                  <a:ext uri="{FF2B5EF4-FFF2-40B4-BE49-F238E27FC236}">
                    <a16:creationId xmlns:a16="http://schemas.microsoft.com/office/drawing/2014/main" id="{F3441562-7B05-422D-A151-2A11833C0DA4}"/>
                  </a:ext>
                </a:extLst>
              </p:cNvPr>
              <p:cNvSpPr txBox="1"/>
              <p:nvPr/>
            </p:nvSpPr>
            <p:spPr>
              <a:xfrm rot="16200000">
                <a:off x="45518" y="6587019"/>
                <a:ext cx="583097"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latin typeface="Cambria Math" panose="02040503050406030204" pitchFamily="18" charset="0"/>
                              <a:ea typeface="Cambria Math" panose="02040503050406030204" pitchFamily="18" charset="0"/>
                            </a:rPr>
                          </m:ctrlPr>
                        </m:sSubPr>
                        <m:e>
                          <m:r>
                            <a:rPr lang="en-US" sz="2400" b="1" i="1" smtClean="0">
                              <a:latin typeface="Cambria Math" panose="02040503050406030204" pitchFamily="18" charset="0"/>
                              <a:ea typeface="Cambria Math" panose="02040503050406030204" pitchFamily="18" charset="0"/>
                            </a:rPr>
                            <m:t> </m:t>
                          </m:r>
                          <m:r>
                            <a:rPr lang="en-US" sz="2400" b="1" i="1" smtClean="0">
                              <a:latin typeface="Cambria Math" panose="02040503050406030204" pitchFamily="18" charset="0"/>
                              <a:ea typeface="Cambria Math" panose="02040503050406030204" pitchFamily="18" charset="0"/>
                            </a:rPr>
                            <m:t>𝜺</m:t>
                          </m:r>
                        </m:e>
                        <m:sub>
                          <m:r>
                            <a:rPr lang="en-US" sz="2400" b="1" i="1" smtClean="0">
                              <a:latin typeface="Cambria Math" panose="02040503050406030204" pitchFamily="18" charset="0"/>
                              <a:ea typeface="Cambria Math" panose="02040503050406030204" pitchFamily="18" charset="0"/>
                            </a:rPr>
                            <m:t>𝟏</m:t>
                          </m:r>
                        </m:sub>
                      </m:sSub>
                    </m:oMath>
                  </m:oMathPara>
                </a14:m>
                <a:endParaRPr lang="en-US" sz="2400" b="1" dirty="0"/>
              </a:p>
            </p:txBody>
          </p:sp>
        </mc:Choice>
        <mc:Fallback xmlns="">
          <p:sp>
            <p:nvSpPr>
              <p:cNvPr id="105" name="TextBox 104">
                <a:extLst>
                  <a:ext uri="{FF2B5EF4-FFF2-40B4-BE49-F238E27FC236}">
                    <a16:creationId xmlns:a16="http://schemas.microsoft.com/office/drawing/2014/main" id="{F3441562-7B05-422D-A151-2A11833C0DA4}"/>
                  </a:ext>
                </a:extLst>
              </p:cNvPr>
              <p:cNvSpPr txBox="1">
                <a:spLocks noRot="1" noChangeAspect="1" noMove="1" noResize="1" noEditPoints="1" noAdjustHandles="1" noChangeArrowheads="1" noChangeShapeType="1" noTextEdit="1"/>
              </p:cNvSpPr>
              <p:nvPr/>
            </p:nvSpPr>
            <p:spPr>
              <a:xfrm rot="16200000">
                <a:off x="45518" y="6587019"/>
                <a:ext cx="583097" cy="369332"/>
              </a:xfrm>
              <a:prstGeom prst="rect">
                <a:avLst/>
              </a:prstGeom>
              <a:blipFill>
                <a:blip r:embed="rId2"/>
                <a:stretch>
                  <a:fillRect r="-147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6" name="TextBox 105">
                <a:extLst>
                  <a:ext uri="{FF2B5EF4-FFF2-40B4-BE49-F238E27FC236}">
                    <a16:creationId xmlns:a16="http://schemas.microsoft.com/office/drawing/2014/main" id="{CEC7AEE5-00AD-4772-9754-16B2642776E8}"/>
                  </a:ext>
                </a:extLst>
              </p:cNvPr>
              <p:cNvSpPr txBox="1"/>
              <p:nvPr/>
            </p:nvSpPr>
            <p:spPr>
              <a:xfrm>
                <a:off x="3680589" y="1907214"/>
                <a:ext cx="2697221"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latin typeface="Cambria Math" panose="02040503050406030204" pitchFamily="18" charset="0"/>
                              <a:ea typeface="Cambria Math" panose="02040503050406030204" pitchFamily="18" charset="0"/>
                            </a:rPr>
                          </m:ctrlPr>
                        </m:sSubPr>
                        <m:e>
                          <m:r>
                            <a:rPr lang="en-US" sz="2400" b="1" i="1" smtClean="0">
                              <a:latin typeface="Cambria Math" panose="02040503050406030204" pitchFamily="18" charset="0"/>
                              <a:ea typeface="Cambria Math" panose="02040503050406030204" pitchFamily="18" charset="0"/>
                            </a:rPr>
                            <m:t> </m:t>
                          </m:r>
                          <m:r>
                            <a:rPr lang="en-US" sz="2400" b="1" i="1" smtClean="0">
                              <a:latin typeface="Cambria Math" panose="02040503050406030204" pitchFamily="18" charset="0"/>
                              <a:ea typeface="Cambria Math" panose="02040503050406030204" pitchFamily="18" charset="0"/>
                            </a:rPr>
                            <m:t>𝜺</m:t>
                          </m:r>
                        </m:e>
                        <m:sub>
                          <m:r>
                            <a:rPr lang="en-US" sz="2400" b="1" i="1" smtClean="0">
                              <a:latin typeface="Cambria Math" panose="02040503050406030204" pitchFamily="18" charset="0"/>
                              <a:ea typeface="Cambria Math" panose="02040503050406030204" pitchFamily="18" charset="0"/>
                            </a:rPr>
                            <m:t>𝟎</m:t>
                          </m:r>
                        </m:sub>
                      </m:sSub>
                    </m:oMath>
                  </m:oMathPara>
                </a14:m>
                <a:endParaRPr lang="en-US" sz="2400" b="1" dirty="0"/>
              </a:p>
            </p:txBody>
          </p:sp>
        </mc:Choice>
        <mc:Fallback xmlns="">
          <p:sp>
            <p:nvSpPr>
              <p:cNvPr id="106" name="TextBox 105">
                <a:extLst>
                  <a:ext uri="{FF2B5EF4-FFF2-40B4-BE49-F238E27FC236}">
                    <a16:creationId xmlns:a16="http://schemas.microsoft.com/office/drawing/2014/main" id="{CEC7AEE5-00AD-4772-9754-16B2642776E8}"/>
                  </a:ext>
                </a:extLst>
              </p:cNvPr>
              <p:cNvSpPr txBox="1">
                <a:spLocks noRot="1" noChangeAspect="1" noMove="1" noResize="1" noEditPoints="1" noAdjustHandles="1" noChangeArrowheads="1" noChangeShapeType="1" noTextEdit="1"/>
              </p:cNvSpPr>
              <p:nvPr/>
            </p:nvSpPr>
            <p:spPr>
              <a:xfrm>
                <a:off x="3680589" y="1907214"/>
                <a:ext cx="2697221" cy="369332"/>
              </a:xfrm>
              <a:prstGeom prst="rect">
                <a:avLst/>
              </a:prstGeom>
              <a:blipFill>
                <a:blip r:embed="rId3"/>
                <a:stretch>
                  <a:fillRect b="-16667"/>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8FA9B5E3-386A-420D-85D5-784C0D2FC0FA}"/>
              </a:ext>
            </a:extLst>
          </p:cNvPr>
          <p:cNvSpPr txBox="1"/>
          <p:nvPr/>
        </p:nvSpPr>
        <p:spPr>
          <a:xfrm>
            <a:off x="1981235" y="40720"/>
            <a:ext cx="6021841" cy="461665"/>
          </a:xfrm>
          <a:prstGeom prst="rect">
            <a:avLst/>
          </a:prstGeom>
          <a:noFill/>
        </p:spPr>
        <p:txBody>
          <a:bodyPr wrap="none" rtlCol="0">
            <a:spAutoFit/>
          </a:bodyPr>
          <a:lstStyle/>
          <a:p>
            <a:r>
              <a:rPr lang="en-US" sz="2400" b="1" dirty="0"/>
              <a:t>This Gives Us A New  Point in the Phase Space</a:t>
            </a:r>
          </a:p>
        </p:txBody>
      </p:sp>
      <p:sp>
        <p:nvSpPr>
          <p:cNvPr id="108" name="TextBox 107">
            <a:extLst>
              <a:ext uri="{FF2B5EF4-FFF2-40B4-BE49-F238E27FC236}">
                <a16:creationId xmlns:a16="http://schemas.microsoft.com/office/drawing/2014/main" id="{3BBEB545-26F0-4487-ACB1-378044B181E7}"/>
              </a:ext>
            </a:extLst>
          </p:cNvPr>
          <p:cNvSpPr txBox="1"/>
          <p:nvPr/>
        </p:nvSpPr>
        <p:spPr>
          <a:xfrm>
            <a:off x="907613" y="517415"/>
            <a:ext cx="8246746" cy="1200329"/>
          </a:xfrm>
          <a:prstGeom prst="rect">
            <a:avLst/>
          </a:prstGeom>
          <a:noFill/>
        </p:spPr>
        <p:txBody>
          <a:bodyPr wrap="square" rtlCol="0">
            <a:spAutoFit/>
          </a:bodyPr>
          <a:lstStyle/>
          <a:p>
            <a:pPr algn="ctr"/>
            <a:r>
              <a:rPr lang="en-US" sz="1800" i="1" dirty="0"/>
              <a:t>For the case where epsilon1 = 0 (no interaction enthalpy), we are working across the top axis of this graph.</a:t>
            </a:r>
          </a:p>
          <a:p>
            <a:pPr algn="ctr"/>
            <a:r>
              <a:rPr lang="en-US" sz="1800" i="1" dirty="0"/>
              <a:t>We solve for each value of x1 computationally, as a result of setting the derivative of the free energy equal to zero for a given value of the activation enthalpy eps0. </a:t>
            </a:r>
          </a:p>
        </p:txBody>
      </p:sp>
      <p:sp>
        <p:nvSpPr>
          <p:cNvPr id="103" name="Diamond 102">
            <a:extLst>
              <a:ext uri="{FF2B5EF4-FFF2-40B4-BE49-F238E27FC236}">
                <a16:creationId xmlns:a16="http://schemas.microsoft.com/office/drawing/2014/main" id="{38112EC0-B04F-4A04-A46D-6BFE07191306}"/>
              </a:ext>
            </a:extLst>
          </p:cNvPr>
          <p:cNvSpPr/>
          <p:nvPr/>
        </p:nvSpPr>
        <p:spPr>
          <a:xfrm>
            <a:off x="3118865" y="3290501"/>
            <a:ext cx="198120" cy="290899"/>
          </a:xfrm>
          <a:prstGeom prst="diamond">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4" name="Group 103">
            <a:extLst>
              <a:ext uri="{FF2B5EF4-FFF2-40B4-BE49-F238E27FC236}">
                <a16:creationId xmlns:a16="http://schemas.microsoft.com/office/drawing/2014/main" id="{D54807F2-00BB-4921-A15C-ADA2F53C1A1A}"/>
              </a:ext>
            </a:extLst>
          </p:cNvPr>
          <p:cNvGrpSpPr/>
          <p:nvPr/>
        </p:nvGrpSpPr>
        <p:grpSpPr>
          <a:xfrm>
            <a:off x="2586265" y="3914839"/>
            <a:ext cx="1341893" cy="1765507"/>
            <a:chOff x="8738038" y="5206364"/>
            <a:chExt cx="1341893" cy="1533285"/>
          </a:xfrm>
        </p:grpSpPr>
        <p:sp>
          <p:nvSpPr>
            <p:cNvPr id="107" name="TextBox 106">
              <a:extLst>
                <a:ext uri="{FF2B5EF4-FFF2-40B4-BE49-F238E27FC236}">
                  <a16:creationId xmlns:a16="http://schemas.microsoft.com/office/drawing/2014/main" id="{0162BEDF-D7FE-4F0C-ACE1-ED2565610C49}"/>
                </a:ext>
              </a:extLst>
            </p:cNvPr>
            <p:cNvSpPr txBox="1"/>
            <p:nvPr/>
          </p:nvSpPr>
          <p:spPr>
            <a:xfrm>
              <a:off x="8966940" y="6054790"/>
              <a:ext cx="998991" cy="338554"/>
            </a:xfrm>
            <a:prstGeom prst="rect">
              <a:avLst/>
            </a:prstGeom>
            <a:noFill/>
          </p:spPr>
          <p:txBody>
            <a:bodyPr wrap="none" rtlCol="0">
              <a:spAutoFit/>
            </a:bodyPr>
            <a:lstStyle/>
            <a:p>
              <a:r>
                <a:rPr lang="en-US" sz="1600" b="1" i="1" dirty="0"/>
                <a:t>x</a:t>
              </a:r>
              <a:r>
                <a:rPr lang="en-US" sz="1600" b="1" i="1" baseline="-25000" dirty="0"/>
                <a:t>1 </a:t>
              </a:r>
              <a:r>
                <a:rPr lang="en-US" sz="1600" b="1" i="1" dirty="0"/>
                <a:t>= 0.269</a:t>
              </a:r>
            </a:p>
          </p:txBody>
        </p:sp>
        <p:sp>
          <p:nvSpPr>
            <p:cNvPr id="109" name="Rectangle: Rounded Corners 108">
              <a:extLst>
                <a:ext uri="{FF2B5EF4-FFF2-40B4-BE49-F238E27FC236}">
                  <a16:creationId xmlns:a16="http://schemas.microsoft.com/office/drawing/2014/main" id="{0E0EEC8A-C212-4DC1-A97B-5BBA3E140E4F}"/>
                </a:ext>
              </a:extLst>
            </p:cNvPr>
            <p:cNvSpPr/>
            <p:nvPr/>
          </p:nvSpPr>
          <p:spPr>
            <a:xfrm>
              <a:off x="8738038" y="5206364"/>
              <a:ext cx="1341893" cy="153328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TextBox 109">
              <a:extLst>
                <a:ext uri="{FF2B5EF4-FFF2-40B4-BE49-F238E27FC236}">
                  <a16:creationId xmlns:a16="http://schemas.microsoft.com/office/drawing/2014/main" id="{97CCCE57-12C0-4115-B020-D8210744143A}"/>
                </a:ext>
              </a:extLst>
            </p:cNvPr>
            <p:cNvSpPr txBox="1"/>
            <p:nvPr/>
          </p:nvSpPr>
          <p:spPr>
            <a:xfrm>
              <a:off x="8819647" y="5555481"/>
              <a:ext cx="1127360" cy="294023"/>
            </a:xfrm>
            <a:prstGeom prst="rect">
              <a:avLst/>
            </a:prstGeom>
            <a:noFill/>
          </p:spPr>
          <p:txBody>
            <a:bodyPr wrap="none" rtlCol="0">
              <a:spAutoFit/>
            </a:bodyPr>
            <a:lstStyle/>
            <a:p>
              <a:r>
                <a:rPr lang="en-US" sz="1600" b="1" i="1" dirty="0"/>
                <a:t>For h = 1.0:</a:t>
              </a:r>
            </a:p>
          </p:txBody>
        </p:sp>
        <mc:AlternateContent xmlns:mc="http://schemas.openxmlformats.org/markup-compatibility/2006" xmlns:a14="http://schemas.microsoft.com/office/drawing/2010/main">
          <mc:Choice Requires="a14">
            <p:sp>
              <p:nvSpPr>
                <p:cNvPr id="111" name="TextBox 110">
                  <a:extLst>
                    <a:ext uri="{FF2B5EF4-FFF2-40B4-BE49-F238E27FC236}">
                      <a16:creationId xmlns:a16="http://schemas.microsoft.com/office/drawing/2014/main" id="{79160443-5298-4B4D-9349-5FC9A4A7494B}"/>
                    </a:ext>
                  </a:extLst>
                </p:cNvPr>
                <p:cNvSpPr txBox="1"/>
                <p:nvPr/>
              </p:nvSpPr>
              <p:spPr>
                <a:xfrm>
                  <a:off x="8938033" y="5301010"/>
                  <a:ext cx="915753" cy="213835"/>
                </a:xfrm>
                <a:prstGeom prst="rect">
                  <a:avLst/>
                </a:prstGeom>
                <a:noFill/>
              </p:spPr>
              <p:txBody>
                <a:bodyPr wrap="square" lIns="0" tIns="0" rIns="0" bIns="0" rtlCol="0">
                  <a:spAutoFit/>
                </a:bodyPr>
                <a:lstStyle/>
                <a:p>
                  <a:pPr algn="ctr"/>
                  <a14:m>
                    <m:oMath xmlns:m="http://schemas.openxmlformats.org/officeDocument/2006/math">
                      <m:sSub>
                        <m:sSubPr>
                          <m:ctrlPr>
                            <a:rPr lang="en-US" sz="1600" b="1" i="1" smtClean="0">
                              <a:latin typeface="Cambria Math" panose="02040503050406030204" pitchFamily="18" charset="0"/>
                              <a:ea typeface="Cambria Math" panose="02040503050406030204" pitchFamily="18" charset="0"/>
                            </a:rPr>
                          </m:ctrlPr>
                        </m:sSubPr>
                        <m:e>
                          <m:r>
                            <a:rPr lang="en-US" sz="1600" b="1" i="0" smtClean="0">
                              <a:latin typeface="Cambria Math" panose="02040503050406030204" pitchFamily="18" charset="0"/>
                              <a:ea typeface="Cambria Math" panose="02040503050406030204" pitchFamily="18" charset="0"/>
                            </a:rPr>
                            <m:t> </m:t>
                          </m:r>
                          <m:r>
                            <a:rPr lang="en-US" sz="1600" b="1" i="0" smtClean="0">
                              <a:latin typeface="Cambria Math" panose="02040503050406030204" pitchFamily="18" charset="0"/>
                              <a:ea typeface="Cambria Math" panose="02040503050406030204" pitchFamily="18" charset="0"/>
                            </a:rPr>
                            <m:t>𝛆</m:t>
                          </m:r>
                        </m:e>
                        <m:sub>
                          <m:r>
                            <a:rPr lang="en-US" sz="1600" b="1" i="1" smtClean="0">
                              <a:latin typeface="Cambria Math" panose="02040503050406030204" pitchFamily="18" charset="0"/>
                              <a:ea typeface="Cambria Math" panose="02040503050406030204" pitchFamily="18" charset="0"/>
                            </a:rPr>
                            <m:t>𝟎</m:t>
                          </m:r>
                        </m:sub>
                      </m:sSub>
                    </m:oMath>
                  </a14:m>
                  <a:r>
                    <a:rPr lang="en-US" sz="1600" b="1" dirty="0"/>
                    <a:t>= 1.0</a:t>
                  </a:r>
                </a:p>
              </p:txBody>
            </p:sp>
          </mc:Choice>
          <mc:Fallback xmlns="">
            <p:sp>
              <p:nvSpPr>
                <p:cNvPr id="111" name="TextBox 110">
                  <a:extLst>
                    <a:ext uri="{FF2B5EF4-FFF2-40B4-BE49-F238E27FC236}">
                      <a16:creationId xmlns:a16="http://schemas.microsoft.com/office/drawing/2014/main" id="{79160443-5298-4B4D-9349-5FC9A4A7494B}"/>
                    </a:ext>
                  </a:extLst>
                </p:cNvPr>
                <p:cNvSpPr txBox="1">
                  <a:spLocks noRot="1" noChangeAspect="1" noMove="1" noResize="1" noEditPoints="1" noAdjustHandles="1" noChangeArrowheads="1" noChangeShapeType="1" noTextEdit="1"/>
                </p:cNvSpPr>
                <p:nvPr/>
              </p:nvSpPr>
              <p:spPr>
                <a:xfrm>
                  <a:off x="8938033" y="5301010"/>
                  <a:ext cx="915753" cy="213835"/>
                </a:xfrm>
                <a:prstGeom prst="rect">
                  <a:avLst/>
                </a:prstGeom>
                <a:blipFill>
                  <a:blip r:embed="rId4"/>
                  <a:stretch>
                    <a:fillRect t="-25000" b="-52500"/>
                  </a:stretch>
                </a:blipFill>
              </p:spPr>
              <p:txBody>
                <a:bodyPr/>
                <a:lstStyle/>
                <a:p>
                  <a:r>
                    <a:rPr lang="en-US">
                      <a:noFill/>
                    </a:rPr>
                    <a:t> </a:t>
                  </a:r>
                </a:p>
              </p:txBody>
            </p:sp>
          </mc:Fallback>
        </mc:AlternateContent>
        <p:sp>
          <p:nvSpPr>
            <p:cNvPr id="112" name="Diamond 111">
              <a:extLst>
                <a:ext uri="{FF2B5EF4-FFF2-40B4-BE49-F238E27FC236}">
                  <a16:creationId xmlns:a16="http://schemas.microsoft.com/office/drawing/2014/main" id="{A8578F49-B4EF-4AAE-B5FE-52347993C0D8}"/>
                </a:ext>
              </a:extLst>
            </p:cNvPr>
            <p:cNvSpPr/>
            <p:nvPr/>
          </p:nvSpPr>
          <p:spPr>
            <a:xfrm>
              <a:off x="8786270" y="6051495"/>
              <a:ext cx="198120" cy="290899"/>
            </a:xfrm>
            <a:prstGeom prst="diamond">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3" name="TextBox 112">
            <a:extLst>
              <a:ext uri="{FF2B5EF4-FFF2-40B4-BE49-F238E27FC236}">
                <a16:creationId xmlns:a16="http://schemas.microsoft.com/office/drawing/2014/main" id="{DA44BE62-027C-4BE8-9C85-412057C51983}"/>
              </a:ext>
            </a:extLst>
          </p:cNvPr>
          <p:cNvSpPr txBox="1"/>
          <p:nvPr/>
        </p:nvSpPr>
        <p:spPr>
          <a:xfrm>
            <a:off x="5541808" y="4069536"/>
            <a:ext cx="2900474" cy="307777"/>
          </a:xfrm>
          <a:prstGeom prst="rect">
            <a:avLst/>
          </a:prstGeom>
          <a:noFill/>
        </p:spPr>
        <p:txBody>
          <a:bodyPr wrap="none" rtlCol="0">
            <a:spAutoFit/>
          </a:bodyPr>
          <a:lstStyle/>
          <a:p>
            <a:r>
              <a:rPr lang="en-US" sz="1400" i="1" dirty="0"/>
              <a:t>(See this point on the previous graph)</a:t>
            </a:r>
          </a:p>
        </p:txBody>
      </p:sp>
      <p:sp>
        <p:nvSpPr>
          <p:cNvPr id="114" name="TextBox 113">
            <a:extLst>
              <a:ext uri="{FF2B5EF4-FFF2-40B4-BE49-F238E27FC236}">
                <a16:creationId xmlns:a16="http://schemas.microsoft.com/office/drawing/2014/main" id="{3535BF1B-E65D-4694-8719-DBD910578E9A}"/>
              </a:ext>
            </a:extLst>
          </p:cNvPr>
          <p:cNvSpPr txBox="1"/>
          <p:nvPr/>
        </p:nvSpPr>
        <p:spPr>
          <a:xfrm>
            <a:off x="2751068" y="5231378"/>
            <a:ext cx="1091966" cy="338554"/>
          </a:xfrm>
          <a:prstGeom prst="rect">
            <a:avLst/>
          </a:prstGeom>
          <a:noFill/>
        </p:spPr>
        <p:txBody>
          <a:bodyPr wrap="none" rtlCol="0">
            <a:spAutoFit/>
          </a:bodyPr>
          <a:lstStyle/>
          <a:p>
            <a:r>
              <a:rPr lang="en-US" sz="1600" b="1" i="1" dirty="0"/>
              <a:t>FE</a:t>
            </a:r>
            <a:r>
              <a:rPr lang="en-US" sz="1600" b="1" i="1" baseline="-25000" dirty="0"/>
              <a:t> </a:t>
            </a:r>
            <a:r>
              <a:rPr lang="en-US" sz="1600" b="1" i="1" dirty="0"/>
              <a:t>= -0.313</a:t>
            </a:r>
          </a:p>
        </p:txBody>
      </p:sp>
      <mc:AlternateContent xmlns:mc="http://schemas.openxmlformats.org/markup-compatibility/2006" xmlns:a14="http://schemas.microsoft.com/office/drawing/2010/main">
        <mc:Choice Requires="a14">
          <p:sp>
            <p:nvSpPr>
              <p:cNvPr id="115" name="TextBox 114">
                <a:extLst>
                  <a:ext uri="{FF2B5EF4-FFF2-40B4-BE49-F238E27FC236}">
                    <a16:creationId xmlns:a16="http://schemas.microsoft.com/office/drawing/2014/main" id="{BCD1FC2F-B884-4D16-AA69-7B7B45CB9F63}"/>
                  </a:ext>
                </a:extLst>
              </p:cNvPr>
              <p:cNvSpPr txBox="1"/>
              <p:nvPr/>
            </p:nvSpPr>
            <p:spPr>
              <a:xfrm>
                <a:off x="2866643" y="4633041"/>
                <a:ext cx="915753" cy="283512"/>
              </a:xfrm>
              <a:prstGeom prst="rect">
                <a:avLst/>
              </a:prstGeom>
              <a:noFill/>
            </p:spPr>
            <p:txBody>
              <a:bodyPr wrap="square" lIns="0" tIns="0" rIns="0" bIns="0" rtlCol="0">
                <a:spAutoFit/>
              </a:bodyPr>
              <a:lstStyle/>
              <a:p>
                <a:pPr algn="ctr"/>
                <a14:m>
                  <m:oMath xmlns:m="http://schemas.openxmlformats.org/officeDocument/2006/math">
                    <m:sSub>
                      <m:sSubPr>
                        <m:ctrlPr>
                          <a:rPr lang="en-US" sz="1600" b="1" i="1" smtClean="0">
                            <a:latin typeface="Cambria Math" panose="02040503050406030204" pitchFamily="18" charset="0"/>
                            <a:ea typeface="Cambria Math" panose="02040503050406030204" pitchFamily="18" charset="0"/>
                          </a:rPr>
                        </m:ctrlPr>
                      </m:sSubPr>
                      <m:e>
                        <m:r>
                          <a:rPr lang="en-US" sz="1600" b="1" i="0" smtClean="0">
                            <a:latin typeface="Cambria Math" panose="02040503050406030204" pitchFamily="18" charset="0"/>
                            <a:ea typeface="Cambria Math" panose="02040503050406030204" pitchFamily="18" charset="0"/>
                          </a:rPr>
                          <m:t> </m:t>
                        </m:r>
                        <m:r>
                          <a:rPr lang="en-US" sz="1600" b="1" i="0" smtClean="0">
                            <a:latin typeface="Cambria Math" panose="02040503050406030204" pitchFamily="18" charset="0"/>
                            <a:ea typeface="Cambria Math" panose="02040503050406030204" pitchFamily="18" charset="0"/>
                          </a:rPr>
                          <m:t>𝛆</m:t>
                        </m:r>
                      </m:e>
                      <m:sub>
                        <m:r>
                          <a:rPr lang="en-US" sz="1600" b="1" i="0" smtClean="0">
                            <a:latin typeface="Cambria Math" panose="02040503050406030204" pitchFamily="18" charset="0"/>
                            <a:ea typeface="Cambria Math" panose="02040503050406030204" pitchFamily="18" charset="0"/>
                          </a:rPr>
                          <m:t>𝟏</m:t>
                        </m:r>
                      </m:sub>
                    </m:sSub>
                  </m:oMath>
                </a14:m>
                <a:r>
                  <a:rPr lang="en-US" sz="1600" b="1" dirty="0"/>
                  <a:t>= 0.0</a:t>
                </a:r>
              </a:p>
            </p:txBody>
          </p:sp>
        </mc:Choice>
        <mc:Fallback xmlns="">
          <p:sp>
            <p:nvSpPr>
              <p:cNvPr id="115" name="TextBox 114">
                <a:extLst>
                  <a:ext uri="{FF2B5EF4-FFF2-40B4-BE49-F238E27FC236}">
                    <a16:creationId xmlns:a16="http://schemas.microsoft.com/office/drawing/2014/main" id="{BCD1FC2F-B884-4D16-AA69-7B7B45CB9F63}"/>
                  </a:ext>
                </a:extLst>
              </p:cNvPr>
              <p:cNvSpPr txBox="1">
                <a:spLocks noRot="1" noChangeAspect="1" noMove="1" noResize="1" noEditPoints="1" noAdjustHandles="1" noChangeArrowheads="1" noChangeShapeType="1" noTextEdit="1"/>
              </p:cNvSpPr>
              <p:nvPr/>
            </p:nvSpPr>
            <p:spPr>
              <a:xfrm>
                <a:off x="2866643" y="4633041"/>
                <a:ext cx="915753" cy="283512"/>
              </a:xfrm>
              <a:prstGeom prst="rect">
                <a:avLst/>
              </a:prstGeom>
              <a:blipFill>
                <a:blip r:embed="rId5"/>
                <a:stretch>
                  <a:fillRect t="-21277" b="-29787"/>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313A405A-6282-4095-8105-48012508ABE3}"/>
              </a:ext>
            </a:extLst>
          </p:cNvPr>
          <p:cNvSpPr txBox="1"/>
          <p:nvPr/>
        </p:nvSpPr>
        <p:spPr>
          <a:xfrm>
            <a:off x="515873" y="3111746"/>
            <a:ext cx="400110" cy="4295022"/>
          </a:xfrm>
          <a:prstGeom prst="rect">
            <a:avLst/>
          </a:prstGeom>
          <a:noFill/>
        </p:spPr>
        <p:txBody>
          <a:bodyPr vert="vert270" wrap="none" rtlCol="0">
            <a:spAutoFit/>
          </a:bodyPr>
          <a:lstStyle/>
          <a:p>
            <a:r>
              <a:rPr lang="en-US" sz="1400" i="1" dirty="0"/>
              <a:t>h is the Activation Enthalpy Parameter; h = exp(2.0*eps0) </a:t>
            </a:r>
          </a:p>
        </p:txBody>
      </p:sp>
    </p:spTree>
    <p:extLst>
      <p:ext uri="{BB962C8B-B14F-4D97-AF65-F5344CB8AC3E}">
        <p14:creationId xmlns:p14="http://schemas.microsoft.com/office/powerpoint/2010/main" val="103366265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2" name="Group 51">
            <a:extLst>
              <a:ext uri="{FF2B5EF4-FFF2-40B4-BE49-F238E27FC236}">
                <a16:creationId xmlns:a16="http://schemas.microsoft.com/office/drawing/2014/main" id="{4843913D-F35B-4A61-8CC2-D4786FE401D1}"/>
              </a:ext>
            </a:extLst>
          </p:cNvPr>
          <p:cNvGrpSpPr/>
          <p:nvPr/>
        </p:nvGrpSpPr>
        <p:grpSpPr>
          <a:xfrm>
            <a:off x="977851" y="1066800"/>
            <a:ext cx="8001740" cy="5724365"/>
            <a:chOff x="1310791" y="234778"/>
            <a:chExt cx="9699079" cy="6938625"/>
          </a:xfrm>
        </p:grpSpPr>
        <p:grpSp>
          <p:nvGrpSpPr>
            <p:cNvPr id="7" name="Group 6">
              <a:extLst>
                <a:ext uri="{FF2B5EF4-FFF2-40B4-BE49-F238E27FC236}">
                  <a16:creationId xmlns:a16="http://schemas.microsoft.com/office/drawing/2014/main" id="{22E1CBF2-45CD-41D3-9772-302F643B0131}"/>
                </a:ext>
              </a:extLst>
            </p:cNvPr>
            <p:cNvGrpSpPr/>
            <p:nvPr/>
          </p:nvGrpSpPr>
          <p:grpSpPr>
            <a:xfrm>
              <a:off x="1310791" y="234778"/>
              <a:ext cx="9699079" cy="6938625"/>
              <a:chOff x="1167109" y="723869"/>
              <a:chExt cx="9498168" cy="6418480"/>
            </a:xfrm>
          </p:grpSpPr>
          <p:graphicFrame>
            <p:nvGraphicFramePr>
              <p:cNvPr id="2" name="Chart 1">
                <a:extLst>
                  <a:ext uri="{FF2B5EF4-FFF2-40B4-BE49-F238E27FC236}">
                    <a16:creationId xmlns:a16="http://schemas.microsoft.com/office/drawing/2014/main" id="{83EFDC9B-7897-471A-8889-1B50FFBD37F8}"/>
                  </a:ext>
                </a:extLst>
              </p:cNvPr>
              <p:cNvGraphicFramePr>
                <a:graphicFrameLocks/>
              </p:cNvGraphicFramePr>
              <p:nvPr>
                <p:extLst/>
              </p:nvPr>
            </p:nvGraphicFramePr>
            <p:xfrm>
              <a:off x="1632488" y="723869"/>
              <a:ext cx="9032789" cy="6035276"/>
            </p:xfrm>
            <a:graphic>
              <a:graphicData uri="http://schemas.openxmlformats.org/drawingml/2006/chart">
                <c:chart xmlns:c="http://schemas.openxmlformats.org/drawingml/2006/chart" xmlns:r="http://schemas.openxmlformats.org/officeDocument/2006/relationships" r:id="rId2"/>
              </a:graphicData>
            </a:graphic>
          </p:graphicFrame>
          <p:sp>
            <p:nvSpPr>
              <p:cNvPr id="3" name="Rectangle 2">
                <a:extLst>
                  <a:ext uri="{FF2B5EF4-FFF2-40B4-BE49-F238E27FC236}">
                    <a16:creationId xmlns:a16="http://schemas.microsoft.com/office/drawing/2014/main" id="{D73BBA24-1C5E-4E89-8FA6-D48B378A4AD6}"/>
                  </a:ext>
                </a:extLst>
              </p:cNvPr>
              <p:cNvSpPr/>
              <p:nvPr/>
            </p:nvSpPr>
            <p:spPr>
              <a:xfrm>
                <a:off x="3502599" y="1743798"/>
                <a:ext cx="6054809" cy="4448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980" b="1" i="1" dirty="0">
                    <a:solidFill>
                      <a:schemeClr val="tx1"/>
                    </a:solidFill>
                  </a:rPr>
                  <a:t>x</a:t>
                </a:r>
                <a:r>
                  <a:rPr lang="en-US" sz="1980" b="1" i="1" baseline="-25000" dirty="0">
                    <a:solidFill>
                      <a:schemeClr val="tx1"/>
                    </a:solidFill>
                  </a:rPr>
                  <a:t>1</a:t>
                </a:r>
                <a:r>
                  <a:rPr lang="en-US" sz="1980" dirty="0">
                    <a:solidFill>
                      <a:schemeClr val="tx1"/>
                    </a:solidFill>
                  </a:rPr>
                  <a:t> vs        </a:t>
                </a:r>
                <a:r>
                  <a:rPr lang="en-US" sz="1980" i="1" dirty="0">
                    <a:solidFill>
                      <a:schemeClr val="tx1"/>
                    </a:solidFill>
                  </a:rPr>
                  <a:t>(Activation Enthalpy Parameter) </a:t>
                </a:r>
              </a:p>
            </p:txBody>
          </p:sp>
          <p:sp>
            <p:nvSpPr>
              <p:cNvPr id="4" name="Rectangle 3">
                <a:extLst>
                  <a:ext uri="{FF2B5EF4-FFF2-40B4-BE49-F238E27FC236}">
                    <a16:creationId xmlns:a16="http://schemas.microsoft.com/office/drawing/2014/main" id="{4B65F4F9-DAEC-4164-BC4A-9F7809B71531}"/>
                  </a:ext>
                </a:extLst>
              </p:cNvPr>
              <p:cNvSpPr/>
              <p:nvPr/>
            </p:nvSpPr>
            <p:spPr>
              <a:xfrm>
                <a:off x="1167109" y="3496981"/>
                <a:ext cx="609599" cy="4448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980" b="1" i="1" dirty="0">
                    <a:solidFill>
                      <a:schemeClr val="tx1"/>
                    </a:solidFill>
                  </a:rPr>
                  <a:t>x</a:t>
                </a:r>
                <a:r>
                  <a:rPr lang="en-US" sz="1980" b="1" i="1" baseline="-25000" dirty="0">
                    <a:solidFill>
                      <a:schemeClr val="tx1"/>
                    </a:solidFill>
                  </a:rPr>
                  <a:t>1</a:t>
                </a:r>
                <a:endParaRPr lang="en-US" sz="1980" b="1" i="1" dirty="0">
                  <a:solidFill>
                    <a:schemeClr val="tx1"/>
                  </a:solidFill>
                </a:endParaRPr>
              </a:p>
            </p:txBody>
          </p:sp>
          <p:sp>
            <p:nvSpPr>
              <p:cNvPr id="5" name="Rectangle 4">
                <a:extLst>
                  <a:ext uri="{FF2B5EF4-FFF2-40B4-BE49-F238E27FC236}">
                    <a16:creationId xmlns:a16="http://schemas.microsoft.com/office/drawing/2014/main" id="{ABB355DE-393F-41B6-B3C4-03FB2B441E55}"/>
                  </a:ext>
                </a:extLst>
              </p:cNvPr>
              <p:cNvSpPr/>
              <p:nvPr/>
            </p:nvSpPr>
            <p:spPr>
              <a:xfrm>
                <a:off x="4155024" y="6697505"/>
                <a:ext cx="4353698" cy="4448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50" i="1" dirty="0">
                    <a:solidFill>
                      <a:schemeClr val="tx1"/>
                    </a:solidFill>
                  </a:rPr>
                  <a:t>(Activation Enthalpy Parameter) </a:t>
                </a:r>
              </a:p>
            </p:txBody>
          </p:sp>
        </p:grpSp>
        <p:grpSp>
          <p:nvGrpSpPr>
            <p:cNvPr id="30" name="Group 29">
              <a:extLst>
                <a:ext uri="{FF2B5EF4-FFF2-40B4-BE49-F238E27FC236}">
                  <a16:creationId xmlns:a16="http://schemas.microsoft.com/office/drawing/2014/main" id="{9CCAE9FF-F684-4B92-A978-DE7C43ABBF3A}"/>
                </a:ext>
              </a:extLst>
            </p:cNvPr>
            <p:cNvGrpSpPr/>
            <p:nvPr/>
          </p:nvGrpSpPr>
          <p:grpSpPr>
            <a:xfrm>
              <a:off x="1840984" y="616966"/>
              <a:ext cx="784653" cy="5767430"/>
              <a:chOff x="1840984" y="616966"/>
              <a:chExt cx="784653" cy="5767430"/>
            </a:xfrm>
          </p:grpSpPr>
          <p:sp>
            <p:nvSpPr>
              <p:cNvPr id="6" name="Rectangle 5">
                <a:extLst>
                  <a:ext uri="{FF2B5EF4-FFF2-40B4-BE49-F238E27FC236}">
                    <a16:creationId xmlns:a16="http://schemas.microsoft.com/office/drawing/2014/main" id="{D40B86F7-E03C-4BEA-A109-221D1DD29277}"/>
                  </a:ext>
                </a:extLst>
              </p:cNvPr>
              <p:cNvSpPr/>
              <p:nvPr/>
            </p:nvSpPr>
            <p:spPr>
              <a:xfrm>
                <a:off x="2061408" y="616966"/>
                <a:ext cx="402790" cy="56357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50"/>
              </a:p>
            </p:txBody>
          </p:sp>
          <p:sp>
            <p:nvSpPr>
              <p:cNvPr id="8" name="TextBox 7">
                <a:extLst>
                  <a:ext uri="{FF2B5EF4-FFF2-40B4-BE49-F238E27FC236}">
                    <a16:creationId xmlns:a16="http://schemas.microsoft.com/office/drawing/2014/main" id="{E2AA5625-0D81-4093-84E6-2A45FDEDE21F}"/>
                  </a:ext>
                </a:extLst>
              </p:cNvPr>
              <p:cNvSpPr txBox="1"/>
              <p:nvPr/>
            </p:nvSpPr>
            <p:spPr>
              <a:xfrm>
                <a:off x="1840984" y="1417535"/>
                <a:ext cx="552211" cy="419696"/>
              </a:xfrm>
              <a:prstGeom prst="rect">
                <a:avLst/>
              </a:prstGeom>
              <a:noFill/>
            </p:spPr>
            <p:txBody>
              <a:bodyPr wrap="none" rtlCol="0">
                <a:spAutoFit/>
              </a:bodyPr>
              <a:lstStyle/>
              <a:p>
                <a:r>
                  <a:rPr lang="en-US" sz="1650" b="1" dirty="0"/>
                  <a:t>0.5</a:t>
                </a:r>
              </a:p>
            </p:txBody>
          </p:sp>
          <p:sp>
            <p:nvSpPr>
              <p:cNvPr id="9" name="TextBox 8">
                <a:extLst>
                  <a:ext uri="{FF2B5EF4-FFF2-40B4-BE49-F238E27FC236}">
                    <a16:creationId xmlns:a16="http://schemas.microsoft.com/office/drawing/2014/main" id="{EA3EC576-2EAF-453A-8E53-47F22F19AD8A}"/>
                  </a:ext>
                </a:extLst>
              </p:cNvPr>
              <p:cNvSpPr txBox="1"/>
              <p:nvPr/>
            </p:nvSpPr>
            <p:spPr>
              <a:xfrm>
                <a:off x="1841617" y="5964700"/>
                <a:ext cx="552211" cy="419696"/>
              </a:xfrm>
              <a:prstGeom prst="rect">
                <a:avLst/>
              </a:prstGeom>
              <a:noFill/>
            </p:spPr>
            <p:txBody>
              <a:bodyPr wrap="none" rtlCol="0">
                <a:spAutoFit/>
              </a:bodyPr>
              <a:lstStyle/>
              <a:p>
                <a:r>
                  <a:rPr lang="en-US" sz="1650" b="1" dirty="0"/>
                  <a:t>0.0</a:t>
                </a:r>
              </a:p>
            </p:txBody>
          </p:sp>
          <p:sp>
            <p:nvSpPr>
              <p:cNvPr id="10" name="TextBox 9">
                <a:extLst>
                  <a:ext uri="{FF2B5EF4-FFF2-40B4-BE49-F238E27FC236}">
                    <a16:creationId xmlns:a16="http://schemas.microsoft.com/office/drawing/2014/main" id="{B994AF08-7D2B-4D7C-925D-082BFA394477}"/>
                  </a:ext>
                </a:extLst>
              </p:cNvPr>
              <p:cNvSpPr txBox="1"/>
              <p:nvPr/>
            </p:nvSpPr>
            <p:spPr>
              <a:xfrm>
                <a:off x="1841617" y="5055217"/>
                <a:ext cx="552211" cy="419696"/>
              </a:xfrm>
              <a:prstGeom prst="rect">
                <a:avLst/>
              </a:prstGeom>
              <a:noFill/>
            </p:spPr>
            <p:txBody>
              <a:bodyPr wrap="none" rtlCol="0">
                <a:spAutoFit/>
              </a:bodyPr>
              <a:lstStyle/>
              <a:p>
                <a:r>
                  <a:rPr lang="en-US" sz="1650" b="1" dirty="0"/>
                  <a:t>0.1</a:t>
                </a:r>
              </a:p>
            </p:txBody>
          </p:sp>
          <p:cxnSp>
            <p:nvCxnSpPr>
              <p:cNvPr id="12" name="Straight Connector 11">
                <a:extLst>
                  <a:ext uri="{FF2B5EF4-FFF2-40B4-BE49-F238E27FC236}">
                    <a16:creationId xmlns:a16="http://schemas.microsoft.com/office/drawing/2014/main" id="{255B6E82-B1B5-446A-AC72-BADB52AF1BA9}"/>
                  </a:ext>
                </a:extLst>
              </p:cNvPr>
              <p:cNvCxnSpPr>
                <a:cxnSpLocks/>
              </p:cNvCxnSpPr>
              <p:nvPr/>
            </p:nvCxnSpPr>
            <p:spPr>
              <a:xfrm flipV="1">
                <a:off x="2369394" y="5263974"/>
                <a:ext cx="240494" cy="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B73E7531-C0E3-4D27-A226-47E8B61EA226}"/>
                  </a:ext>
                </a:extLst>
              </p:cNvPr>
              <p:cNvCxnSpPr>
                <a:cxnSpLocks/>
              </p:cNvCxnSpPr>
              <p:nvPr/>
            </p:nvCxnSpPr>
            <p:spPr>
              <a:xfrm flipV="1">
                <a:off x="2374579" y="3437116"/>
                <a:ext cx="240494" cy="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9168AAE-734B-4238-8B5E-9905CCF9D1DE}"/>
                  </a:ext>
                </a:extLst>
              </p:cNvPr>
              <p:cNvCxnSpPr>
                <a:cxnSpLocks/>
              </p:cNvCxnSpPr>
              <p:nvPr/>
            </p:nvCxnSpPr>
            <p:spPr>
              <a:xfrm flipV="1">
                <a:off x="2355244" y="2523688"/>
                <a:ext cx="240494" cy="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B33957A-6675-4BE7-96F5-C0EB64939B12}"/>
                  </a:ext>
                </a:extLst>
              </p:cNvPr>
              <p:cNvCxnSpPr>
                <a:cxnSpLocks/>
              </p:cNvCxnSpPr>
              <p:nvPr/>
            </p:nvCxnSpPr>
            <p:spPr>
              <a:xfrm flipV="1">
                <a:off x="2353451" y="1610260"/>
                <a:ext cx="240494" cy="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E4690098-2907-4E21-BCE1-9BE6D8055A29}"/>
                  </a:ext>
                </a:extLst>
              </p:cNvPr>
              <p:cNvCxnSpPr>
                <a:cxnSpLocks/>
              </p:cNvCxnSpPr>
              <p:nvPr/>
            </p:nvCxnSpPr>
            <p:spPr>
              <a:xfrm flipV="1">
                <a:off x="2385143" y="4350544"/>
                <a:ext cx="240494" cy="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81BDF13B-EFCF-449E-8FA3-2F1F5BD9884D}"/>
                  </a:ext>
                </a:extLst>
              </p:cNvPr>
              <p:cNvCxnSpPr>
                <a:cxnSpLocks/>
              </p:cNvCxnSpPr>
              <p:nvPr/>
            </p:nvCxnSpPr>
            <p:spPr>
              <a:xfrm>
                <a:off x="2609888" y="1129366"/>
                <a:ext cx="13621" cy="504803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4B84E8DD-AB2B-4F1C-B953-8F9E57D628EC}"/>
                  </a:ext>
                </a:extLst>
              </p:cNvPr>
              <p:cNvSpPr txBox="1"/>
              <p:nvPr/>
            </p:nvSpPr>
            <p:spPr>
              <a:xfrm>
                <a:off x="1841617" y="2323135"/>
                <a:ext cx="552211" cy="419696"/>
              </a:xfrm>
              <a:prstGeom prst="rect">
                <a:avLst/>
              </a:prstGeom>
              <a:noFill/>
            </p:spPr>
            <p:txBody>
              <a:bodyPr wrap="none" rtlCol="0">
                <a:spAutoFit/>
              </a:bodyPr>
              <a:lstStyle/>
              <a:p>
                <a:r>
                  <a:rPr lang="en-US" sz="1650" b="1" dirty="0"/>
                  <a:t>0.4</a:t>
                </a:r>
              </a:p>
            </p:txBody>
          </p:sp>
          <p:sp>
            <p:nvSpPr>
              <p:cNvPr id="24" name="TextBox 23">
                <a:extLst>
                  <a:ext uri="{FF2B5EF4-FFF2-40B4-BE49-F238E27FC236}">
                    <a16:creationId xmlns:a16="http://schemas.microsoft.com/office/drawing/2014/main" id="{234895B3-B474-40F3-A888-CD013FDCD185}"/>
                  </a:ext>
                </a:extLst>
              </p:cNvPr>
              <p:cNvSpPr txBox="1"/>
              <p:nvPr/>
            </p:nvSpPr>
            <p:spPr>
              <a:xfrm>
                <a:off x="1841617" y="4140164"/>
                <a:ext cx="552211" cy="419696"/>
              </a:xfrm>
              <a:prstGeom prst="rect">
                <a:avLst/>
              </a:prstGeom>
              <a:noFill/>
            </p:spPr>
            <p:txBody>
              <a:bodyPr wrap="none" rtlCol="0">
                <a:spAutoFit/>
              </a:bodyPr>
              <a:lstStyle/>
              <a:p>
                <a:r>
                  <a:rPr lang="en-US" sz="1650" b="1" dirty="0"/>
                  <a:t>0.2</a:t>
                </a:r>
              </a:p>
            </p:txBody>
          </p:sp>
          <p:sp>
            <p:nvSpPr>
              <p:cNvPr id="23" name="TextBox 22">
                <a:extLst>
                  <a:ext uri="{FF2B5EF4-FFF2-40B4-BE49-F238E27FC236}">
                    <a16:creationId xmlns:a16="http://schemas.microsoft.com/office/drawing/2014/main" id="{6CC16EEE-C0DA-4136-8BD9-4F25BC344F62}"/>
                  </a:ext>
                </a:extLst>
              </p:cNvPr>
              <p:cNvSpPr txBox="1"/>
              <p:nvPr/>
            </p:nvSpPr>
            <p:spPr>
              <a:xfrm>
                <a:off x="1866494" y="3210146"/>
                <a:ext cx="552211" cy="419696"/>
              </a:xfrm>
              <a:prstGeom prst="rect">
                <a:avLst/>
              </a:prstGeom>
              <a:noFill/>
            </p:spPr>
            <p:txBody>
              <a:bodyPr wrap="none" rtlCol="0">
                <a:spAutoFit/>
              </a:bodyPr>
              <a:lstStyle/>
              <a:p>
                <a:r>
                  <a:rPr lang="en-US" sz="1650" b="1" dirty="0"/>
                  <a:t>0.3</a:t>
                </a:r>
              </a:p>
            </p:txBody>
          </p:sp>
        </p:grpSp>
        <p:cxnSp>
          <p:nvCxnSpPr>
            <p:cNvPr id="26" name="Straight Connector 25">
              <a:extLst>
                <a:ext uri="{FF2B5EF4-FFF2-40B4-BE49-F238E27FC236}">
                  <a16:creationId xmlns:a16="http://schemas.microsoft.com/office/drawing/2014/main" id="{0B404C0D-0ECF-4471-9429-7E4971F3BA8D}"/>
                </a:ext>
              </a:extLst>
            </p:cNvPr>
            <p:cNvCxnSpPr>
              <a:cxnSpLocks/>
            </p:cNvCxnSpPr>
            <p:nvPr/>
          </p:nvCxnSpPr>
          <p:spPr>
            <a:xfrm flipH="1">
              <a:off x="2425800" y="6149366"/>
              <a:ext cx="8333038" cy="2803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745DDCB9-9AC6-4825-99ED-203E62E22AC4}"/>
                </a:ext>
              </a:extLst>
            </p:cNvPr>
            <p:cNvCxnSpPr>
              <a:cxnSpLocks/>
            </p:cNvCxnSpPr>
            <p:nvPr/>
          </p:nvCxnSpPr>
          <p:spPr>
            <a:xfrm flipV="1">
              <a:off x="3358806" y="6041894"/>
              <a:ext cx="0" cy="12149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B8E6E680-EDCB-4173-90C1-CAA3B75E6A8F}"/>
                </a:ext>
              </a:extLst>
            </p:cNvPr>
            <p:cNvCxnSpPr>
              <a:cxnSpLocks/>
            </p:cNvCxnSpPr>
            <p:nvPr/>
          </p:nvCxnSpPr>
          <p:spPr>
            <a:xfrm flipV="1">
              <a:off x="4227896" y="5922065"/>
              <a:ext cx="0" cy="23965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57C0135C-AE75-4C8F-8C49-44FDA6B933E7}"/>
                </a:ext>
              </a:extLst>
            </p:cNvPr>
            <p:cNvCxnSpPr>
              <a:cxnSpLocks/>
            </p:cNvCxnSpPr>
            <p:nvPr/>
          </p:nvCxnSpPr>
          <p:spPr>
            <a:xfrm flipV="1">
              <a:off x="5838390" y="5926181"/>
              <a:ext cx="0" cy="23965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9CB34129-4E76-40E0-A76B-4EF09655FA1B}"/>
                </a:ext>
              </a:extLst>
            </p:cNvPr>
            <p:cNvCxnSpPr>
              <a:cxnSpLocks/>
            </p:cNvCxnSpPr>
            <p:nvPr/>
          </p:nvCxnSpPr>
          <p:spPr>
            <a:xfrm flipV="1">
              <a:off x="7444780" y="5950895"/>
              <a:ext cx="0" cy="23965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F151114A-3846-49C1-BD93-04AE4E435B4D}"/>
                </a:ext>
              </a:extLst>
            </p:cNvPr>
            <p:cNvCxnSpPr>
              <a:cxnSpLocks/>
            </p:cNvCxnSpPr>
            <p:nvPr/>
          </p:nvCxnSpPr>
          <p:spPr>
            <a:xfrm flipV="1">
              <a:off x="9051167" y="5938538"/>
              <a:ext cx="0" cy="23965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B9246637-0A5D-4F9E-B1B2-93098276EA9B}"/>
                </a:ext>
              </a:extLst>
            </p:cNvPr>
            <p:cNvCxnSpPr>
              <a:cxnSpLocks/>
            </p:cNvCxnSpPr>
            <p:nvPr/>
          </p:nvCxnSpPr>
          <p:spPr>
            <a:xfrm flipV="1">
              <a:off x="5018732" y="6046010"/>
              <a:ext cx="0" cy="12149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07CAA900-4180-433C-AE38-083675AE6E42}"/>
                </a:ext>
              </a:extLst>
            </p:cNvPr>
            <p:cNvCxnSpPr>
              <a:cxnSpLocks/>
            </p:cNvCxnSpPr>
            <p:nvPr/>
          </p:nvCxnSpPr>
          <p:spPr>
            <a:xfrm flipV="1">
              <a:off x="6637471" y="6033653"/>
              <a:ext cx="0" cy="12149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0F5EA2BF-F1AE-4330-8AD5-79FEC7BD7507}"/>
                </a:ext>
              </a:extLst>
            </p:cNvPr>
            <p:cNvCxnSpPr>
              <a:cxnSpLocks/>
            </p:cNvCxnSpPr>
            <p:nvPr/>
          </p:nvCxnSpPr>
          <p:spPr>
            <a:xfrm flipV="1">
              <a:off x="8256218" y="6033653"/>
              <a:ext cx="0" cy="12149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69E94F7E-4EFE-45F8-BCB5-5DC44260E00C}"/>
                </a:ext>
              </a:extLst>
            </p:cNvPr>
            <p:cNvCxnSpPr>
              <a:cxnSpLocks/>
            </p:cNvCxnSpPr>
            <p:nvPr/>
          </p:nvCxnSpPr>
          <p:spPr>
            <a:xfrm flipV="1">
              <a:off x="9850243" y="6033653"/>
              <a:ext cx="0" cy="12149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E59E1E2C-CA47-431D-A7D2-1A7E3D44B39E}"/>
                </a:ext>
              </a:extLst>
            </p:cNvPr>
            <p:cNvCxnSpPr>
              <a:cxnSpLocks/>
            </p:cNvCxnSpPr>
            <p:nvPr/>
          </p:nvCxnSpPr>
          <p:spPr>
            <a:xfrm flipV="1">
              <a:off x="10661667" y="5930297"/>
              <a:ext cx="0" cy="23965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9" name="Rectangle 48">
              <a:extLst>
                <a:ext uri="{FF2B5EF4-FFF2-40B4-BE49-F238E27FC236}">
                  <a16:creationId xmlns:a16="http://schemas.microsoft.com/office/drawing/2014/main" id="{C1619F20-A865-4397-AD8C-6A22EC595FB3}"/>
                </a:ext>
              </a:extLst>
            </p:cNvPr>
            <p:cNvSpPr/>
            <p:nvPr/>
          </p:nvSpPr>
          <p:spPr>
            <a:xfrm rot="5400000">
              <a:off x="6461975" y="2259729"/>
              <a:ext cx="349679" cy="826963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50"/>
            </a:p>
          </p:txBody>
        </p:sp>
        <p:sp>
          <p:nvSpPr>
            <p:cNvPr id="31" name="TextBox 30">
              <a:extLst>
                <a:ext uri="{FF2B5EF4-FFF2-40B4-BE49-F238E27FC236}">
                  <a16:creationId xmlns:a16="http://schemas.microsoft.com/office/drawing/2014/main" id="{2E5E312A-EAF8-4597-A380-F925671401FF}"/>
                </a:ext>
              </a:extLst>
            </p:cNvPr>
            <p:cNvSpPr txBox="1"/>
            <p:nvPr/>
          </p:nvSpPr>
          <p:spPr>
            <a:xfrm>
              <a:off x="2373212" y="6209673"/>
              <a:ext cx="552211" cy="419696"/>
            </a:xfrm>
            <a:prstGeom prst="rect">
              <a:avLst/>
            </a:prstGeom>
            <a:noFill/>
          </p:spPr>
          <p:txBody>
            <a:bodyPr wrap="none" rtlCol="0">
              <a:spAutoFit/>
            </a:bodyPr>
            <a:lstStyle/>
            <a:p>
              <a:r>
                <a:rPr lang="en-US" sz="1650" b="1" dirty="0"/>
                <a:t>0.0</a:t>
              </a:r>
            </a:p>
          </p:txBody>
        </p:sp>
        <p:sp>
          <p:nvSpPr>
            <p:cNvPr id="32" name="TextBox 31">
              <a:extLst>
                <a:ext uri="{FF2B5EF4-FFF2-40B4-BE49-F238E27FC236}">
                  <a16:creationId xmlns:a16="http://schemas.microsoft.com/office/drawing/2014/main" id="{51F0FF92-2559-494F-B86D-CA1A202BC259}"/>
                </a:ext>
              </a:extLst>
            </p:cNvPr>
            <p:cNvSpPr txBox="1"/>
            <p:nvPr/>
          </p:nvSpPr>
          <p:spPr>
            <a:xfrm>
              <a:off x="3971098" y="6221283"/>
              <a:ext cx="552211" cy="419696"/>
            </a:xfrm>
            <a:prstGeom prst="rect">
              <a:avLst/>
            </a:prstGeom>
            <a:noFill/>
          </p:spPr>
          <p:txBody>
            <a:bodyPr wrap="none" rtlCol="0">
              <a:spAutoFit/>
            </a:bodyPr>
            <a:lstStyle/>
            <a:p>
              <a:r>
                <a:rPr lang="en-US" sz="1650" b="1" dirty="0"/>
                <a:t>1.0</a:t>
              </a:r>
            </a:p>
          </p:txBody>
        </p:sp>
        <p:sp>
          <p:nvSpPr>
            <p:cNvPr id="33" name="TextBox 32">
              <a:extLst>
                <a:ext uri="{FF2B5EF4-FFF2-40B4-BE49-F238E27FC236}">
                  <a16:creationId xmlns:a16="http://schemas.microsoft.com/office/drawing/2014/main" id="{7437735F-2B14-4480-AD7D-5FE51A7CCBC7}"/>
                </a:ext>
              </a:extLst>
            </p:cNvPr>
            <p:cNvSpPr txBox="1"/>
            <p:nvPr/>
          </p:nvSpPr>
          <p:spPr>
            <a:xfrm>
              <a:off x="5610961" y="6244361"/>
              <a:ext cx="552211" cy="419696"/>
            </a:xfrm>
            <a:prstGeom prst="rect">
              <a:avLst/>
            </a:prstGeom>
            <a:noFill/>
          </p:spPr>
          <p:txBody>
            <a:bodyPr wrap="none" rtlCol="0">
              <a:spAutoFit/>
            </a:bodyPr>
            <a:lstStyle/>
            <a:p>
              <a:r>
                <a:rPr lang="en-US" sz="1650" b="1" dirty="0"/>
                <a:t>0.2</a:t>
              </a:r>
            </a:p>
          </p:txBody>
        </p:sp>
        <p:sp>
          <p:nvSpPr>
            <p:cNvPr id="46" name="TextBox 45">
              <a:extLst>
                <a:ext uri="{FF2B5EF4-FFF2-40B4-BE49-F238E27FC236}">
                  <a16:creationId xmlns:a16="http://schemas.microsoft.com/office/drawing/2014/main" id="{521582C1-D675-402E-8E17-511CF1547A09}"/>
                </a:ext>
              </a:extLst>
            </p:cNvPr>
            <p:cNvSpPr txBox="1"/>
            <p:nvPr/>
          </p:nvSpPr>
          <p:spPr>
            <a:xfrm>
              <a:off x="7218930" y="6226270"/>
              <a:ext cx="552211" cy="419696"/>
            </a:xfrm>
            <a:prstGeom prst="rect">
              <a:avLst/>
            </a:prstGeom>
            <a:noFill/>
          </p:spPr>
          <p:txBody>
            <a:bodyPr wrap="none" rtlCol="0">
              <a:spAutoFit/>
            </a:bodyPr>
            <a:lstStyle/>
            <a:p>
              <a:r>
                <a:rPr lang="en-US" sz="1650" b="1" dirty="0"/>
                <a:t>3.0</a:t>
              </a:r>
            </a:p>
          </p:txBody>
        </p:sp>
        <p:sp>
          <p:nvSpPr>
            <p:cNvPr id="47" name="TextBox 46">
              <a:extLst>
                <a:ext uri="{FF2B5EF4-FFF2-40B4-BE49-F238E27FC236}">
                  <a16:creationId xmlns:a16="http://schemas.microsoft.com/office/drawing/2014/main" id="{862D7F65-10DC-4641-A355-B2078B498D18}"/>
                </a:ext>
              </a:extLst>
            </p:cNvPr>
            <p:cNvSpPr txBox="1"/>
            <p:nvPr/>
          </p:nvSpPr>
          <p:spPr>
            <a:xfrm>
              <a:off x="8825318" y="6234401"/>
              <a:ext cx="552211" cy="419696"/>
            </a:xfrm>
            <a:prstGeom prst="rect">
              <a:avLst/>
            </a:prstGeom>
            <a:noFill/>
          </p:spPr>
          <p:txBody>
            <a:bodyPr wrap="none" rtlCol="0">
              <a:spAutoFit/>
            </a:bodyPr>
            <a:lstStyle/>
            <a:p>
              <a:r>
                <a:rPr lang="en-US" sz="1650" b="1" dirty="0"/>
                <a:t>4.0</a:t>
              </a:r>
            </a:p>
          </p:txBody>
        </p:sp>
        <p:sp>
          <p:nvSpPr>
            <p:cNvPr id="48" name="TextBox 47">
              <a:extLst>
                <a:ext uri="{FF2B5EF4-FFF2-40B4-BE49-F238E27FC236}">
                  <a16:creationId xmlns:a16="http://schemas.microsoft.com/office/drawing/2014/main" id="{1A7935A1-1253-4258-B943-1D0313228083}"/>
                </a:ext>
              </a:extLst>
            </p:cNvPr>
            <p:cNvSpPr txBox="1"/>
            <p:nvPr/>
          </p:nvSpPr>
          <p:spPr>
            <a:xfrm>
              <a:off x="10423461" y="6219707"/>
              <a:ext cx="552211" cy="419696"/>
            </a:xfrm>
            <a:prstGeom prst="rect">
              <a:avLst/>
            </a:prstGeom>
            <a:noFill/>
          </p:spPr>
          <p:txBody>
            <a:bodyPr wrap="none" rtlCol="0">
              <a:spAutoFit/>
            </a:bodyPr>
            <a:lstStyle/>
            <a:p>
              <a:r>
                <a:rPr lang="en-US" sz="1650" b="1" dirty="0"/>
                <a:t>5.0</a:t>
              </a:r>
            </a:p>
          </p:txBody>
        </p:sp>
        <p:sp>
          <p:nvSpPr>
            <p:cNvPr id="51" name="Rectangle 50">
              <a:extLst>
                <a:ext uri="{FF2B5EF4-FFF2-40B4-BE49-F238E27FC236}">
                  <a16:creationId xmlns:a16="http://schemas.microsoft.com/office/drawing/2014/main" id="{1019EF2C-21CD-4227-AD27-D3E2836F2B6F}"/>
                </a:ext>
              </a:extLst>
            </p:cNvPr>
            <p:cNvSpPr/>
            <p:nvPr/>
          </p:nvSpPr>
          <p:spPr>
            <a:xfrm>
              <a:off x="3501812" y="262398"/>
              <a:ext cx="5171121" cy="31606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50"/>
            </a:p>
          </p:txBody>
        </p:sp>
      </p:grpSp>
      <p:sp>
        <p:nvSpPr>
          <p:cNvPr id="53" name="Rectangle 52">
            <a:extLst>
              <a:ext uri="{FF2B5EF4-FFF2-40B4-BE49-F238E27FC236}">
                <a16:creationId xmlns:a16="http://schemas.microsoft.com/office/drawing/2014/main" id="{3120BA05-9AD4-4B1A-BE31-A2642EC6BB59}"/>
              </a:ext>
            </a:extLst>
          </p:cNvPr>
          <p:cNvSpPr/>
          <p:nvPr/>
        </p:nvSpPr>
        <p:spPr>
          <a:xfrm>
            <a:off x="1805615" y="1534505"/>
            <a:ext cx="6655675" cy="28515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50"/>
          </a:p>
        </p:txBody>
      </p: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1C0E3876-9A96-4B56-ADC3-E27250D3EC9E}"/>
                  </a:ext>
                </a:extLst>
              </p:cNvPr>
              <p:cNvSpPr txBox="1"/>
              <p:nvPr/>
            </p:nvSpPr>
            <p:spPr>
              <a:xfrm>
                <a:off x="3200332" y="6400800"/>
                <a:ext cx="891537"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latin typeface="Cambria Math" panose="02040503050406030204" pitchFamily="18" charset="0"/>
                              <a:ea typeface="Cambria Math" panose="02040503050406030204" pitchFamily="18" charset="0"/>
                            </a:rPr>
                          </m:ctrlPr>
                        </m:sSubPr>
                        <m:e>
                          <m:r>
                            <a:rPr lang="en-US" sz="2400" b="1" i="1" smtClean="0">
                              <a:latin typeface="Cambria Math" panose="02040503050406030204" pitchFamily="18" charset="0"/>
                              <a:ea typeface="Cambria Math" panose="02040503050406030204" pitchFamily="18" charset="0"/>
                            </a:rPr>
                            <m:t> </m:t>
                          </m:r>
                          <m:r>
                            <a:rPr lang="en-US" sz="2400" b="1" i="1" smtClean="0">
                              <a:latin typeface="Cambria Math" panose="02040503050406030204" pitchFamily="18" charset="0"/>
                              <a:ea typeface="Cambria Math" panose="02040503050406030204" pitchFamily="18" charset="0"/>
                            </a:rPr>
                            <m:t>𝜺</m:t>
                          </m:r>
                        </m:e>
                        <m:sub>
                          <m:r>
                            <a:rPr lang="en-US" sz="2400" b="1" i="1" smtClean="0">
                              <a:latin typeface="Cambria Math" panose="02040503050406030204" pitchFamily="18" charset="0"/>
                              <a:ea typeface="Cambria Math" panose="02040503050406030204" pitchFamily="18" charset="0"/>
                            </a:rPr>
                            <m:t>𝟎</m:t>
                          </m:r>
                        </m:sub>
                      </m:sSub>
                    </m:oMath>
                  </m:oMathPara>
                </a14:m>
                <a:endParaRPr lang="en-US" sz="2400" b="1" dirty="0"/>
              </a:p>
            </p:txBody>
          </p:sp>
        </mc:Choice>
        <mc:Fallback xmlns="">
          <p:sp>
            <p:nvSpPr>
              <p:cNvPr id="50" name="TextBox 49">
                <a:extLst>
                  <a:ext uri="{FF2B5EF4-FFF2-40B4-BE49-F238E27FC236}">
                    <a16:creationId xmlns:a16="http://schemas.microsoft.com/office/drawing/2014/main" id="{1C0E3876-9A96-4B56-ADC3-E27250D3EC9E}"/>
                  </a:ext>
                </a:extLst>
              </p:cNvPr>
              <p:cNvSpPr txBox="1">
                <a:spLocks noRot="1" noChangeAspect="1" noMove="1" noResize="1" noEditPoints="1" noAdjustHandles="1" noChangeArrowheads="1" noChangeShapeType="1" noTextEdit="1"/>
              </p:cNvSpPr>
              <p:nvPr/>
            </p:nvSpPr>
            <p:spPr>
              <a:xfrm>
                <a:off x="3200332" y="6400800"/>
                <a:ext cx="891537" cy="369332"/>
              </a:xfrm>
              <a:prstGeom prst="rect">
                <a:avLst/>
              </a:prstGeom>
              <a:blipFill>
                <a:blip r:embed="rId3"/>
                <a:stretch>
                  <a:fillRect b="-147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B9A16E2B-E826-4D68-A5F7-CBD5C18E100B}"/>
                  </a:ext>
                </a:extLst>
              </p:cNvPr>
              <p:cNvSpPr txBox="1"/>
              <p:nvPr/>
            </p:nvSpPr>
            <p:spPr>
              <a:xfrm>
                <a:off x="3762254" y="1981200"/>
                <a:ext cx="583097"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latin typeface="Cambria Math" panose="02040503050406030204" pitchFamily="18" charset="0"/>
                              <a:ea typeface="Cambria Math" panose="02040503050406030204" pitchFamily="18" charset="0"/>
                            </a:rPr>
                          </m:ctrlPr>
                        </m:sSubPr>
                        <m:e>
                          <m:r>
                            <a:rPr lang="en-US" sz="2400" b="1" i="1" smtClean="0">
                              <a:latin typeface="Cambria Math" panose="02040503050406030204" pitchFamily="18" charset="0"/>
                              <a:ea typeface="Cambria Math" panose="02040503050406030204" pitchFamily="18" charset="0"/>
                            </a:rPr>
                            <m:t> </m:t>
                          </m:r>
                          <m:r>
                            <a:rPr lang="en-US" sz="2400" b="1" i="1" smtClean="0">
                              <a:latin typeface="Cambria Math" panose="02040503050406030204" pitchFamily="18" charset="0"/>
                              <a:ea typeface="Cambria Math" panose="02040503050406030204" pitchFamily="18" charset="0"/>
                            </a:rPr>
                            <m:t>𝜺</m:t>
                          </m:r>
                        </m:e>
                        <m:sub>
                          <m:r>
                            <a:rPr lang="en-US" sz="2400" b="1" i="1" smtClean="0">
                              <a:latin typeface="Cambria Math" panose="02040503050406030204" pitchFamily="18" charset="0"/>
                              <a:ea typeface="Cambria Math" panose="02040503050406030204" pitchFamily="18" charset="0"/>
                            </a:rPr>
                            <m:t>𝟎</m:t>
                          </m:r>
                        </m:sub>
                      </m:sSub>
                    </m:oMath>
                  </m:oMathPara>
                </a14:m>
                <a:endParaRPr lang="en-US" sz="2400" b="1" dirty="0"/>
              </a:p>
            </p:txBody>
          </p:sp>
        </mc:Choice>
        <mc:Fallback xmlns="">
          <p:sp>
            <p:nvSpPr>
              <p:cNvPr id="54" name="TextBox 53">
                <a:extLst>
                  <a:ext uri="{FF2B5EF4-FFF2-40B4-BE49-F238E27FC236}">
                    <a16:creationId xmlns:a16="http://schemas.microsoft.com/office/drawing/2014/main" id="{B9A16E2B-E826-4D68-A5F7-CBD5C18E100B}"/>
                  </a:ext>
                </a:extLst>
              </p:cNvPr>
              <p:cNvSpPr txBox="1">
                <a:spLocks noRot="1" noChangeAspect="1" noMove="1" noResize="1" noEditPoints="1" noAdjustHandles="1" noChangeArrowheads="1" noChangeShapeType="1" noTextEdit="1"/>
              </p:cNvSpPr>
              <p:nvPr/>
            </p:nvSpPr>
            <p:spPr>
              <a:xfrm>
                <a:off x="3762254" y="1981200"/>
                <a:ext cx="583097" cy="369332"/>
              </a:xfrm>
              <a:prstGeom prst="rect">
                <a:avLst/>
              </a:prstGeom>
              <a:blipFill>
                <a:blip r:embed="rId4"/>
                <a:stretch>
                  <a:fillRect b="-14754"/>
                </a:stretch>
              </a:blipFill>
            </p:spPr>
            <p:txBody>
              <a:bodyPr/>
              <a:lstStyle/>
              <a:p>
                <a:r>
                  <a:rPr lang="en-US">
                    <a:noFill/>
                  </a:rPr>
                  <a:t> </a:t>
                </a:r>
              </a:p>
            </p:txBody>
          </p:sp>
        </mc:Fallback>
      </mc:AlternateContent>
      <p:sp>
        <p:nvSpPr>
          <p:cNvPr id="55" name="TextBox 54">
            <a:extLst>
              <a:ext uri="{FF2B5EF4-FFF2-40B4-BE49-F238E27FC236}">
                <a16:creationId xmlns:a16="http://schemas.microsoft.com/office/drawing/2014/main" id="{FCA8F67A-B724-456E-A9CF-2746FE545113}"/>
              </a:ext>
            </a:extLst>
          </p:cNvPr>
          <p:cNvSpPr txBox="1"/>
          <p:nvPr/>
        </p:nvSpPr>
        <p:spPr>
          <a:xfrm>
            <a:off x="2661879" y="281513"/>
            <a:ext cx="4771819" cy="461665"/>
          </a:xfrm>
          <a:prstGeom prst="rect">
            <a:avLst/>
          </a:prstGeom>
          <a:noFill/>
        </p:spPr>
        <p:txBody>
          <a:bodyPr wrap="none" rtlCol="0">
            <a:spAutoFit/>
          </a:bodyPr>
          <a:lstStyle/>
          <a:p>
            <a:r>
              <a:rPr lang="en-US" sz="2400" b="1" dirty="0"/>
              <a:t>Analytic Values for Active Nodes </a:t>
            </a:r>
            <a:r>
              <a:rPr lang="en-US" sz="2400" b="1" i="1" dirty="0"/>
              <a:t>x</a:t>
            </a:r>
            <a:r>
              <a:rPr lang="en-US" sz="2400" b="1" i="1" baseline="-25000" dirty="0"/>
              <a:t>1 </a:t>
            </a:r>
            <a:endParaRPr lang="en-US" sz="2400" b="1" dirty="0"/>
          </a:p>
        </p:txBody>
      </p:sp>
      <p:sp>
        <p:nvSpPr>
          <p:cNvPr id="56" name="TextBox 55">
            <a:extLst>
              <a:ext uri="{FF2B5EF4-FFF2-40B4-BE49-F238E27FC236}">
                <a16:creationId xmlns:a16="http://schemas.microsoft.com/office/drawing/2014/main" id="{97E03957-E857-4F0A-AB03-0EBB7B4108F2}"/>
              </a:ext>
            </a:extLst>
          </p:cNvPr>
          <p:cNvSpPr txBox="1"/>
          <p:nvPr/>
        </p:nvSpPr>
        <p:spPr>
          <a:xfrm>
            <a:off x="2812933" y="696347"/>
            <a:ext cx="3266920" cy="400110"/>
          </a:xfrm>
          <a:prstGeom prst="rect">
            <a:avLst/>
          </a:prstGeom>
          <a:noFill/>
        </p:spPr>
        <p:txBody>
          <a:bodyPr wrap="none" rtlCol="0">
            <a:spAutoFit/>
          </a:bodyPr>
          <a:lstStyle/>
          <a:p>
            <a:r>
              <a:rPr lang="en-US" b="1" dirty="0"/>
              <a:t>Interaction enthalpy is zero:  </a:t>
            </a:r>
          </a:p>
        </p:txBody>
      </p: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93FFE076-C9E7-48FC-8E22-073590F81CCB}"/>
                  </a:ext>
                </a:extLst>
              </p:cNvPr>
              <p:cNvSpPr txBox="1"/>
              <p:nvPr/>
            </p:nvSpPr>
            <p:spPr>
              <a:xfrm>
                <a:off x="5904212" y="685800"/>
                <a:ext cx="827031" cy="369332"/>
              </a:xfrm>
              <a:prstGeom prst="rect">
                <a:avLst/>
              </a:prstGeom>
              <a:noFill/>
            </p:spPr>
            <p:txBody>
              <a:bodyPr wrap="square" lIns="0" tIns="0" rIns="0" bIns="0" rtlCol="0">
                <a:spAutoFit/>
              </a:bodyPr>
              <a:lstStyle/>
              <a:p>
                <a14:m>
                  <m:oMath xmlns:m="http://schemas.openxmlformats.org/officeDocument/2006/math">
                    <m:sSub>
                      <m:sSubPr>
                        <m:ctrlPr>
                          <a:rPr lang="en-US" sz="2400" b="1" i="1" smtClean="0">
                            <a:latin typeface="Cambria Math" panose="02040503050406030204" pitchFamily="18" charset="0"/>
                            <a:ea typeface="Cambria Math" panose="02040503050406030204" pitchFamily="18" charset="0"/>
                          </a:rPr>
                        </m:ctrlPr>
                      </m:sSubPr>
                      <m:e>
                        <m:r>
                          <a:rPr lang="en-US" sz="2400" b="1" i="1" smtClean="0">
                            <a:latin typeface="Cambria Math" panose="02040503050406030204" pitchFamily="18" charset="0"/>
                            <a:ea typeface="Cambria Math" panose="02040503050406030204" pitchFamily="18" charset="0"/>
                          </a:rPr>
                          <m:t> </m:t>
                        </m:r>
                        <m:r>
                          <a:rPr lang="en-US" sz="2400" b="1" i="1" smtClean="0">
                            <a:latin typeface="Cambria Math" panose="02040503050406030204" pitchFamily="18" charset="0"/>
                            <a:ea typeface="Cambria Math" panose="02040503050406030204" pitchFamily="18" charset="0"/>
                          </a:rPr>
                          <m:t>𝜺</m:t>
                        </m:r>
                      </m:e>
                      <m:sub>
                        <m:r>
                          <a:rPr lang="en-US" sz="2400" b="1" i="1" smtClean="0">
                            <a:latin typeface="Cambria Math" panose="02040503050406030204" pitchFamily="18" charset="0"/>
                            <a:ea typeface="Cambria Math" panose="02040503050406030204" pitchFamily="18" charset="0"/>
                          </a:rPr>
                          <m:t>𝟏</m:t>
                        </m:r>
                      </m:sub>
                    </m:sSub>
                  </m:oMath>
                </a14:m>
                <a:r>
                  <a:rPr lang="en-US" sz="2400" b="1" dirty="0"/>
                  <a:t>= 0</a:t>
                </a:r>
              </a:p>
            </p:txBody>
          </p:sp>
        </mc:Choice>
        <mc:Fallback xmlns="">
          <p:sp>
            <p:nvSpPr>
              <p:cNvPr id="57" name="TextBox 56">
                <a:extLst>
                  <a:ext uri="{FF2B5EF4-FFF2-40B4-BE49-F238E27FC236}">
                    <a16:creationId xmlns:a16="http://schemas.microsoft.com/office/drawing/2014/main" id="{93FFE076-C9E7-48FC-8E22-073590F81CCB}"/>
                  </a:ext>
                </a:extLst>
              </p:cNvPr>
              <p:cNvSpPr txBox="1">
                <a:spLocks noRot="1" noChangeAspect="1" noMove="1" noResize="1" noEditPoints="1" noAdjustHandles="1" noChangeArrowheads="1" noChangeShapeType="1" noTextEdit="1"/>
              </p:cNvSpPr>
              <p:nvPr/>
            </p:nvSpPr>
            <p:spPr>
              <a:xfrm>
                <a:off x="5904212" y="685800"/>
                <a:ext cx="827031" cy="369332"/>
              </a:xfrm>
              <a:prstGeom prst="rect">
                <a:avLst/>
              </a:prstGeom>
              <a:blipFill>
                <a:blip r:embed="rId5"/>
                <a:stretch>
                  <a:fillRect l="-1481" t="-26667" r="-12593" b="-50000"/>
                </a:stretch>
              </a:blipFill>
            </p:spPr>
            <p:txBody>
              <a:bodyPr/>
              <a:lstStyle/>
              <a:p>
                <a:r>
                  <a:rPr lang="en-US">
                    <a:noFill/>
                  </a:rPr>
                  <a:t> </a:t>
                </a:r>
              </a:p>
            </p:txBody>
          </p:sp>
        </mc:Fallback>
      </mc:AlternateContent>
      <p:sp>
        <p:nvSpPr>
          <p:cNvPr id="58" name="TextBox 57">
            <a:extLst>
              <a:ext uri="{FF2B5EF4-FFF2-40B4-BE49-F238E27FC236}">
                <a16:creationId xmlns:a16="http://schemas.microsoft.com/office/drawing/2014/main" id="{9179FF52-C3D6-45D7-BD89-CF191054CB16}"/>
              </a:ext>
            </a:extLst>
          </p:cNvPr>
          <p:cNvSpPr txBox="1"/>
          <p:nvPr/>
        </p:nvSpPr>
        <p:spPr>
          <a:xfrm>
            <a:off x="1491408" y="1233567"/>
            <a:ext cx="7086599" cy="400110"/>
          </a:xfrm>
          <a:prstGeom prst="rect">
            <a:avLst/>
          </a:prstGeom>
          <a:noFill/>
        </p:spPr>
        <p:txBody>
          <a:bodyPr wrap="square" rtlCol="0">
            <a:spAutoFit/>
          </a:bodyPr>
          <a:lstStyle/>
          <a:p>
            <a:pPr algn="ctr"/>
            <a:r>
              <a:rPr lang="en-US" b="1" i="1" dirty="0"/>
              <a:t>Case 2: Find the eps0 value close to yielding x1 = 0.45</a:t>
            </a:r>
          </a:p>
        </p:txBody>
      </p:sp>
      <p:cxnSp>
        <p:nvCxnSpPr>
          <p:cNvPr id="13" name="Straight Connector 12">
            <a:extLst>
              <a:ext uri="{FF2B5EF4-FFF2-40B4-BE49-F238E27FC236}">
                <a16:creationId xmlns:a16="http://schemas.microsoft.com/office/drawing/2014/main" id="{B98DFC27-7AE7-4C43-81F4-E133224AC361}"/>
              </a:ext>
            </a:extLst>
          </p:cNvPr>
          <p:cNvCxnSpPr/>
          <p:nvPr/>
        </p:nvCxnSpPr>
        <p:spPr>
          <a:xfrm>
            <a:off x="1994819" y="2590800"/>
            <a:ext cx="63020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BB403AF-25E2-4B0B-853C-5322BF850A3A}"/>
              </a:ext>
            </a:extLst>
          </p:cNvPr>
          <p:cNvCxnSpPr/>
          <p:nvPr/>
        </p:nvCxnSpPr>
        <p:spPr>
          <a:xfrm>
            <a:off x="2362200" y="2353972"/>
            <a:ext cx="0" cy="3768547"/>
          </a:xfrm>
          <a:prstGeom prst="line">
            <a:avLst/>
          </a:prstGeom>
        </p:spPr>
        <p:style>
          <a:lnRef idx="1">
            <a:schemeClr val="accent1"/>
          </a:lnRef>
          <a:fillRef idx="0">
            <a:schemeClr val="accent1"/>
          </a:fillRef>
          <a:effectRef idx="0">
            <a:schemeClr val="accent1"/>
          </a:effectRef>
          <a:fontRef idx="minor">
            <a:schemeClr val="tx1"/>
          </a:fontRef>
        </p:style>
      </p:cxnSp>
      <p:sp>
        <p:nvSpPr>
          <p:cNvPr id="11" name="Isosceles Triangle 10">
            <a:extLst>
              <a:ext uri="{FF2B5EF4-FFF2-40B4-BE49-F238E27FC236}">
                <a16:creationId xmlns:a16="http://schemas.microsoft.com/office/drawing/2014/main" id="{B6457069-6E46-420E-B6B2-64D4C0A4BF69}"/>
              </a:ext>
            </a:extLst>
          </p:cNvPr>
          <p:cNvSpPr/>
          <p:nvPr/>
        </p:nvSpPr>
        <p:spPr>
          <a:xfrm>
            <a:off x="2246510" y="6177105"/>
            <a:ext cx="263116" cy="277834"/>
          </a:xfrm>
          <a:prstGeom prst="triangl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BEF74347-555E-4785-A11D-42DAB15BBE9B}"/>
              </a:ext>
            </a:extLst>
          </p:cNvPr>
          <p:cNvGrpSpPr/>
          <p:nvPr/>
        </p:nvGrpSpPr>
        <p:grpSpPr>
          <a:xfrm>
            <a:off x="1234629" y="6601802"/>
            <a:ext cx="2009971" cy="1042035"/>
            <a:chOff x="1678232" y="6614858"/>
            <a:chExt cx="2009971" cy="1042035"/>
          </a:xfrm>
        </p:grpSpPr>
        <p:sp>
          <p:nvSpPr>
            <p:cNvPr id="60" name="TextBox 59">
              <a:extLst>
                <a:ext uri="{FF2B5EF4-FFF2-40B4-BE49-F238E27FC236}">
                  <a16:creationId xmlns:a16="http://schemas.microsoft.com/office/drawing/2014/main" id="{2EE7B318-8504-4D49-B4E4-D840B2EEB163}"/>
                </a:ext>
              </a:extLst>
            </p:cNvPr>
            <p:cNvSpPr txBox="1"/>
            <p:nvPr/>
          </p:nvSpPr>
          <p:spPr>
            <a:xfrm>
              <a:off x="2020246" y="7171943"/>
              <a:ext cx="1667957" cy="338554"/>
            </a:xfrm>
            <a:prstGeom prst="rect">
              <a:avLst/>
            </a:prstGeom>
            <a:noFill/>
          </p:spPr>
          <p:txBody>
            <a:bodyPr wrap="none" rtlCol="0">
              <a:spAutoFit/>
            </a:bodyPr>
            <a:lstStyle/>
            <a:p>
              <a:r>
                <a:rPr lang="en-US" sz="1600" b="1" i="1" dirty="0"/>
                <a:t>x</a:t>
              </a:r>
              <a:r>
                <a:rPr lang="en-US" sz="1600" b="1" i="1" baseline="-25000" dirty="0"/>
                <a:t>1 </a:t>
              </a:r>
              <a:r>
                <a:rPr lang="en-US" sz="1600" b="1" i="1" dirty="0"/>
                <a:t>= 0.45 (</a:t>
              </a:r>
              <a:r>
                <a:rPr lang="en-US" sz="1600" b="1" i="1" dirty="0" err="1"/>
                <a:t>approx</a:t>
              </a:r>
              <a:r>
                <a:rPr lang="en-US" sz="1600" b="1" i="1" dirty="0"/>
                <a:t>)</a:t>
              </a:r>
            </a:p>
          </p:txBody>
        </p:sp>
        <p:sp>
          <p:nvSpPr>
            <p:cNvPr id="61" name="Rectangle: Rounded Corners 60">
              <a:extLst>
                <a:ext uri="{FF2B5EF4-FFF2-40B4-BE49-F238E27FC236}">
                  <a16:creationId xmlns:a16="http://schemas.microsoft.com/office/drawing/2014/main" id="{229F7459-EC3C-4ED2-9DCC-399213C20D05}"/>
                </a:ext>
              </a:extLst>
            </p:cNvPr>
            <p:cNvSpPr/>
            <p:nvPr/>
          </p:nvSpPr>
          <p:spPr>
            <a:xfrm>
              <a:off x="1678232" y="6614858"/>
              <a:ext cx="2009971" cy="104203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TextBox 61">
              <a:extLst>
                <a:ext uri="{FF2B5EF4-FFF2-40B4-BE49-F238E27FC236}">
                  <a16:creationId xmlns:a16="http://schemas.microsoft.com/office/drawing/2014/main" id="{37AA39C3-3EA3-4C4F-844E-281E3BFBDA3D}"/>
                </a:ext>
              </a:extLst>
            </p:cNvPr>
            <p:cNvSpPr txBox="1"/>
            <p:nvPr/>
          </p:nvSpPr>
          <p:spPr>
            <a:xfrm>
              <a:off x="1764508" y="6624268"/>
              <a:ext cx="513410" cy="338554"/>
            </a:xfrm>
            <a:prstGeom prst="rect">
              <a:avLst/>
            </a:prstGeom>
            <a:noFill/>
          </p:spPr>
          <p:txBody>
            <a:bodyPr wrap="none" rtlCol="0">
              <a:spAutoFit/>
            </a:bodyPr>
            <a:lstStyle/>
            <a:p>
              <a:r>
                <a:rPr lang="en-US" sz="1600" b="1" i="1" dirty="0"/>
                <a:t>For:</a:t>
              </a:r>
            </a:p>
          </p:txBody>
        </p: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BB00DA1F-642D-4423-A2D9-25A89A59368D}"/>
                    </a:ext>
                  </a:extLst>
                </p:cNvPr>
                <p:cNvSpPr txBox="1"/>
                <p:nvPr/>
              </p:nvSpPr>
              <p:spPr>
                <a:xfrm>
                  <a:off x="2033426" y="6947376"/>
                  <a:ext cx="1122589" cy="246221"/>
                </a:xfrm>
                <a:prstGeom prst="rect">
                  <a:avLst/>
                </a:prstGeom>
                <a:noFill/>
              </p:spPr>
              <p:txBody>
                <a:bodyPr wrap="square" lIns="0" tIns="0" rIns="0" bIns="0" rtlCol="0">
                  <a:spAutoFit/>
                </a:bodyPr>
                <a:lstStyle/>
                <a:p>
                  <a:pPr algn="ctr"/>
                  <a14:m>
                    <m:oMath xmlns:m="http://schemas.openxmlformats.org/officeDocument/2006/math">
                      <m:sSub>
                        <m:sSubPr>
                          <m:ctrlPr>
                            <a:rPr lang="en-US" sz="1600" b="1" i="1" smtClean="0">
                              <a:latin typeface="Cambria Math" panose="02040503050406030204" pitchFamily="18" charset="0"/>
                              <a:ea typeface="Cambria Math" panose="02040503050406030204" pitchFamily="18" charset="0"/>
                            </a:rPr>
                          </m:ctrlPr>
                        </m:sSubPr>
                        <m:e>
                          <m:r>
                            <a:rPr lang="en-US" sz="1600" b="1" i="0" smtClean="0">
                              <a:latin typeface="Cambria Math" panose="02040503050406030204" pitchFamily="18" charset="0"/>
                              <a:ea typeface="Cambria Math" panose="02040503050406030204" pitchFamily="18" charset="0"/>
                            </a:rPr>
                            <m:t> </m:t>
                          </m:r>
                          <m:r>
                            <a:rPr lang="en-US" sz="1600" b="1" i="0" smtClean="0">
                              <a:latin typeface="Cambria Math" panose="02040503050406030204" pitchFamily="18" charset="0"/>
                              <a:ea typeface="Cambria Math" panose="02040503050406030204" pitchFamily="18" charset="0"/>
                            </a:rPr>
                            <m:t>𝛆</m:t>
                          </m:r>
                        </m:e>
                        <m:sub>
                          <m:r>
                            <a:rPr lang="en-US" sz="1600" b="1" i="0" smtClean="0">
                              <a:latin typeface="Cambria Math" panose="02040503050406030204" pitchFamily="18" charset="0"/>
                              <a:ea typeface="Cambria Math" panose="02040503050406030204" pitchFamily="18" charset="0"/>
                            </a:rPr>
                            <m:t>𝟏</m:t>
                          </m:r>
                        </m:sub>
                      </m:sSub>
                    </m:oMath>
                  </a14:m>
                  <a:r>
                    <a:rPr lang="en-US" sz="1600" b="1" dirty="0"/>
                    <a:t>= 0.0</a:t>
                  </a:r>
                </a:p>
              </p:txBody>
            </p:sp>
          </mc:Choice>
          <mc:Fallback xmlns="">
            <p:sp>
              <p:nvSpPr>
                <p:cNvPr id="63" name="TextBox 62">
                  <a:extLst>
                    <a:ext uri="{FF2B5EF4-FFF2-40B4-BE49-F238E27FC236}">
                      <a16:creationId xmlns:a16="http://schemas.microsoft.com/office/drawing/2014/main" id="{BB00DA1F-642D-4423-A2D9-25A89A59368D}"/>
                    </a:ext>
                  </a:extLst>
                </p:cNvPr>
                <p:cNvSpPr txBox="1">
                  <a:spLocks noRot="1" noChangeAspect="1" noMove="1" noResize="1" noEditPoints="1" noAdjustHandles="1" noChangeArrowheads="1" noChangeShapeType="1" noTextEdit="1"/>
                </p:cNvSpPr>
                <p:nvPr/>
              </p:nvSpPr>
              <p:spPr>
                <a:xfrm>
                  <a:off x="2033426" y="6947376"/>
                  <a:ext cx="1122589" cy="246221"/>
                </a:xfrm>
                <a:prstGeom prst="rect">
                  <a:avLst/>
                </a:prstGeom>
                <a:blipFill>
                  <a:blip r:embed="rId6"/>
                  <a:stretch>
                    <a:fillRect t="-27500" b="-5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991E360D-5A95-4F23-BD31-10FB4BE2A9E7}"/>
                    </a:ext>
                  </a:extLst>
                </p:cNvPr>
                <p:cNvSpPr txBox="1"/>
                <p:nvPr/>
              </p:nvSpPr>
              <p:spPr>
                <a:xfrm>
                  <a:off x="2028647" y="6667992"/>
                  <a:ext cx="1122589" cy="246221"/>
                </a:xfrm>
                <a:prstGeom prst="rect">
                  <a:avLst/>
                </a:prstGeom>
                <a:noFill/>
              </p:spPr>
              <p:txBody>
                <a:bodyPr wrap="square" lIns="0" tIns="0" rIns="0" bIns="0" rtlCol="0">
                  <a:spAutoFit/>
                </a:bodyPr>
                <a:lstStyle/>
                <a:p>
                  <a:pPr algn="ctr"/>
                  <a14:m>
                    <m:oMath xmlns:m="http://schemas.openxmlformats.org/officeDocument/2006/math">
                      <m:sSub>
                        <m:sSubPr>
                          <m:ctrlPr>
                            <a:rPr lang="en-US" sz="1600" b="1" i="1" smtClean="0">
                              <a:latin typeface="Cambria Math" panose="02040503050406030204" pitchFamily="18" charset="0"/>
                              <a:ea typeface="Cambria Math" panose="02040503050406030204" pitchFamily="18" charset="0"/>
                            </a:rPr>
                          </m:ctrlPr>
                        </m:sSubPr>
                        <m:e>
                          <m:r>
                            <a:rPr lang="en-US" sz="1600" b="1" i="0" smtClean="0">
                              <a:latin typeface="Cambria Math" panose="02040503050406030204" pitchFamily="18" charset="0"/>
                              <a:ea typeface="Cambria Math" panose="02040503050406030204" pitchFamily="18" charset="0"/>
                            </a:rPr>
                            <m:t> </m:t>
                          </m:r>
                          <m:r>
                            <a:rPr lang="en-US" sz="1600" b="1" i="0" smtClean="0">
                              <a:latin typeface="Cambria Math" panose="02040503050406030204" pitchFamily="18" charset="0"/>
                              <a:ea typeface="Cambria Math" panose="02040503050406030204" pitchFamily="18" charset="0"/>
                            </a:rPr>
                            <m:t>𝛆</m:t>
                          </m:r>
                        </m:e>
                        <m:sub>
                          <m:r>
                            <a:rPr lang="en-US" sz="1600" b="1" i="1" smtClean="0">
                              <a:latin typeface="Cambria Math" panose="02040503050406030204" pitchFamily="18" charset="0"/>
                              <a:ea typeface="Cambria Math" panose="02040503050406030204" pitchFamily="18" charset="0"/>
                            </a:rPr>
                            <m:t>𝟎</m:t>
                          </m:r>
                        </m:sub>
                      </m:sSub>
                    </m:oMath>
                  </a14:m>
                  <a:r>
                    <a:rPr lang="en-US" sz="1600" b="1" dirty="0"/>
                    <a:t>= 0.2</a:t>
                  </a:r>
                </a:p>
              </p:txBody>
            </p:sp>
          </mc:Choice>
          <mc:Fallback xmlns="">
            <p:sp>
              <p:nvSpPr>
                <p:cNvPr id="65" name="TextBox 64">
                  <a:extLst>
                    <a:ext uri="{FF2B5EF4-FFF2-40B4-BE49-F238E27FC236}">
                      <a16:creationId xmlns:a16="http://schemas.microsoft.com/office/drawing/2014/main" id="{991E360D-5A95-4F23-BD31-10FB4BE2A9E7}"/>
                    </a:ext>
                  </a:extLst>
                </p:cNvPr>
                <p:cNvSpPr txBox="1">
                  <a:spLocks noRot="1" noChangeAspect="1" noMove="1" noResize="1" noEditPoints="1" noAdjustHandles="1" noChangeArrowheads="1" noChangeShapeType="1" noTextEdit="1"/>
                </p:cNvSpPr>
                <p:nvPr/>
              </p:nvSpPr>
              <p:spPr>
                <a:xfrm>
                  <a:off x="2028647" y="6667992"/>
                  <a:ext cx="1122589" cy="246221"/>
                </a:xfrm>
                <a:prstGeom prst="rect">
                  <a:avLst/>
                </a:prstGeom>
                <a:blipFill>
                  <a:blip r:embed="rId7"/>
                  <a:stretch>
                    <a:fillRect t="-27500" b="-50000"/>
                  </a:stretch>
                </a:blipFill>
              </p:spPr>
              <p:txBody>
                <a:bodyPr/>
                <a:lstStyle/>
                <a:p>
                  <a:r>
                    <a:rPr lang="en-US">
                      <a:noFill/>
                    </a:rPr>
                    <a:t> </a:t>
                  </a:r>
                </a:p>
              </p:txBody>
            </p:sp>
          </mc:Fallback>
        </mc:AlternateContent>
        <p:sp>
          <p:nvSpPr>
            <p:cNvPr id="66" name="Isosceles Triangle 65">
              <a:extLst>
                <a:ext uri="{FF2B5EF4-FFF2-40B4-BE49-F238E27FC236}">
                  <a16:creationId xmlns:a16="http://schemas.microsoft.com/office/drawing/2014/main" id="{2B36F221-764A-4E15-AC21-CE4B77A667AF}"/>
                </a:ext>
              </a:extLst>
            </p:cNvPr>
            <p:cNvSpPr/>
            <p:nvPr/>
          </p:nvSpPr>
          <p:spPr>
            <a:xfrm>
              <a:off x="1805691" y="7190471"/>
              <a:ext cx="263116" cy="277834"/>
            </a:xfrm>
            <a:prstGeom prst="triangl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488BE0D-46FC-484C-8B39-916C6763E080}"/>
              </a:ext>
            </a:extLst>
          </p:cNvPr>
          <p:cNvSpPr txBox="1"/>
          <p:nvPr/>
        </p:nvSpPr>
        <p:spPr>
          <a:xfrm>
            <a:off x="3586762" y="7343552"/>
            <a:ext cx="4905510" cy="307777"/>
          </a:xfrm>
          <a:prstGeom prst="rect">
            <a:avLst/>
          </a:prstGeom>
          <a:noFill/>
        </p:spPr>
        <p:txBody>
          <a:bodyPr wrap="none" rtlCol="0">
            <a:spAutoFit/>
          </a:bodyPr>
          <a:lstStyle/>
          <a:p>
            <a:r>
              <a:rPr lang="en-US" sz="1400" dirty="0"/>
              <a:t>Code: 2D-CVM-simple-eq_no-interaction-calc_v3_2018-10-30.py</a:t>
            </a:r>
          </a:p>
        </p:txBody>
      </p:sp>
    </p:spTree>
    <p:extLst>
      <p:ext uri="{BB962C8B-B14F-4D97-AF65-F5344CB8AC3E}">
        <p14:creationId xmlns:p14="http://schemas.microsoft.com/office/powerpoint/2010/main" val="4142693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A J Maren\Pictures\AJM-website-textile-bckgrnds\italian-renaissance-gold-brocade_pinterest..jpg"/>
          <p:cNvPicPr>
            <a:picLocks noChangeAspect="1" noChangeArrowheads="1"/>
          </p:cNvPicPr>
          <p:nvPr/>
        </p:nvPicPr>
        <p:blipFill>
          <a:blip r:embed="rId2" cstate="print"/>
          <a:srcRect/>
          <a:stretch>
            <a:fillRect/>
          </a:stretch>
        </p:blipFill>
        <p:spPr bwMode="auto">
          <a:xfrm>
            <a:off x="0" y="0"/>
            <a:ext cx="10058400" cy="7772400"/>
          </a:xfrm>
          <a:prstGeom prst="rect">
            <a:avLst/>
          </a:prstGeom>
          <a:noFill/>
          <a:effectLst>
            <a:glow rad="101600">
              <a:schemeClr val="accent2">
                <a:satMod val="175000"/>
                <a:alpha val="40000"/>
              </a:schemeClr>
            </a:glow>
          </a:effectLst>
        </p:spPr>
      </p:pic>
      <p:sp>
        <p:nvSpPr>
          <p:cNvPr id="3" name="Rectangle 2"/>
          <p:cNvSpPr/>
          <p:nvPr/>
        </p:nvSpPr>
        <p:spPr>
          <a:xfrm>
            <a:off x="685800" y="685804"/>
            <a:ext cx="8610600" cy="6324600"/>
          </a:xfrm>
          <a:prstGeom prst="rect">
            <a:avLst/>
          </a:prstGeom>
          <a:solidFill>
            <a:srgbClr val="FAE6CD"/>
          </a:solidFill>
          <a:ln w="28575">
            <a:solidFill>
              <a:schemeClr val="accent2">
                <a:lumMod val="75000"/>
              </a:schemeClr>
            </a:solidFill>
          </a:ln>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101787" tIns="50894" rIns="101787" bIns="50894" rtlCol="0" anchor="ctr"/>
          <a:lstStyle/>
          <a:p>
            <a:pPr algn="ctr"/>
            <a:endParaRPr lang="en-US" dirty="0"/>
          </a:p>
        </p:txBody>
      </p:sp>
      <p:grpSp>
        <p:nvGrpSpPr>
          <p:cNvPr id="2" name="Group 11"/>
          <p:cNvGrpSpPr/>
          <p:nvPr/>
        </p:nvGrpSpPr>
        <p:grpSpPr>
          <a:xfrm>
            <a:off x="1562099" y="1295400"/>
            <a:ext cx="6858001" cy="1156885"/>
            <a:chOff x="1600198" y="4160896"/>
            <a:chExt cx="6858001" cy="1156885"/>
          </a:xfrm>
        </p:grpSpPr>
        <p:sp>
          <p:nvSpPr>
            <p:cNvPr id="9" name="TextBox 8"/>
            <p:cNvSpPr txBox="1"/>
            <p:nvPr/>
          </p:nvSpPr>
          <p:spPr>
            <a:xfrm>
              <a:off x="1600199" y="4311303"/>
              <a:ext cx="6858000" cy="861774"/>
            </a:xfrm>
            <a:prstGeom prst="rect">
              <a:avLst/>
            </a:prstGeom>
            <a:solidFill>
              <a:srgbClr val="F5D2A5"/>
            </a:solidFill>
            <a:ln w="28575">
              <a:solidFill>
                <a:schemeClr val="accent2">
                  <a:lumMod val="75000"/>
                </a:schemeClr>
              </a:solidFill>
            </a:ln>
          </p:spPr>
          <p:txBody>
            <a:bodyPr wrap="square" rtlCol="0" anchor="ctr">
              <a:spAutoFit/>
            </a:bodyPr>
            <a:lstStyle/>
            <a:p>
              <a:pPr algn="ctr"/>
              <a:endParaRPr lang="en-US" sz="800" dirty="0">
                <a:latin typeface="Britannic Bold" pitchFamily="34" charset="0"/>
              </a:endParaRPr>
            </a:p>
            <a:p>
              <a:pPr algn="ctr"/>
              <a:r>
                <a:rPr lang="en-US" sz="2400" dirty="0">
                  <a:latin typeface="Britannic Bold" pitchFamily="34" charset="0"/>
                </a:rPr>
                <a:t>Overview of this </a:t>
              </a:r>
              <a:r>
                <a:rPr lang="en-US" sz="2400" dirty="0" err="1">
                  <a:latin typeface="Britannic Bold" pitchFamily="34" charset="0"/>
                </a:rPr>
                <a:t>slidedeck</a:t>
              </a:r>
              <a:r>
                <a:rPr lang="en-US" sz="2400" dirty="0">
                  <a:latin typeface="Britannic Bold" pitchFamily="34" charset="0"/>
                </a:rPr>
                <a:t>:</a:t>
              </a:r>
            </a:p>
            <a:p>
              <a:pPr algn="ctr"/>
              <a:endParaRPr lang="en-US" sz="1000" dirty="0">
                <a:latin typeface="Britannic Bold" pitchFamily="34" charset="0"/>
              </a:endParaRPr>
            </a:p>
            <a:p>
              <a:pPr algn="ctr"/>
              <a:endParaRPr lang="en-US" sz="800" dirty="0">
                <a:latin typeface="Britannic Bold" pitchFamily="34" charset="0"/>
              </a:endParaRPr>
            </a:p>
          </p:txBody>
        </p:sp>
        <p:pic>
          <p:nvPicPr>
            <p:cNvPr id="2054" name="Picture 6" descr="C:\Users\A J Maren\Pictures\AJM-website-textile-bckgrnds\Italian-renaissance-border-2-thin.jpg"/>
            <p:cNvPicPr>
              <a:picLocks noChangeAspect="1" noChangeArrowheads="1"/>
            </p:cNvPicPr>
            <p:nvPr/>
          </p:nvPicPr>
          <p:blipFill>
            <a:blip r:embed="rId3" cstate="print"/>
            <a:srcRect/>
            <a:stretch>
              <a:fillRect/>
            </a:stretch>
          </p:blipFill>
          <p:spPr bwMode="auto">
            <a:xfrm>
              <a:off x="1600198" y="5167374"/>
              <a:ext cx="6858001" cy="150407"/>
            </a:xfrm>
            <a:prstGeom prst="rect">
              <a:avLst/>
            </a:prstGeom>
            <a:noFill/>
            <a:effectLst>
              <a:glow rad="63500">
                <a:schemeClr val="accent2">
                  <a:satMod val="175000"/>
                  <a:alpha val="40000"/>
                </a:schemeClr>
              </a:glow>
            </a:effectLst>
          </p:spPr>
        </p:pic>
        <p:pic>
          <p:nvPicPr>
            <p:cNvPr id="11" name="Picture 6" descr="C:\Users\A J Maren\Pictures\AJM-website-textile-bckgrnds\Italian-renaissance-border-2-thin.jpg"/>
            <p:cNvPicPr>
              <a:picLocks noChangeAspect="1" noChangeArrowheads="1"/>
            </p:cNvPicPr>
            <p:nvPr/>
          </p:nvPicPr>
          <p:blipFill>
            <a:blip r:embed="rId3" cstate="print"/>
            <a:srcRect/>
            <a:stretch>
              <a:fillRect/>
            </a:stretch>
          </p:blipFill>
          <p:spPr bwMode="auto">
            <a:xfrm>
              <a:off x="1600198" y="4160896"/>
              <a:ext cx="6858001" cy="150407"/>
            </a:xfrm>
            <a:prstGeom prst="rect">
              <a:avLst/>
            </a:prstGeom>
            <a:noFill/>
            <a:effectLst>
              <a:glow rad="63500">
                <a:schemeClr val="accent2">
                  <a:satMod val="175000"/>
                  <a:alpha val="40000"/>
                </a:schemeClr>
              </a:glow>
            </a:effectLst>
          </p:spPr>
        </p:pic>
      </p:grpSp>
      <p:sp>
        <p:nvSpPr>
          <p:cNvPr id="17" name="TextBox 16">
            <a:extLst>
              <a:ext uri="{FF2B5EF4-FFF2-40B4-BE49-F238E27FC236}">
                <a16:creationId xmlns:a16="http://schemas.microsoft.com/office/drawing/2014/main" id="{B1205403-3AA3-411C-84BA-5B94B787A72A}"/>
              </a:ext>
            </a:extLst>
          </p:cNvPr>
          <p:cNvSpPr txBox="1"/>
          <p:nvPr/>
        </p:nvSpPr>
        <p:spPr>
          <a:xfrm>
            <a:off x="1562099" y="2909258"/>
            <a:ext cx="7121667" cy="1938992"/>
          </a:xfrm>
          <a:prstGeom prst="rect">
            <a:avLst/>
          </a:prstGeom>
          <a:noFill/>
        </p:spPr>
        <p:txBody>
          <a:bodyPr wrap="square" rtlCol="0">
            <a:spAutoFit/>
          </a:bodyPr>
          <a:lstStyle/>
          <a:p>
            <a:pPr marL="342900" indent="-342900">
              <a:buFont typeface="Arial" panose="020B0604020202020204" pitchFamily="34" charset="0"/>
              <a:buChar char="•"/>
            </a:pPr>
            <a:r>
              <a:rPr lang="en-US" dirty="0"/>
              <a:t>Introducing the 1-D and 2-D Cluster Variation Method notions:</a:t>
            </a:r>
          </a:p>
          <a:p>
            <a:pPr marL="851838" lvl="1" indent="-342900">
              <a:buFont typeface="Arial" panose="020B0604020202020204" pitchFamily="34" charset="0"/>
              <a:buChar char="•"/>
            </a:pPr>
            <a:r>
              <a:rPr lang="en-US" dirty="0"/>
              <a:t>Configuration variables, and </a:t>
            </a:r>
          </a:p>
          <a:p>
            <a:pPr marL="851838" lvl="1" indent="-342900">
              <a:buFont typeface="Arial" panose="020B0604020202020204" pitchFamily="34" charset="0"/>
              <a:buChar char="•"/>
            </a:pPr>
            <a:r>
              <a:rPr lang="en-US" dirty="0"/>
              <a:t>Illustrative base patterns for each case</a:t>
            </a:r>
            <a:endParaRPr lang="en-US" b="1" dirty="0"/>
          </a:p>
          <a:p>
            <a:pPr marL="342900" indent="-342900">
              <a:buFont typeface="Arial" panose="020B0604020202020204" pitchFamily="34" charset="0"/>
              <a:buChar char="•"/>
            </a:pPr>
            <a:r>
              <a:rPr lang="en-US" dirty="0"/>
              <a:t>Analytic results (equilibrium cases)</a:t>
            </a:r>
          </a:p>
          <a:p>
            <a:pPr marL="342900" indent="-342900">
              <a:buFont typeface="Arial" panose="020B0604020202020204" pitchFamily="34" charset="0"/>
              <a:buChar char="•"/>
            </a:pPr>
            <a:r>
              <a:rPr lang="en-US" dirty="0"/>
              <a:t>Validation of code design; corollary document to code verification and validation documentation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strVal val="#ppt_w*0.70"/>
                                          </p:val>
                                        </p:tav>
                                        <p:tav tm="100000">
                                          <p:val>
                                            <p:strVal val="#ppt_w"/>
                                          </p:val>
                                        </p:tav>
                                      </p:tavLst>
                                    </p:anim>
                                    <p:anim calcmode="lin" valueType="num">
                                      <p:cBhvr>
                                        <p:cTn id="8" dur="1000" fill="hold"/>
                                        <p:tgtEl>
                                          <p:spTgt spid="2"/>
                                        </p:tgtEl>
                                        <p:attrNameLst>
                                          <p:attrName>ppt_h</p:attrName>
                                        </p:attrNameLst>
                                      </p:cBhvr>
                                      <p:tavLst>
                                        <p:tav tm="0">
                                          <p:val>
                                            <p:strVal val="#ppt_h"/>
                                          </p:val>
                                        </p:tav>
                                        <p:tav tm="100000">
                                          <p:val>
                                            <p:strVal val="#ppt_h"/>
                                          </p:val>
                                        </p:tav>
                                      </p:tavLst>
                                    </p:anim>
                                    <p:animEffect transition="in" filter="fade">
                                      <p:cBhvr>
                                        <p:cTn id="9"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C720398D-A10F-4A61-917E-D0B8EE2934E3}"/>
              </a:ext>
            </a:extLst>
          </p:cNvPr>
          <p:cNvGrpSpPr/>
          <p:nvPr/>
        </p:nvGrpSpPr>
        <p:grpSpPr>
          <a:xfrm>
            <a:off x="4586450" y="2466857"/>
            <a:ext cx="4819227" cy="397032"/>
            <a:chOff x="179856" y="428130"/>
            <a:chExt cx="4806428" cy="481251"/>
          </a:xfrm>
        </p:grpSpPr>
        <p:sp>
          <p:nvSpPr>
            <p:cNvPr id="17" name="TextBox 16">
              <a:extLst>
                <a:ext uri="{FF2B5EF4-FFF2-40B4-BE49-F238E27FC236}">
                  <a16:creationId xmlns:a16="http://schemas.microsoft.com/office/drawing/2014/main" id="{6D9D01FD-B183-4EDA-A7D1-E974C7597DF3}"/>
                </a:ext>
              </a:extLst>
            </p:cNvPr>
            <p:cNvSpPr txBox="1"/>
            <p:nvPr/>
          </p:nvSpPr>
          <p:spPr>
            <a:xfrm>
              <a:off x="179856" y="428130"/>
              <a:ext cx="471732" cy="481251"/>
            </a:xfrm>
            <a:prstGeom prst="rect">
              <a:avLst/>
            </a:prstGeom>
            <a:noFill/>
          </p:spPr>
          <p:txBody>
            <a:bodyPr wrap="square" rtlCol="0">
              <a:spAutoFit/>
            </a:bodyPr>
            <a:lstStyle/>
            <a:p>
              <a:r>
                <a:rPr lang="en-US" sz="1980" b="1" i="1" dirty="0"/>
                <a:t>x</a:t>
              </a:r>
              <a:r>
                <a:rPr lang="en-US" sz="1980" b="1" i="1" baseline="-25000" dirty="0"/>
                <a:t>1</a:t>
              </a:r>
              <a:r>
                <a:rPr lang="en-US" sz="1650" dirty="0"/>
                <a:t> </a:t>
              </a: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5A5BB634-3030-461D-8056-480996E01DBA}"/>
                    </a:ext>
                  </a:extLst>
                </p:cNvPr>
                <p:cNvSpPr txBox="1"/>
                <p:nvPr/>
              </p:nvSpPr>
              <p:spPr>
                <a:xfrm>
                  <a:off x="3195441" y="501011"/>
                  <a:ext cx="697307" cy="36085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980" b="1" i="1">
                            <a:latin typeface="Cambria Math" panose="02040503050406030204" pitchFamily="18" charset="0"/>
                            <a:ea typeface="Cambria Math" panose="02040503050406030204" pitchFamily="18" charset="0"/>
                          </a:rPr>
                          <m:t>𝜺</m:t>
                        </m:r>
                        <m:r>
                          <a:rPr lang="en-US" sz="1980" b="1" i="1" baseline="-25000">
                            <a:latin typeface="Cambria Math" panose="02040503050406030204" pitchFamily="18" charset="0"/>
                            <a:ea typeface="Cambria Math" panose="02040503050406030204" pitchFamily="18" charset="0"/>
                          </a:rPr>
                          <m:t>𝟏</m:t>
                        </m:r>
                        <m:r>
                          <a:rPr lang="en-US" sz="1980" b="1" i="1">
                            <a:latin typeface="Cambria Math" panose="02040503050406030204" pitchFamily="18" charset="0"/>
                            <a:ea typeface="Cambria Math" panose="02040503050406030204" pitchFamily="18" charset="0"/>
                          </a:rPr>
                          <m:t>𝒙</m:t>
                        </m:r>
                        <m:r>
                          <a:rPr lang="en-US" sz="1980" b="1" i="1" baseline="30000">
                            <a:latin typeface="Cambria Math" panose="02040503050406030204" pitchFamily="18" charset="0"/>
                            <a:ea typeface="Cambria Math" panose="02040503050406030204" pitchFamily="18" charset="0"/>
                          </a:rPr>
                          <m:t>𝟐</m:t>
                        </m:r>
                      </m:oMath>
                    </m:oMathPara>
                  </a14:m>
                  <a:endParaRPr lang="en-US" sz="1980" b="1" baseline="30000" dirty="0"/>
                </a:p>
              </p:txBody>
            </p:sp>
          </mc:Choice>
          <mc:Fallback xmlns="">
            <p:sp>
              <p:nvSpPr>
                <p:cNvPr id="18" name="TextBox 17">
                  <a:extLst>
                    <a:ext uri="{FF2B5EF4-FFF2-40B4-BE49-F238E27FC236}">
                      <a16:creationId xmlns:a16="http://schemas.microsoft.com/office/drawing/2014/main" id="{5A5BB634-3030-461D-8056-480996E01DBA}"/>
                    </a:ext>
                  </a:extLst>
                </p:cNvPr>
                <p:cNvSpPr txBox="1">
                  <a:spLocks noRot="1" noChangeAspect="1" noMove="1" noResize="1" noEditPoints="1" noAdjustHandles="1" noChangeArrowheads="1" noChangeShapeType="1" noTextEdit="1"/>
                </p:cNvSpPr>
                <p:nvPr/>
              </p:nvSpPr>
              <p:spPr>
                <a:xfrm>
                  <a:off x="3195441" y="501011"/>
                  <a:ext cx="697307" cy="360859"/>
                </a:xfrm>
                <a:prstGeom prst="rect">
                  <a:avLst/>
                </a:prstGeom>
                <a:blipFill>
                  <a:blip r:embed="rId2"/>
                  <a:stretch>
                    <a:fillRect b="-208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746C0676-C2EB-45DB-9BBF-229BDBDDAFE1}"/>
                    </a:ext>
                  </a:extLst>
                </p:cNvPr>
                <p:cNvSpPr txBox="1"/>
                <p:nvPr/>
              </p:nvSpPr>
              <p:spPr>
                <a:xfrm>
                  <a:off x="2164145" y="478560"/>
                  <a:ext cx="627600" cy="36086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980" b="1" i="1">
                            <a:latin typeface="Cambria Math" panose="02040503050406030204" pitchFamily="18" charset="0"/>
                            <a:ea typeface="Cambria Math" panose="02040503050406030204" pitchFamily="18" charset="0"/>
                          </a:rPr>
                          <m:t>𝜺</m:t>
                        </m:r>
                        <m:r>
                          <a:rPr lang="en-US" sz="1980" b="1" i="1" baseline="-25000">
                            <a:latin typeface="Cambria Math" panose="02040503050406030204" pitchFamily="18" charset="0"/>
                            <a:ea typeface="Cambria Math" panose="02040503050406030204" pitchFamily="18" charset="0"/>
                          </a:rPr>
                          <m:t>𝟎</m:t>
                        </m:r>
                        <m:r>
                          <a:rPr lang="en-US" sz="1980" b="1" i="1">
                            <a:latin typeface="Cambria Math" panose="02040503050406030204" pitchFamily="18" charset="0"/>
                            <a:ea typeface="Cambria Math" panose="02040503050406030204" pitchFamily="18" charset="0"/>
                          </a:rPr>
                          <m:t>𝒙</m:t>
                        </m:r>
                        <m:r>
                          <a:rPr lang="en-US" sz="1980" b="1" i="1" baseline="-25000">
                            <a:latin typeface="Cambria Math" panose="02040503050406030204" pitchFamily="18" charset="0"/>
                            <a:ea typeface="Cambria Math" panose="02040503050406030204" pitchFamily="18" charset="0"/>
                          </a:rPr>
                          <m:t>𝟏</m:t>
                        </m:r>
                      </m:oMath>
                    </m:oMathPara>
                  </a14:m>
                  <a:endParaRPr lang="en-US" sz="1980" b="1" baseline="-25000" dirty="0"/>
                </a:p>
              </p:txBody>
            </p:sp>
          </mc:Choice>
          <mc:Fallback xmlns="">
            <p:sp>
              <p:nvSpPr>
                <p:cNvPr id="19" name="TextBox 18">
                  <a:extLst>
                    <a:ext uri="{FF2B5EF4-FFF2-40B4-BE49-F238E27FC236}">
                      <a16:creationId xmlns:a16="http://schemas.microsoft.com/office/drawing/2014/main" id="{746C0676-C2EB-45DB-9BBF-229BDBDDAFE1}"/>
                    </a:ext>
                  </a:extLst>
                </p:cNvPr>
                <p:cNvSpPr txBox="1">
                  <a:spLocks noRot="1" noChangeAspect="1" noMove="1" noResize="1" noEditPoints="1" noAdjustHandles="1" noChangeArrowheads="1" noChangeShapeType="1" noTextEdit="1"/>
                </p:cNvSpPr>
                <p:nvPr/>
              </p:nvSpPr>
              <p:spPr>
                <a:xfrm>
                  <a:off x="2164145" y="478560"/>
                  <a:ext cx="627600" cy="360860"/>
                </a:xfrm>
                <a:prstGeom prst="rect">
                  <a:avLst/>
                </a:prstGeom>
                <a:blipFill>
                  <a:blip r:embed="rId3"/>
                  <a:stretch>
                    <a:fillRect b="-183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D6C5C928-840F-4FD3-9F85-507D5BE064B4}"/>
                    </a:ext>
                  </a:extLst>
                </p:cNvPr>
                <p:cNvSpPr txBox="1"/>
                <p:nvPr/>
              </p:nvSpPr>
              <p:spPr>
                <a:xfrm>
                  <a:off x="4720088" y="496774"/>
                  <a:ext cx="26619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1980" b="1" i="1">
                                <a:latin typeface="Cambria Math" panose="02040503050406030204" pitchFamily="18" charset="0"/>
                              </a:rPr>
                            </m:ctrlPr>
                          </m:accPr>
                          <m:e>
                            <m:r>
                              <a:rPr lang="en-US" sz="1980" b="1" i="1">
                                <a:latin typeface="Cambria Math" panose="02040503050406030204" pitchFamily="18" charset="0"/>
                              </a:rPr>
                              <m:t>𝑭</m:t>
                            </m:r>
                          </m:e>
                        </m:acc>
                      </m:oMath>
                    </m:oMathPara>
                  </a14:m>
                  <a:endParaRPr lang="en-US" sz="1980" b="1" dirty="0"/>
                </a:p>
              </p:txBody>
            </p:sp>
          </mc:Choice>
          <mc:Fallback xmlns="">
            <p:sp>
              <p:nvSpPr>
                <p:cNvPr id="20" name="TextBox 19">
                  <a:extLst>
                    <a:ext uri="{FF2B5EF4-FFF2-40B4-BE49-F238E27FC236}">
                      <a16:creationId xmlns:a16="http://schemas.microsoft.com/office/drawing/2014/main" id="{D6C5C928-840F-4FD3-9F85-507D5BE064B4}"/>
                    </a:ext>
                  </a:extLst>
                </p:cNvPr>
                <p:cNvSpPr txBox="1">
                  <a:spLocks noRot="1" noChangeAspect="1" noMove="1" noResize="1" noEditPoints="1" noAdjustHandles="1" noChangeArrowheads="1" noChangeShapeType="1" noTextEdit="1"/>
                </p:cNvSpPr>
                <p:nvPr/>
              </p:nvSpPr>
              <p:spPr>
                <a:xfrm>
                  <a:off x="4720088" y="496774"/>
                  <a:ext cx="266196" cy="369332"/>
                </a:xfrm>
                <a:prstGeom prst="rect">
                  <a:avLst/>
                </a:prstGeom>
                <a:blipFill>
                  <a:blip r:embed="rId4"/>
                  <a:stretch>
                    <a:fillRect l="-11364" t="-2000" r="-36364" b="-6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2A8DD576-FF66-43BE-A3EF-0EFE4834F2AF}"/>
                    </a:ext>
                  </a:extLst>
                </p:cNvPr>
                <p:cNvSpPr txBox="1"/>
                <p:nvPr/>
              </p:nvSpPr>
              <p:spPr>
                <a:xfrm>
                  <a:off x="1197856" y="519694"/>
                  <a:ext cx="338088" cy="370109"/>
                </a:xfrm>
                <a:prstGeom prst="rect">
                  <a:avLst/>
                </a:prstGeom>
                <a:noFill/>
              </p:spPr>
              <p:txBody>
                <a:bodyPr wrap="none" lIns="0" tIns="0" rIns="0" bIns="0" rtlCol="0">
                  <a:spAutoFit/>
                </a:bodyPr>
                <a:lstStyle/>
                <a:p>
                  <a:r>
                    <a:rPr lang="en-US" sz="1980" b="1" dirty="0"/>
                    <a:t>- </a:t>
                  </a:r>
                  <a14:m>
                    <m:oMath xmlns:m="http://schemas.openxmlformats.org/officeDocument/2006/math">
                      <m:acc>
                        <m:accPr>
                          <m:chr m:val="̅"/>
                          <m:ctrlPr>
                            <a:rPr lang="en-US" sz="1980" b="1" i="1">
                              <a:latin typeface="Cambria Math" panose="02040503050406030204" pitchFamily="18" charset="0"/>
                            </a:rPr>
                          </m:ctrlPr>
                        </m:accPr>
                        <m:e>
                          <m:r>
                            <a:rPr lang="en-US" sz="1980" b="1" i="1">
                              <a:latin typeface="Cambria Math" panose="02040503050406030204" pitchFamily="18" charset="0"/>
                            </a:rPr>
                            <m:t>𝑺</m:t>
                          </m:r>
                        </m:e>
                      </m:acc>
                    </m:oMath>
                  </a14:m>
                  <a:endParaRPr lang="en-US" sz="1980" b="1" dirty="0"/>
                </a:p>
              </p:txBody>
            </p:sp>
          </mc:Choice>
          <mc:Fallback xmlns="">
            <p:sp>
              <p:nvSpPr>
                <p:cNvPr id="21" name="TextBox 20">
                  <a:extLst>
                    <a:ext uri="{FF2B5EF4-FFF2-40B4-BE49-F238E27FC236}">
                      <a16:creationId xmlns:a16="http://schemas.microsoft.com/office/drawing/2014/main" id="{2A8DD576-FF66-43BE-A3EF-0EFE4834F2AF}"/>
                    </a:ext>
                  </a:extLst>
                </p:cNvPr>
                <p:cNvSpPr txBox="1">
                  <a:spLocks noRot="1" noChangeAspect="1" noMove="1" noResize="1" noEditPoints="1" noAdjustHandles="1" noChangeArrowheads="1" noChangeShapeType="1" noTextEdit="1"/>
                </p:cNvSpPr>
                <p:nvPr/>
              </p:nvSpPr>
              <p:spPr>
                <a:xfrm>
                  <a:off x="1197856" y="519694"/>
                  <a:ext cx="338088" cy="370109"/>
                </a:xfrm>
                <a:prstGeom prst="rect">
                  <a:avLst/>
                </a:prstGeom>
                <a:blipFill>
                  <a:blip r:embed="rId5"/>
                  <a:stretch>
                    <a:fillRect l="-45455" t="-24000" r="-47273" b="-50000"/>
                  </a:stretch>
                </a:blipFill>
              </p:spPr>
              <p:txBody>
                <a:bodyPr/>
                <a:lstStyle/>
                <a:p>
                  <a:r>
                    <a:rPr lang="en-US">
                      <a:noFill/>
                    </a:rPr>
                    <a:t> </a:t>
                  </a:r>
                </a:p>
              </p:txBody>
            </p:sp>
          </mc:Fallback>
        </mc:AlternateContent>
      </p:grpSp>
      <p:sp>
        <p:nvSpPr>
          <p:cNvPr id="22" name="TextBox 21">
            <a:extLst>
              <a:ext uri="{FF2B5EF4-FFF2-40B4-BE49-F238E27FC236}">
                <a16:creationId xmlns:a16="http://schemas.microsoft.com/office/drawing/2014/main" id="{A5A314FB-767A-432E-8025-D294745D605A}"/>
              </a:ext>
            </a:extLst>
          </p:cNvPr>
          <p:cNvSpPr txBox="1"/>
          <p:nvPr/>
        </p:nvSpPr>
        <p:spPr>
          <a:xfrm>
            <a:off x="1134704" y="0"/>
            <a:ext cx="7788992" cy="1702004"/>
          </a:xfrm>
          <a:prstGeom prst="rect">
            <a:avLst/>
          </a:prstGeom>
          <a:noFill/>
        </p:spPr>
        <p:txBody>
          <a:bodyPr wrap="none" rtlCol="0">
            <a:spAutoFit/>
          </a:bodyPr>
          <a:lstStyle/>
          <a:p>
            <a:pPr algn="ctr"/>
            <a:r>
              <a:rPr lang="en-US" sz="1980" b="1" dirty="0"/>
              <a:t>Analytic Run: </a:t>
            </a:r>
          </a:p>
          <a:p>
            <a:pPr algn="ctr"/>
            <a:r>
              <a:rPr lang="en-US" sz="1980" b="1" dirty="0"/>
              <a:t>Case 2: Compute free energy for case where x1 = 0.45 </a:t>
            </a:r>
          </a:p>
          <a:p>
            <a:pPr algn="ctr"/>
            <a:r>
              <a:rPr lang="en-US" sz="1650" b="1" dirty="0"/>
              <a:t>Free energy minimum for different values for different values of </a:t>
            </a:r>
            <a:r>
              <a:rPr lang="en-US" sz="1650" b="1" i="1" dirty="0"/>
              <a:t>x1</a:t>
            </a:r>
            <a:r>
              <a:rPr lang="en-US" sz="1650" b="1" dirty="0"/>
              <a:t> (</a:t>
            </a:r>
            <a:r>
              <a:rPr lang="en-US" sz="1650" b="1" i="1" dirty="0"/>
              <a:t>eps0 = 0.2007</a:t>
            </a:r>
            <a:r>
              <a:rPr lang="en-US" sz="1650" b="1" dirty="0"/>
              <a:t>)</a:t>
            </a:r>
          </a:p>
          <a:p>
            <a:pPr algn="ctr"/>
            <a:br>
              <a:rPr lang="en-US" sz="1650" b="1" dirty="0"/>
            </a:br>
            <a:r>
              <a:rPr lang="en-US" sz="1600" b="1" dirty="0"/>
              <a:t>Step 1: </a:t>
            </a:r>
            <a:r>
              <a:rPr lang="en-US" sz="1600" dirty="0"/>
              <a:t>Solve for the eps0 value that yields x1 = 0.45 (LHS)</a:t>
            </a:r>
          </a:p>
          <a:p>
            <a:pPr algn="ctr"/>
            <a:r>
              <a:rPr lang="en-US" sz="1600" b="1" dirty="0"/>
              <a:t>Step 2:</a:t>
            </a:r>
            <a:r>
              <a:rPr lang="en-US" sz="1600" dirty="0"/>
              <a:t> Use that value of eps0 (here, 0.2007) to find the free energy (FE) for that value of x1.</a:t>
            </a:r>
          </a:p>
        </p:txBody>
      </p:sp>
      <p:cxnSp>
        <p:nvCxnSpPr>
          <p:cNvPr id="8" name="Connector: Elbow 7">
            <a:extLst>
              <a:ext uri="{FF2B5EF4-FFF2-40B4-BE49-F238E27FC236}">
                <a16:creationId xmlns:a16="http://schemas.microsoft.com/office/drawing/2014/main" id="{CA7658C8-5997-4F1D-B34C-1EC64EA4624B}"/>
              </a:ext>
            </a:extLst>
          </p:cNvPr>
          <p:cNvCxnSpPr>
            <a:cxnSpLocks/>
          </p:cNvCxnSpPr>
          <p:nvPr/>
        </p:nvCxnSpPr>
        <p:spPr>
          <a:xfrm rot="16200000" flipH="1">
            <a:off x="1870839" y="4759403"/>
            <a:ext cx="4499105" cy="2888"/>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8B59FC62-95FD-4C34-BC78-8F6AF5D643A9}"/>
              </a:ext>
            </a:extLst>
          </p:cNvPr>
          <p:cNvPicPr>
            <a:picLocks noChangeAspect="1"/>
          </p:cNvPicPr>
          <p:nvPr/>
        </p:nvPicPr>
        <p:blipFill rotWithShape="1">
          <a:blip r:embed="rId6"/>
          <a:srcRect l="51168" t="59863" r="32615" b="13331"/>
          <a:stretch/>
        </p:blipFill>
        <p:spPr>
          <a:xfrm>
            <a:off x="372959" y="2863889"/>
            <a:ext cx="3073171" cy="3810000"/>
          </a:xfrm>
          <a:prstGeom prst="rect">
            <a:avLst/>
          </a:prstGeom>
        </p:spPr>
      </p:pic>
      <p:sp>
        <p:nvSpPr>
          <p:cNvPr id="24" name="Rectangle 23">
            <a:extLst>
              <a:ext uri="{FF2B5EF4-FFF2-40B4-BE49-F238E27FC236}">
                <a16:creationId xmlns:a16="http://schemas.microsoft.com/office/drawing/2014/main" id="{2625D48F-4173-4C84-BC27-60628B76B660}"/>
              </a:ext>
            </a:extLst>
          </p:cNvPr>
          <p:cNvSpPr/>
          <p:nvPr/>
        </p:nvSpPr>
        <p:spPr>
          <a:xfrm>
            <a:off x="219721" y="4654178"/>
            <a:ext cx="2980679" cy="213339"/>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50"/>
          </a:p>
        </p:txBody>
      </p:sp>
      <p:grpSp>
        <p:nvGrpSpPr>
          <p:cNvPr id="11" name="Group 10">
            <a:extLst>
              <a:ext uri="{FF2B5EF4-FFF2-40B4-BE49-F238E27FC236}">
                <a16:creationId xmlns:a16="http://schemas.microsoft.com/office/drawing/2014/main" id="{137ED232-CABD-4289-B517-4590FF5CFA49}"/>
              </a:ext>
            </a:extLst>
          </p:cNvPr>
          <p:cNvGrpSpPr/>
          <p:nvPr/>
        </p:nvGrpSpPr>
        <p:grpSpPr>
          <a:xfrm>
            <a:off x="786175" y="2458800"/>
            <a:ext cx="2275268" cy="397032"/>
            <a:chOff x="409388" y="1866540"/>
            <a:chExt cx="2275268" cy="397032"/>
          </a:xfrm>
        </p:grpSpPr>
        <p:grpSp>
          <p:nvGrpSpPr>
            <p:cNvPr id="15" name="Group 14">
              <a:extLst>
                <a:ext uri="{FF2B5EF4-FFF2-40B4-BE49-F238E27FC236}">
                  <a16:creationId xmlns:a16="http://schemas.microsoft.com/office/drawing/2014/main" id="{5CA9D08A-C0A9-46A7-BBF3-4042C4B636CE}"/>
                </a:ext>
              </a:extLst>
            </p:cNvPr>
            <p:cNvGrpSpPr/>
            <p:nvPr/>
          </p:nvGrpSpPr>
          <p:grpSpPr>
            <a:xfrm>
              <a:off x="409388" y="1866540"/>
              <a:ext cx="2275268" cy="397032"/>
              <a:chOff x="325108" y="428130"/>
              <a:chExt cx="2757900" cy="481251"/>
            </a:xfrm>
          </p:grpSpPr>
          <p:sp>
            <p:nvSpPr>
              <p:cNvPr id="5" name="TextBox 4">
                <a:extLst>
                  <a:ext uri="{FF2B5EF4-FFF2-40B4-BE49-F238E27FC236}">
                    <a16:creationId xmlns:a16="http://schemas.microsoft.com/office/drawing/2014/main" id="{B1657002-A814-4337-951A-97022568E7C4}"/>
                  </a:ext>
                </a:extLst>
              </p:cNvPr>
              <p:cNvSpPr txBox="1"/>
              <p:nvPr/>
            </p:nvSpPr>
            <p:spPr>
              <a:xfrm>
                <a:off x="325108" y="428130"/>
                <a:ext cx="559190" cy="481251"/>
              </a:xfrm>
              <a:prstGeom prst="rect">
                <a:avLst/>
              </a:prstGeom>
              <a:noFill/>
            </p:spPr>
            <p:txBody>
              <a:bodyPr wrap="square" rtlCol="0">
                <a:spAutoFit/>
              </a:bodyPr>
              <a:lstStyle/>
              <a:p>
                <a:r>
                  <a:rPr lang="en-US" sz="1980" b="1" i="1" dirty="0"/>
                  <a:t>x</a:t>
                </a:r>
                <a:r>
                  <a:rPr lang="en-US" sz="1980" b="1" i="1" baseline="-25000" dirty="0"/>
                  <a:t>1</a:t>
                </a:r>
                <a:r>
                  <a:rPr lang="en-US" sz="1650" dirty="0"/>
                  <a:t> </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23EBAD8B-A2C0-471D-AB39-93B635D6A1B2}"/>
                      </a:ext>
                    </a:extLst>
                  </p:cNvPr>
                  <p:cNvSpPr txBox="1"/>
                  <p:nvPr/>
                </p:nvSpPr>
                <p:spPr>
                  <a:xfrm>
                    <a:off x="2455408" y="442994"/>
                    <a:ext cx="627600" cy="36085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980" b="1" i="1">
                              <a:latin typeface="Cambria Math" panose="02040503050406030204" pitchFamily="18" charset="0"/>
                              <a:ea typeface="Cambria Math" panose="02040503050406030204" pitchFamily="18" charset="0"/>
                            </a:rPr>
                            <m:t>𝜺</m:t>
                          </m:r>
                          <m:r>
                            <a:rPr lang="en-US" sz="1980" b="1" i="1" baseline="-25000">
                              <a:latin typeface="Cambria Math" panose="02040503050406030204" pitchFamily="18" charset="0"/>
                              <a:ea typeface="Cambria Math" panose="02040503050406030204" pitchFamily="18" charset="0"/>
                            </a:rPr>
                            <m:t>𝟎</m:t>
                          </m:r>
                          <m:r>
                            <a:rPr lang="en-US" sz="1980" b="1" i="1">
                              <a:latin typeface="Cambria Math" panose="02040503050406030204" pitchFamily="18" charset="0"/>
                              <a:ea typeface="Cambria Math" panose="02040503050406030204" pitchFamily="18" charset="0"/>
                            </a:rPr>
                            <m:t>𝒙</m:t>
                          </m:r>
                          <m:r>
                            <a:rPr lang="en-US" sz="1980" b="1" i="1" baseline="-25000">
                              <a:latin typeface="Cambria Math" panose="02040503050406030204" pitchFamily="18" charset="0"/>
                              <a:ea typeface="Cambria Math" panose="02040503050406030204" pitchFamily="18" charset="0"/>
                            </a:rPr>
                            <m:t>𝟏</m:t>
                          </m:r>
                        </m:oMath>
                      </m:oMathPara>
                    </a14:m>
                    <a:endParaRPr lang="en-US" sz="1980" b="1" baseline="-25000" dirty="0"/>
                  </a:p>
                </p:txBody>
              </p:sp>
            </mc:Choice>
            <mc:Fallback xmlns="">
              <p:sp>
                <p:nvSpPr>
                  <p:cNvPr id="7" name="TextBox 6">
                    <a:extLst>
                      <a:ext uri="{FF2B5EF4-FFF2-40B4-BE49-F238E27FC236}">
                        <a16:creationId xmlns:a16="http://schemas.microsoft.com/office/drawing/2014/main" id="{23EBAD8B-A2C0-471D-AB39-93B635D6A1B2}"/>
                      </a:ext>
                    </a:extLst>
                  </p:cNvPr>
                  <p:cNvSpPr txBox="1">
                    <a:spLocks noRot="1" noChangeAspect="1" noMove="1" noResize="1" noEditPoints="1" noAdjustHandles="1" noChangeArrowheads="1" noChangeShapeType="1" noTextEdit="1"/>
                  </p:cNvSpPr>
                  <p:nvPr/>
                </p:nvSpPr>
                <p:spPr>
                  <a:xfrm>
                    <a:off x="2455408" y="442994"/>
                    <a:ext cx="627600" cy="360859"/>
                  </a:xfrm>
                  <a:prstGeom prst="rect">
                    <a:avLst/>
                  </a:prstGeom>
                  <a:blipFill>
                    <a:blip r:embed="rId7"/>
                    <a:stretch>
                      <a:fillRect l="-7059" r="-8235" b="-18367"/>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DE0C7644-DF38-4BA9-888A-736650C84933}"/>
                    </a:ext>
                  </a:extLst>
                </p:cNvPr>
                <p:cNvSpPr txBox="1"/>
                <p:nvPr/>
              </p:nvSpPr>
              <p:spPr>
                <a:xfrm>
                  <a:off x="1397304" y="1878803"/>
                  <a:ext cx="270908" cy="29771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980" b="1" i="1">
                            <a:latin typeface="Cambria Math" panose="02040503050406030204" pitchFamily="18" charset="0"/>
                            <a:ea typeface="Cambria Math" panose="02040503050406030204" pitchFamily="18" charset="0"/>
                          </a:rPr>
                          <m:t>𝜺</m:t>
                        </m:r>
                        <m:r>
                          <a:rPr lang="en-US" sz="1980" b="1" i="1" baseline="-25000">
                            <a:latin typeface="Cambria Math" panose="02040503050406030204" pitchFamily="18" charset="0"/>
                            <a:ea typeface="Cambria Math" panose="02040503050406030204" pitchFamily="18" charset="0"/>
                          </a:rPr>
                          <m:t>𝟎</m:t>
                        </m:r>
                      </m:oMath>
                    </m:oMathPara>
                  </a14:m>
                  <a:endParaRPr lang="en-US" sz="1980" b="1" baseline="-25000" dirty="0"/>
                </a:p>
              </p:txBody>
            </p:sp>
          </mc:Choice>
          <mc:Fallback xmlns="">
            <p:sp>
              <p:nvSpPr>
                <p:cNvPr id="25" name="TextBox 24">
                  <a:extLst>
                    <a:ext uri="{FF2B5EF4-FFF2-40B4-BE49-F238E27FC236}">
                      <a16:creationId xmlns:a16="http://schemas.microsoft.com/office/drawing/2014/main" id="{DE0C7644-DF38-4BA9-888A-736650C84933}"/>
                    </a:ext>
                  </a:extLst>
                </p:cNvPr>
                <p:cNvSpPr txBox="1">
                  <a:spLocks noRot="1" noChangeAspect="1" noMove="1" noResize="1" noEditPoints="1" noAdjustHandles="1" noChangeArrowheads="1" noChangeShapeType="1" noTextEdit="1"/>
                </p:cNvSpPr>
                <p:nvPr/>
              </p:nvSpPr>
              <p:spPr>
                <a:xfrm>
                  <a:off x="1397304" y="1878803"/>
                  <a:ext cx="270908" cy="297710"/>
                </a:xfrm>
                <a:prstGeom prst="rect">
                  <a:avLst/>
                </a:prstGeom>
                <a:blipFill>
                  <a:blip r:embed="rId8"/>
                  <a:stretch>
                    <a:fillRect l="-15909" r="-15909" b="-18367"/>
                  </a:stretch>
                </a:blipFill>
              </p:spPr>
              <p:txBody>
                <a:bodyPr/>
                <a:lstStyle/>
                <a:p>
                  <a:r>
                    <a:rPr lang="en-US">
                      <a:noFill/>
                    </a:rPr>
                    <a:t> </a:t>
                  </a:r>
                </a:p>
              </p:txBody>
            </p:sp>
          </mc:Fallback>
        </mc:AlternateContent>
      </p:grpSp>
      <p:sp>
        <p:nvSpPr>
          <p:cNvPr id="26" name="TextBox 25">
            <a:extLst>
              <a:ext uri="{FF2B5EF4-FFF2-40B4-BE49-F238E27FC236}">
                <a16:creationId xmlns:a16="http://schemas.microsoft.com/office/drawing/2014/main" id="{F043AABE-37E3-48A8-9979-23AF7AD65098}"/>
              </a:ext>
            </a:extLst>
          </p:cNvPr>
          <p:cNvSpPr txBox="1"/>
          <p:nvPr/>
        </p:nvSpPr>
        <p:spPr>
          <a:xfrm>
            <a:off x="2323151" y="6988592"/>
            <a:ext cx="5412097" cy="738664"/>
          </a:xfrm>
          <a:prstGeom prst="rect">
            <a:avLst/>
          </a:prstGeom>
          <a:noFill/>
        </p:spPr>
        <p:txBody>
          <a:bodyPr wrap="square" rtlCol="0">
            <a:spAutoFit/>
          </a:bodyPr>
          <a:lstStyle/>
          <a:p>
            <a:pPr algn="ctr"/>
            <a:r>
              <a:rPr lang="en-US" sz="1400" b="1" dirty="0"/>
              <a:t>Code: </a:t>
            </a:r>
            <a:r>
              <a:rPr lang="en-US" sz="1400" dirty="0"/>
              <a:t>2D-CVM-simple-eq_no-interaction-calc_v3_2018-10-30.py</a:t>
            </a:r>
          </a:p>
          <a:p>
            <a:pPr algn="ctr"/>
            <a:r>
              <a:rPr lang="en-US" sz="1400" b="1" dirty="0"/>
              <a:t>Note: </a:t>
            </a:r>
            <a:r>
              <a:rPr lang="en-US" sz="1400" dirty="0"/>
              <a:t>Substitute 0.2007 for the value of epsilon0 (see column, LHS, into the program (line 441) to obtain the results on the right</a:t>
            </a:r>
          </a:p>
        </p:txBody>
      </p:sp>
      <p:pic>
        <p:nvPicPr>
          <p:cNvPr id="13" name="Picture 12">
            <a:extLst>
              <a:ext uri="{FF2B5EF4-FFF2-40B4-BE49-F238E27FC236}">
                <a16:creationId xmlns:a16="http://schemas.microsoft.com/office/drawing/2014/main" id="{914E3152-E672-4132-9E62-49C9BC2C935D}"/>
              </a:ext>
            </a:extLst>
          </p:cNvPr>
          <p:cNvPicPr>
            <a:picLocks noChangeAspect="1"/>
          </p:cNvPicPr>
          <p:nvPr/>
        </p:nvPicPr>
        <p:blipFill rotWithShape="1">
          <a:blip r:embed="rId9"/>
          <a:srcRect l="51434" t="34717" r="17695" b="38445"/>
          <a:stretch/>
        </p:blipFill>
        <p:spPr>
          <a:xfrm>
            <a:off x="4385122" y="2959826"/>
            <a:ext cx="5548895" cy="3618126"/>
          </a:xfrm>
          <a:prstGeom prst="rect">
            <a:avLst/>
          </a:prstGeom>
        </p:spPr>
      </p:pic>
      <p:sp>
        <p:nvSpPr>
          <p:cNvPr id="23" name="Rectangle 22">
            <a:extLst>
              <a:ext uri="{FF2B5EF4-FFF2-40B4-BE49-F238E27FC236}">
                <a16:creationId xmlns:a16="http://schemas.microsoft.com/office/drawing/2014/main" id="{B17E3165-FC2A-400F-9A80-53282B6DFFB5}"/>
              </a:ext>
            </a:extLst>
          </p:cNvPr>
          <p:cNvSpPr/>
          <p:nvPr/>
        </p:nvSpPr>
        <p:spPr>
          <a:xfrm>
            <a:off x="4481576" y="4607889"/>
            <a:ext cx="5203865" cy="259628"/>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50"/>
          </a:p>
        </p:txBody>
      </p:sp>
      <p:sp>
        <p:nvSpPr>
          <p:cNvPr id="2" name="TextBox 1">
            <a:extLst>
              <a:ext uri="{FF2B5EF4-FFF2-40B4-BE49-F238E27FC236}">
                <a16:creationId xmlns:a16="http://schemas.microsoft.com/office/drawing/2014/main" id="{871ADEA0-1DB6-4F0E-A4AD-03BB07D536B6}"/>
              </a:ext>
            </a:extLst>
          </p:cNvPr>
          <p:cNvSpPr txBox="1"/>
          <p:nvPr/>
        </p:nvSpPr>
        <p:spPr>
          <a:xfrm>
            <a:off x="1320857" y="2049277"/>
            <a:ext cx="917302" cy="400110"/>
          </a:xfrm>
          <a:prstGeom prst="rect">
            <a:avLst/>
          </a:prstGeom>
          <a:noFill/>
        </p:spPr>
        <p:txBody>
          <a:bodyPr wrap="none" rtlCol="0">
            <a:spAutoFit/>
          </a:bodyPr>
          <a:lstStyle/>
          <a:p>
            <a:r>
              <a:rPr lang="en-US" b="1" dirty="0"/>
              <a:t>Step 1:</a:t>
            </a:r>
          </a:p>
        </p:txBody>
      </p:sp>
      <p:sp>
        <p:nvSpPr>
          <p:cNvPr id="27" name="TextBox 26">
            <a:extLst>
              <a:ext uri="{FF2B5EF4-FFF2-40B4-BE49-F238E27FC236}">
                <a16:creationId xmlns:a16="http://schemas.microsoft.com/office/drawing/2014/main" id="{DEAC2AE3-94FC-433A-96F0-ABD6F1BAE9A1}"/>
              </a:ext>
            </a:extLst>
          </p:cNvPr>
          <p:cNvSpPr txBox="1"/>
          <p:nvPr/>
        </p:nvSpPr>
        <p:spPr>
          <a:xfrm>
            <a:off x="6432007" y="2058690"/>
            <a:ext cx="917302" cy="400110"/>
          </a:xfrm>
          <a:prstGeom prst="rect">
            <a:avLst/>
          </a:prstGeom>
          <a:noFill/>
        </p:spPr>
        <p:txBody>
          <a:bodyPr wrap="none" rtlCol="0">
            <a:spAutoFit/>
          </a:bodyPr>
          <a:lstStyle/>
          <a:p>
            <a:r>
              <a:rPr lang="en-US" b="1" dirty="0"/>
              <a:t>Step 2:</a:t>
            </a:r>
          </a:p>
        </p:txBody>
      </p:sp>
    </p:spTree>
    <p:extLst>
      <p:ext uri="{BB962C8B-B14F-4D97-AF65-F5344CB8AC3E}">
        <p14:creationId xmlns:p14="http://schemas.microsoft.com/office/powerpoint/2010/main" val="54428361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E2AA5625-0D81-4093-84E6-2A45FDEDE21F}"/>
              </a:ext>
            </a:extLst>
          </p:cNvPr>
          <p:cNvSpPr txBox="1"/>
          <p:nvPr/>
        </p:nvSpPr>
        <p:spPr>
          <a:xfrm>
            <a:off x="586631" y="6892751"/>
            <a:ext cx="455574" cy="346249"/>
          </a:xfrm>
          <a:prstGeom prst="rect">
            <a:avLst/>
          </a:prstGeom>
          <a:noFill/>
        </p:spPr>
        <p:txBody>
          <a:bodyPr wrap="none" rtlCol="0">
            <a:spAutoFit/>
          </a:bodyPr>
          <a:lstStyle/>
          <a:p>
            <a:r>
              <a:rPr lang="en-US" sz="1650" b="1" dirty="0"/>
              <a:t>0.5</a:t>
            </a:r>
          </a:p>
        </p:txBody>
      </p:sp>
      <p:sp>
        <p:nvSpPr>
          <p:cNvPr id="9" name="TextBox 8">
            <a:extLst>
              <a:ext uri="{FF2B5EF4-FFF2-40B4-BE49-F238E27FC236}">
                <a16:creationId xmlns:a16="http://schemas.microsoft.com/office/drawing/2014/main" id="{EA3EC576-2EAF-453A-8E53-47F22F19AD8A}"/>
              </a:ext>
            </a:extLst>
          </p:cNvPr>
          <p:cNvSpPr txBox="1"/>
          <p:nvPr/>
        </p:nvSpPr>
        <p:spPr>
          <a:xfrm>
            <a:off x="615994" y="3163624"/>
            <a:ext cx="455574" cy="346249"/>
          </a:xfrm>
          <a:prstGeom prst="rect">
            <a:avLst/>
          </a:prstGeom>
          <a:noFill/>
        </p:spPr>
        <p:txBody>
          <a:bodyPr wrap="none" rtlCol="0">
            <a:spAutoFit/>
          </a:bodyPr>
          <a:lstStyle/>
          <a:p>
            <a:r>
              <a:rPr lang="en-US" sz="1650" b="1" dirty="0"/>
              <a:t>0.0</a:t>
            </a:r>
          </a:p>
        </p:txBody>
      </p:sp>
      <p:sp>
        <p:nvSpPr>
          <p:cNvPr id="10" name="TextBox 9">
            <a:extLst>
              <a:ext uri="{FF2B5EF4-FFF2-40B4-BE49-F238E27FC236}">
                <a16:creationId xmlns:a16="http://schemas.microsoft.com/office/drawing/2014/main" id="{B994AF08-7D2B-4D7C-925D-082BFA394477}"/>
              </a:ext>
            </a:extLst>
          </p:cNvPr>
          <p:cNvSpPr txBox="1"/>
          <p:nvPr/>
        </p:nvSpPr>
        <p:spPr>
          <a:xfrm>
            <a:off x="606206" y="3876622"/>
            <a:ext cx="455574" cy="346249"/>
          </a:xfrm>
          <a:prstGeom prst="rect">
            <a:avLst/>
          </a:prstGeom>
          <a:noFill/>
        </p:spPr>
        <p:txBody>
          <a:bodyPr wrap="none" rtlCol="0">
            <a:spAutoFit/>
          </a:bodyPr>
          <a:lstStyle/>
          <a:p>
            <a:r>
              <a:rPr lang="en-US" sz="1650" b="1" dirty="0"/>
              <a:t>0.1</a:t>
            </a:r>
          </a:p>
        </p:txBody>
      </p:sp>
      <p:cxnSp>
        <p:nvCxnSpPr>
          <p:cNvPr id="14" name="Straight Connector 13">
            <a:extLst>
              <a:ext uri="{FF2B5EF4-FFF2-40B4-BE49-F238E27FC236}">
                <a16:creationId xmlns:a16="http://schemas.microsoft.com/office/drawing/2014/main" id="{B73E7531-C0E3-4D27-A226-47E8B61EA226}"/>
              </a:ext>
            </a:extLst>
          </p:cNvPr>
          <p:cNvCxnSpPr>
            <a:cxnSpLocks/>
          </p:cNvCxnSpPr>
          <p:nvPr/>
        </p:nvCxnSpPr>
        <p:spPr>
          <a:xfrm flipV="1">
            <a:off x="1049680" y="6294904"/>
            <a:ext cx="198408" cy="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9168AAE-734B-4238-8B5E-9905CCF9D1DE}"/>
              </a:ext>
            </a:extLst>
          </p:cNvPr>
          <p:cNvCxnSpPr>
            <a:cxnSpLocks/>
          </p:cNvCxnSpPr>
          <p:nvPr/>
        </p:nvCxnSpPr>
        <p:spPr>
          <a:xfrm flipV="1">
            <a:off x="1066165" y="5527947"/>
            <a:ext cx="198408" cy="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B33957A-6675-4BE7-96F5-C0EB64939B12}"/>
              </a:ext>
            </a:extLst>
          </p:cNvPr>
          <p:cNvCxnSpPr>
            <a:cxnSpLocks/>
          </p:cNvCxnSpPr>
          <p:nvPr/>
        </p:nvCxnSpPr>
        <p:spPr>
          <a:xfrm flipV="1">
            <a:off x="1064019" y="4792902"/>
            <a:ext cx="198408" cy="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E4690098-2907-4E21-BCE1-9BE6D8055A29}"/>
              </a:ext>
            </a:extLst>
          </p:cNvPr>
          <p:cNvCxnSpPr>
            <a:cxnSpLocks/>
          </p:cNvCxnSpPr>
          <p:nvPr/>
        </p:nvCxnSpPr>
        <p:spPr>
          <a:xfrm flipV="1">
            <a:off x="1049680" y="7049537"/>
            <a:ext cx="198408" cy="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81BDF13B-EFCF-449E-8FA3-2F1F5BD9884D}"/>
              </a:ext>
            </a:extLst>
          </p:cNvPr>
          <p:cNvCxnSpPr>
            <a:cxnSpLocks/>
          </p:cNvCxnSpPr>
          <p:nvPr/>
        </p:nvCxnSpPr>
        <p:spPr>
          <a:xfrm flipH="1">
            <a:off x="1248089" y="3250906"/>
            <a:ext cx="16484" cy="379419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4B84E8DD-AB2B-4F1C-B953-8F9E57D628EC}"/>
              </a:ext>
            </a:extLst>
          </p:cNvPr>
          <p:cNvSpPr txBox="1"/>
          <p:nvPr/>
        </p:nvSpPr>
        <p:spPr>
          <a:xfrm>
            <a:off x="625782" y="6150128"/>
            <a:ext cx="455574" cy="346249"/>
          </a:xfrm>
          <a:prstGeom prst="rect">
            <a:avLst/>
          </a:prstGeom>
          <a:noFill/>
        </p:spPr>
        <p:txBody>
          <a:bodyPr wrap="none" rtlCol="0">
            <a:spAutoFit/>
          </a:bodyPr>
          <a:lstStyle/>
          <a:p>
            <a:r>
              <a:rPr lang="en-US" sz="1650" b="1" dirty="0"/>
              <a:t>0.4</a:t>
            </a:r>
          </a:p>
        </p:txBody>
      </p:sp>
      <p:sp>
        <p:nvSpPr>
          <p:cNvPr id="23" name="TextBox 22">
            <a:extLst>
              <a:ext uri="{FF2B5EF4-FFF2-40B4-BE49-F238E27FC236}">
                <a16:creationId xmlns:a16="http://schemas.microsoft.com/office/drawing/2014/main" id="{6CC16EEE-C0DA-4136-8BD9-4F25BC344F62}"/>
              </a:ext>
            </a:extLst>
          </p:cNvPr>
          <p:cNvSpPr txBox="1"/>
          <p:nvPr/>
        </p:nvSpPr>
        <p:spPr>
          <a:xfrm>
            <a:off x="596419" y="5397716"/>
            <a:ext cx="455574" cy="346249"/>
          </a:xfrm>
          <a:prstGeom prst="rect">
            <a:avLst/>
          </a:prstGeom>
          <a:noFill/>
        </p:spPr>
        <p:txBody>
          <a:bodyPr wrap="none" rtlCol="0">
            <a:spAutoFit/>
          </a:bodyPr>
          <a:lstStyle/>
          <a:p>
            <a:r>
              <a:rPr lang="en-US" sz="1650" b="1" dirty="0"/>
              <a:t>0.3</a:t>
            </a:r>
          </a:p>
        </p:txBody>
      </p:sp>
      <p:sp>
        <p:nvSpPr>
          <p:cNvPr id="24" name="TextBox 23">
            <a:extLst>
              <a:ext uri="{FF2B5EF4-FFF2-40B4-BE49-F238E27FC236}">
                <a16:creationId xmlns:a16="http://schemas.microsoft.com/office/drawing/2014/main" id="{234895B3-B474-40F3-A888-CD013FDCD185}"/>
              </a:ext>
            </a:extLst>
          </p:cNvPr>
          <p:cNvSpPr txBox="1"/>
          <p:nvPr/>
        </p:nvSpPr>
        <p:spPr>
          <a:xfrm>
            <a:off x="576843" y="4656487"/>
            <a:ext cx="455574" cy="346249"/>
          </a:xfrm>
          <a:prstGeom prst="rect">
            <a:avLst/>
          </a:prstGeom>
          <a:noFill/>
        </p:spPr>
        <p:txBody>
          <a:bodyPr wrap="none" rtlCol="0">
            <a:spAutoFit/>
          </a:bodyPr>
          <a:lstStyle/>
          <a:p>
            <a:r>
              <a:rPr lang="en-US" sz="1650" b="1" dirty="0"/>
              <a:t>0.2</a:t>
            </a:r>
          </a:p>
        </p:txBody>
      </p:sp>
      <p:cxnSp>
        <p:nvCxnSpPr>
          <p:cNvPr id="50" name="Straight Connector 49">
            <a:extLst>
              <a:ext uri="{FF2B5EF4-FFF2-40B4-BE49-F238E27FC236}">
                <a16:creationId xmlns:a16="http://schemas.microsoft.com/office/drawing/2014/main" id="{E781BD77-65A2-4396-9A86-802F990F7019}"/>
              </a:ext>
            </a:extLst>
          </p:cNvPr>
          <p:cNvCxnSpPr>
            <a:cxnSpLocks/>
          </p:cNvCxnSpPr>
          <p:nvPr/>
        </p:nvCxnSpPr>
        <p:spPr>
          <a:xfrm flipH="1">
            <a:off x="1272413" y="3266782"/>
            <a:ext cx="7518388" cy="981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C3D24825-1B6B-407F-95BF-26368B2065B2}"/>
              </a:ext>
            </a:extLst>
          </p:cNvPr>
          <p:cNvCxnSpPr>
            <a:cxnSpLocks/>
          </p:cNvCxnSpPr>
          <p:nvPr/>
        </p:nvCxnSpPr>
        <p:spPr>
          <a:xfrm flipV="1">
            <a:off x="2031948" y="3164806"/>
            <a:ext cx="0" cy="10022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62D9AF66-1CA8-45DF-852A-335519595074}"/>
              </a:ext>
            </a:extLst>
          </p:cNvPr>
          <p:cNvCxnSpPr>
            <a:cxnSpLocks/>
          </p:cNvCxnSpPr>
          <p:nvPr/>
        </p:nvCxnSpPr>
        <p:spPr>
          <a:xfrm flipV="1">
            <a:off x="2769336" y="3065947"/>
            <a:ext cx="0" cy="19771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8F569509-9E1A-4D7E-9604-9C3C89EE0B6F}"/>
              </a:ext>
            </a:extLst>
          </p:cNvPr>
          <p:cNvCxnSpPr>
            <a:cxnSpLocks/>
          </p:cNvCxnSpPr>
          <p:nvPr/>
        </p:nvCxnSpPr>
        <p:spPr>
          <a:xfrm flipV="1">
            <a:off x="4271301" y="3069343"/>
            <a:ext cx="0" cy="19771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5420E6E0-C9F4-4F0A-9F42-D38C364E918E}"/>
              </a:ext>
            </a:extLst>
          </p:cNvPr>
          <p:cNvCxnSpPr>
            <a:cxnSpLocks/>
          </p:cNvCxnSpPr>
          <p:nvPr/>
        </p:nvCxnSpPr>
        <p:spPr>
          <a:xfrm flipV="1">
            <a:off x="5780066" y="3093961"/>
            <a:ext cx="0" cy="19771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F1972264-EBB2-4817-8503-BC234189C61F}"/>
              </a:ext>
            </a:extLst>
          </p:cNvPr>
          <p:cNvCxnSpPr>
            <a:cxnSpLocks/>
          </p:cNvCxnSpPr>
          <p:nvPr/>
        </p:nvCxnSpPr>
        <p:spPr>
          <a:xfrm flipV="1">
            <a:off x="7319417" y="3078882"/>
            <a:ext cx="0" cy="19771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ABBF78EB-17D2-4999-B0BA-4B0ABAF56A16}"/>
              </a:ext>
            </a:extLst>
          </p:cNvPr>
          <p:cNvCxnSpPr>
            <a:cxnSpLocks/>
          </p:cNvCxnSpPr>
          <p:nvPr/>
        </p:nvCxnSpPr>
        <p:spPr>
          <a:xfrm flipV="1">
            <a:off x="3513527" y="3168202"/>
            <a:ext cx="0" cy="10022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E219B66A-B792-4265-90F8-2A44B7AB27A9}"/>
              </a:ext>
            </a:extLst>
          </p:cNvPr>
          <p:cNvCxnSpPr>
            <a:cxnSpLocks/>
          </p:cNvCxnSpPr>
          <p:nvPr/>
        </p:nvCxnSpPr>
        <p:spPr>
          <a:xfrm flipV="1">
            <a:off x="5005297" y="3157487"/>
            <a:ext cx="0" cy="10022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0806BCEF-3E3E-4787-808E-47469B989DA0}"/>
              </a:ext>
            </a:extLst>
          </p:cNvPr>
          <p:cNvCxnSpPr>
            <a:cxnSpLocks/>
          </p:cNvCxnSpPr>
          <p:nvPr/>
        </p:nvCxnSpPr>
        <p:spPr>
          <a:xfrm flipV="1">
            <a:off x="6562209" y="3170437"/>
            <a:ext cx="0" cy="10022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78F5A247-D5E9-4BA6-BC2A-E64104C44100}"/>
              </a:ext>
            </a:extLst>
          </p:cNvPr>
          <p:cNvCxnSpPr>
            <a:cxnSpLocks/>
          </p:cNvCxnSpPr>
          <p:nvPr/>
        </p:nvCxnSpPr>
        <p:spPr>
          <a:xfrm flipV="1">
            <a:off x="8054629" y="3160242"/>
            <a:ext cx="0" cy="10022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A1150F4A-C766-4156-8C10-3CC0328D3A73}"/>
              </a:ext>
            </a:extLst>
          </p:cNvPr>
          <p:cNvCxnSpPr>
            <a:cxnSpLocks/>
          </p:cNvCxnSpPr>
          <p:nvPr/>
        </p:nvCxnSpPr>
        <p:spPr>
          <a:xfrm flipV="1">
            <a:off x="8790800" y="3061383"/>
            <a:ext cx="0" cy="19771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8E22BD98-0107-4DEA-BC47-25E617DAEEA3}"/>
              </a:ext>
            </a:extLst>
          </p:cNvPr>
          <p:cNvSpPr txBox="1"/>
          <p:nvPr/>
        </p:nvSpPr>
        <p:spPr>
          <a:xfrm>
            <a:off x="1071079" y="2261751"/>
            <a:ext cx="455574" cy="346249"/>
          </a:xfrm>
          <a:prstGeom prst="rect">
            <a:avLst/>
          </a:prstGeom>
          <a:noFill/>
        </p:spPr>
        <p:txBody>
          <a:bodyPr wrap="none" rtlCol="0">
            <a:spAutoFit/>
          </a:bodyPr>
          <a:lstStyle/>
          <a:p>
            <a:r>
              <a:rPr lang="en-US" sz="1650" b="1" dirty="0"/>
              <a:t>0.0</a:t>
            </a:r>
          </a:p>
        </p:txBody>
      </p:sp>
      <p:sp>
        <p:nvSpPr>
          <p:cNvPr id="66" name="TextBox 65">
            <a:extLst>
              <a:ext uri="{FF2B5EF4-FFF2-40B4-BE49-F238E27FC236}">
                <a16:creationId xmlns:a16="http://schemas.microsoft.com/office/drawing/2014/main" id="{66101D11-63AD-415E-B50F-D34E01A5E553}"/>
              </a:ext>
            </a:extLst>
          </p:cNvPr>
          <p:cNvSpPr txBox="1"/>
          <p:nvPr/>
        </p:nvSpPr>
        <p:spPr>
          <a:xfrm>
            <a:off x="2564694" y="2217166"/>
            <a:ext cx="455574" cy="346249"/>
          </a:xfrm>
          <a:prstGeom prst="rect">
            <a:avLst/>
          </a:prstGeom>
          <a:noFill/>
        </p:spPr>
        <p:txBody>
          <a:bodyPr wrap="none" rtlCol="0">
            <a:spAutoFit/>
          </a:bodyPr>
          <a:lstStyle/>
          <a:p>
            <a:r>
              <a:rPr lang="en-US" sz="1650" b="1" dirty="0"/>
              <a:t>1.0</a:t>
            </a:r>
          </a:p>
        </p:txBody>
      </p:sp>
      <p:sp>
        <p:nvSpPr>
          <p:cNvPr id="67" name="TextBox 66">
            <a:extLst>
              <a:ext uri="{FF2B5EF4-FFF2-40B4-BE49-F238E27FC236}">
                <a16:creationId xmlns:a16="http://schemas.microsoft.com/office/drawing/2014/main" id="{59FC5D5A-431A-4CBB-97C0-088711C71B3E}"/>
              </a:ext>
            </a:extLst>
          </p:cNvPr>
          <p:cNvSpPr txBox="1"/>
          <p:nvPr/>
        </p:nvSpPr>
        <p:spPr>
          <a:xfrm>
            <a:off x="4044198" y="2213437"/>
            <a:ext cx="455574" cy="346249"/>
          </a:xfrm>
          <a:prstGeom prst="rect">
            <a:avLst/>
          </a:prstGeom>
          <a:noFill/>
        </p:spPr>
        <p:txBody>
          <a:bodyPr wrap="none" rtlCol="0">
            <a:spAutoFit/>
          </a:bodyPr>
          <a:lstStyle/>
          <a:p>
            <a:r>
              <a:rPr lang="en-US" sz="1650" b="1" dirty="0"/>
              <a:t>2.0</a:t>
            </a:r>
          </a:p>
        </p:txBody>
      </p:sp>
      <p:sp>
        <p:nvSpPr>
          <p:cNvPr id="68" name="TextBox 67">
            <a:extLst>
              <a:ext uri="{FF2B5EF4-FFF2-40B4-BE49-F238E27FC236}">
                <a16:creationId xmlns:a16="http://schemas.microsoft.com/office/drawing/2014/main" id="{0327437F-E792-4A65-B9B6-95BA37CF6F45}"/>
              </a:ext>
            </a:extLst>
          </p:cNvPr>
          <p:cNvSpPr txBox="1"/>
          <p:nvPr/>
        </p:nvSpPr>
        <p:spPr>
          <a:xfrm>
            <a:off x="5582223" y="2209800"/>
            <a:ext cx="455574" cy="346249"/>
          </a:xfrm>
          <a:prstGeom prst="rect">
            <a:avLst/>
          </a:prstGeom>
          <a:noFill/>
        </p:spPr>
        <p:txBody>
          <a:bodyPr wrap="none" rtlCol="0">
            <a:spAutoFit/>
          </a:bodyPr>
          <a:lstStyle/>
          <a:p>
            <a:r>
              <a:rPr lang="en-US" sz="1650" b="1" dirty="0"/>
              <a:t>3.0</a:t>
            </a:r>
          </a:p>
        </p:txBody>
      </p:sp>
      <p:sp>
        <p:nvSpPr>
          <p:cNvPr id="69" name="TextBox 68">
            <a:extLst>
              <a:ext uri="{FF2B5EF4-FFF2-40B4-BE49-F238E27FC236}">
                <a16:creationId xmlns:a16="http://schemas.microsoft.com/office/drawing/2014/main" id="{8789DF82-7ABB-4247-86C1-E034FC834D60}"/>
              </a:ext>
            </a:extLst>
          </p:cNvPr>
          <p:cNvSpPr txBox="1"/>
          <p:nvPr/>
        </p:nvSpPr>
        <p:spPr>
          <a:xfrm>
            <a:off x="7092310" y="2227210"/>
            <a:ext cx="455574" cy="346249"/>
          </a:xfrm>
          <a:prstGeom prst="rect">
            <a:avLst/>
          </a:prstGeom>
          <a:noFill/>
        </p:spPr>
        <p:txBody>
          <a:bodyPr wrap="none" rtlCol="0">
            <a:spAutoFit/>
          </a:bodyPr>
          <a:lstStyle/>
          <a:p>
            <a:r>
              <a:rPr lang="en-US" sz="1650" b="1" dirty="0"/>
              <a:t>4.0</a:t>
            </a:r>
          </a:p>
        </p:txBody>
      </p:sp>
      <p:sp>
        <p:nvSpPr>
          <p:cNvPr id="70" name="TextBox 69">
            <a:extLst>
              <a:ext uri="{FF2B5EF4-FFF2-40B4-BE49-F238E27FC236}">
                <a16:creationId xmlns:a16="http://schemas.microsoft.com/office/drawing/2014/main" id="{FE4950CC-0DD0-495C-9013-20E99122CB34}"/>
              </a:ext>
            </a:extLst>
          </p:cNvPr>
          <p:cNvSpPr txBox="1"/>
          <p:nvPr/>
        </p:nvSpPr>
        <p:spPr>
          <a:xfrm>
            <a:off x="8592952" y="2248184"/>
            <a:ext cx="455574" cy="346249"/>
          </a:xfrm>
          <a:prstGeom prst="rect">
            <a:avLst/>
          </a:prstGeom>
          <a:noFill/>
        </p:spPr>
        <p:txBody>
          <a:bodyPr wrap="none" rtlCol="0">
            <a:spAutoFit/>
          </a:bodyPr>
          <a:lstStyle/>
          <a:p>
            <a:r>
              <a:rPr lang="en-US" sz="1650" b="1" dirty="0"/>
              <a:t>5.0</a:t>
            </a:r>
          </a:p>
        </p:txBody>
      </p:sp>
      <p:cxnSp>
        <p:nvCxnSpPr>
          <p:cNvPr id="71" name="Straight Connector 70">
            <a:extLst>
              <a:ext uri="{FF2B5EF4-FFF2-40B4-BE49-F238E27FC236}">
                <a16:creationId xmlns:a16="http://schemas.microsoft.com/office/drawing/2014/main" id="{0AA6C2FA-DE8C-43EC-8B7C-23733F6EAEFA}"/>
              </a:ext>
            </a:extLst>
          </p:cNvPr>
          <p:cNvCxnSpPr>
            <a:cxnSpLocks/>
          </p:cNvCxnSpPr>
          <p:nvPr/>
        </p:nvCxnSpPr>
        <p:spPr>
          <a:xfrm flipV="1">
            <a:off x="1058325" y="4032106"/>
            <a:ext cx="198408" cy="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4B65F4F9-DAEC-4164-BC4A-9F7809B71531}"/>
              </a:ext>
            </a:extLst>
          </p:cNvPr>
          <p:cNvSpPr/>
          <p:nvPr/>
        </p:nvSpPr>
        <p:spPr>
          <a:xfrm rot="5400000">
            <a:off x="588268" y="2711778"/>
            <a:ext cx="506950" cy="39673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980" i="1" dirty="0">
                <a:solidFill>
                  <a:schemeClr val="tx1"/>
                </a:solidFill>
              </a:rPr>
              <a:t>x</a:t>
            </a:r>
            <a:r>
              <a:rPr lang="en-US" sz="1980" i="1" baseline="-25000" dirty="0">
                <a:solidFill>
                  <a:schemeClr val="tx1"/>
                </a:solidFill>
              </a:rPr>
              <a:t>1</a:t>
            </a:r>
            <a:endParaRPr lang="en-US" sz="1980" i="1" dirty="0">
              <a:solidFill>
                <a:schemeClr val="tx1"/>
              </a:solidFill>
            </a:endParaRPr>
          </a:p>
        </p:txBody>
      </p:sp>
      <p:grpSp>
        <p:nvGrpSpPr>
          <p:cNvPr id="25" name="Group 24">
            <a:extLst>
              <a:ext uri="{FF2B5EF4-FFF2-40B4-BE49-F238E27FC236}">
                <a16:creationId xmlns:a16="http://schemas.microsoft.com/office/drawing/2014/main" id="{F20161C2-F557-4697-B027-280AFF9614DD}"/>
              </a:ext>
            </a:extLst>
          </p:cNvPr>
          <p:cNvGrpSpPr/>
          <p:nvPr/>
        </p:nvGrpSpPr>
        <p:grpSpPr>
          <a:xfrm>
            <a:off x="1021019" y="2819400"/>
            <a:ext cx="670376" cy="346249"/>
            <a:chOff x="2236574" y="1285103"/>
            <a:chExt cx="812577" cy="419695"/>
          </a:xfrm>
        </p:grpSpPr>
        <p:sp>
          <p:nvSpPr>
            <p:cNvPr id="18" name="Rectangle: Rounded Corners 17">
              <a:extLst>
                <a:ext uri="{FF2B5EF4-FFF2-40B4-BE49-F238E27FC236}">
                  <a16:creationId xmlns:a16="http://schemas.microsoft.com/office/drawing/2014/main" id="{7F6B0A7D-9AF4-4753-B3CC-54FFF6A36429}"/>
                </a:ext>
              </a:extLst>
            </p:cNvPr>
            <p:cNvSpPr/>
            <p:nvPr/>
          </p:nvSpPr>
          <p:spPr>
            <a:xfrm>
              <a:off x="2236574" y="1285104"/>
              <a:ext cx="713656" cy="369332"/>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50"/>
            </a:p>
          </p:txBody>
        </p:sp>
        <p:sp>
          <p:nvSpPr>
            <p:cNvPr id="20" name="TextBox 19">
              <a:extLst>
                <a:ext uri="{FF2B5EF4-FFF2-40B4-BE49-F238E27FC236}">
                  <a16:creationId xmlns:a16="http://schemas.microsoft.com/office/drawing/2014/main" id="{FCDCE161-55AC-4D28-885B-C8BEC861AE46}"/>
                </a:ext>
              </a:extLst>
            </p:cNvPr>
            <p:cNvSpPr txBox="1"/>
            <p:nvPr/>
          </p:nvSpPr>
          <p:spPr>
            <a:xfrm>
              <a:off x="2236574" y="1285103"/>
              <a:ext cx="812577" cy="419695"/>
            </a:xfrm>
            <a:prstGeom prst="rect">
              <a:avLst/>
            </a:prstGeom>
            <a:noFill/>
          </p:spPr>
          <p:txBody>
            <a:bodyPr wrap="none" rtlCol="0">
              <a:spAutoFit/>
            </a:bodyPr>
            <a:lstStyle/>
            <a:p>
              <a:r>
                <a:rPr lang="en-US" sz="1650" b="1" dirty="0"/>
                <a:t>0.500</a:t>
              </a:r>
            </a:p>
          </p:txBody>
        </p:sp>
      </p:grpSp>
      <p:sp>
        <p:nvSpPr>
          <p:cNvPr id="72" name="Rectangle 71">
            <a:extLst>
              <a:ext uri="{FF2B5EF4-FFF2-40B4-BE49-F238E27FC236}">
                <a16:creationId xmlns:a16="http://schemas.microsoft.com/office/drawing/2014/main" id="{4F277D11-1F19-414D-889F-1B43C6591D04}"/>
              </a:ext>
            </a:extLst>
          </p:cNvPr>
          <p:cNvSpPr/>
          <p:nvPr/>
        </p:nvSpPr>
        <p:spPr>
          <a:xfrm rot="16200000">
            <a:off x="-1319799" y="4816266"/>
            <a:ext cx="3341138" cy="39673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50" i="1" dirty="0">
                <a:solidFill>
                  <a:schemeClr val="tx1"/>
                </a:solidFill>
              </a:rPr>
              <a:t>(Interaction Enthalpy Parameter) </a:t>
            </a:r>
          </a:p>
        </p:txBody>
      </p:sp>
      <p:grpSp>
        <p:nvGrpSpPr>
          <p:cNvPr id="73" name="Group 72">
            <a:extLst>
              <a:ext uri="{FF2B5EF4-FFF2-40B4-BE49-F238E27FC236}">
                <a16:creationId xmlns:a16="http://schemas.microsoft.com/office/drawing/2014/main" id="{09F89043-8AEA-4F40-9F59-6DD8534C3CB9}"/>
              </a:ext>
            </a:extLst>
          </p:cNvPr>
          <p:cNvGrpSpPr/>
          <p:nvPr/>
        </p:nvGrpSpPr>
        <p:grpSpPr>
          <a:xfrm>
            <a:off x="8466093" y="2819400"/>
            <a:ext cx="670376" cy="346249"/>
            <a:chOff x="2236574" y="1285103"/>
            <a:chExt cx="812577" cy="419695"/>
          </a:xfrm>
        </p:grpSpPr>
        <p:sp>
          <p:nvSpPr>
            <p:cNvPr id="74" name="Rectangle: Rounded Corners 73">
              <a:extLst>
                <a:ext uri="{FF2B5EF4-FFF2-40B4-BE49-F238E27FC236}">
                  <a16:creationId xmlns:a16="http://schemas.microsoft.com/office/drawing/2014/main" id="{4A0F8475-2FA2-4B06-8A04-0D857BEBAFC6}"/>
                </a:ext>
              </a:extLst>
            </p:cNvPr>
            <p:cNvSpPr/>
            <p:nvPr/>
          </p:nvSpPr>
          <p:spPr>
            <a:xfrm>
              <a:off x="2236574" y="1285104"/>
              <a:ext cx="713656" cy="369332"/>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50"/>
            </a:p>
          </p:txBody>
        </p:sp>
        <p:sp>
          <p:nvSpPr>
            <p:cNvPr id="75" name="TextBox 74">
              <a:extLst>
                <a:ext uri="{FF2B5EF4-FFF2-40B4-BE49-F238E27FC236}">
                  <a16:creationId xmlns:a16="http://schemas.microsoft.com/office/drawing/2014/main" id="{72165F54-5E13-4B6E-A084-89D16FAC06D5}"/>
                </a:ext>
              </a:extLst>
            </p:cNvPr>
            <p:cNvSpPr txBox="1"/>
            <p:nvPr/>
          </p:nvSpPr>
          <p:spPr>
            <a:xfrm>
              <a:off x="2236574" y="1285103"/>
              <a:ext cx="812577" cy="419695"/>
            </a:xfrm>
            <a:prstGeom prst="rect">
              <a:avLst/>
            </a:prstGeom>
            <a:noFill/>
          </p:spPr>
          <p:txBody>
            <a:bodyPr wrap="none" rtlCol="0">
              <a:spAutoFit/>
            </a:bodyPr>
            <a:lstStyle/>
            <a:p>
              <a:r>
                <a:rPr lang="en-US" sz="1650" b="1" dirty="0"/>
                <a:t>0.007</a:t>
              </a:r>
            </a:p>
          </p:txBody>
        </p:sp>
      </p:grpSp>
      <p:grpSp>
        <p:nvGrpSpPr>
          <p:cNvPr id="76" name="Group 75">
            <a:extLst>
              <a:ext uri="{FF2B5EF4-FFF2-40B4-BE49-F238E27FC236}">
                <a16:creationId xmlns:a16="http://schemas.microsoft.com/office/drawing/2014/main" id="{5F57124B-6290-4F79-A7C3-4A10EBCE4E15}"/>
              </a:ext>
            </a:extLst>
          </p:cNvPr>
          <p:cNvGrpSpPr/>
          <p:nvPr/>
        </p:nvGrpSpPr>
        <p:grpSpPr>
          <a:xfrm>
            <a:off x="6982137" y="2819400"/>
            <a:ext cx="670376" cy="346249"/>
            <a:chOff x="2236574" y="1285103"/>
            <a:chExt cx="812577" cy="419695"/>
          </a:xfrm>
        </p:grpSpPr>
        <p:sp>
          <p:nvSpPr>
            <p:cNvPr id="77" name="Rectangle: Rounded Corners 76">
              <a:extLst>
                <a:ext uri="{FF2B5EF4-FFF2-40B4-BE49-F238E27FC236}">
                  <a16:creationId xmlns:a16="http://schemas.microsoft.com/office/drawing/2014/main" id="{6C0D4A99-2823-489A-BC8F-310ED2397558}"/>
                </a:ext>
              </a:extLst>
            </p:cNvPr>
            <p:cNvSpPr/>
            <p:nvPr/>
          </p:nvSpPr>
          <p:spPr>
            <a:xfrm>
              <a:off x="2236574" y="1285104"/>
              <a:ext cx="713656" cy="369332"/>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50"/>
            </a:p>
          </p:txBody>
        </p:sp>
        <p:sp>
          <p:nvSpPr>
            <p:cNvPr id="78" name="TextBox 77">
              <a:extLst>
                <a:ext uri="{FF2B5EF4-FFF2-40B4-BE49-F238E27FC236}">
                  <a16:creationId xmlns:a16="http://schemas.microsoft.com/office/drawing/2014/main" id="{FF31E1A7-BC4D-434B-A46B-5F42465FE5FD}"/>
                </a:ext>
              </a:extLst>
            </p:cNvPr>
            <p:cNvSpPr txBox="1"/>
            <p:nvPr/>
          </p:nvSpPr>
          <p:spPr>
            <a:xfrm>
              <a:off x="2236574" y="1285103"/>
              <a:ext cx="812577" cy="419695"/>
            </a:xfrm>
            <a:prstGeom prst="rect">
              <a:avLst/>
            </a:prstGeom>
            <a:noFill/>
          </p:spPr>
          <p:txBody>
            <a:bodyPr wrap="none" rtlCol="0">
              <a:spAutoFit/>
            </a:bodyPr>
            <a:lstStyle/>
            <a:p>
              <a:r>
                <a:rPr lang="en-US" sz="1650" b="1" dirty="0"/>
                <a:t>0.018</a:t>
              </a:r>
            </a:p>
          </p:txBody>
        </p:sp>
      </p:grpSp>
      <p:grpSp>
        <p:nvGrpSpPr>
          <p:cNvPr id="79" name="Group 78">
            <a:extLst>
              <a:ext uri="{FF2B5EF4-FFF2-40B4-BE49-F238E27FC236}">
                <a16:creationId xmlns:a16="http://schemas.microsoft.com/office/drawing/2014/main" id="{6E27A8FB-38FC-4780-A113-777C4E204186}"/>
              </a:ext>
            </a:extLst>
          </p:cNvPr>
          <p:cNvGrpSpPr/>
          <p:nvPr/>
        </p:nvGrpSpPr>
        <p:grpSpPr>
          <a:xfrm>
            <a:off x="5504351" y="2819400"/>
            <a:ext cx="670376" cy="346249"/>
            <a:chOff x="2236574" y="1285103"/>
            <a:chExt cx="812577" cy="419695"/>
          </a:xfrm>
        </p:grpSpPr>
        <p:sp>
          <p:nvSpPr>
            <p:cNvPr id="80" name="Rectangle: Rounded Corners 79">
              <a:extLst>
                <a:ext uri="{FF2B5EF4-FFF2-40B4-BE49-F238E27FC236}">
                  <a16:creationId xmlns:a16="http://schemas.microsoft.com/office/drawing/2014/main" id="{1277E65E-5BDB-4B43-9269-78C9AC590353}"/>
                </a:ext>
              </a:extLst>
            </p:cNvPr>
            <p:cNvSpPr/>
            <p:nvPr/>
          </p:nvSpPr>
          <p:spPr>
            <a:xfrm>
              <a:off x="2236574" y="1285104"/>
              <a:ext cx="713656" cy="369332"/>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50"/>
            </a:p>
          </p:txBody>
        </p:sp>
        <p:sp>
          <p:nvSpPr>
            <p:cNvPr id="81" name="TextBox 80">
              <a:extLst>
                <a:ext uri="{FF2B5EF4-FFF2-40B4-BE49-F238E27FC236}">
                  <a16:creationId xmlns:a16="http://schemas.microsoft.com/office/drawing/2014/main" id="{4643A1A9-16A4-4DEF-B454-20A1E8DAC53A}"/>
                </a:ext>
              </a:extLst>
            </p:cNvPr>
            <p:cNvSpPr txBox="1"/>
            <p:nvPr/>
          </p:nvSpPr>
          <p:spPr>
            <a:xfrm>
              <a:off x="2236574" y="1285103"/>
              <a:ext cx="812577" cy="419695"/>
            </a:xfrm>
            <a:prstGeom prst="rect">
              <a:avLst/>
            </a:prstGeom>
            <a:noFill/>
          </p:spPr>
          <p:txBody>
            <a:bodyPr wrap="none" rtlCol="0">
              <a:spAutoFit/>
            </a:bodyPr>
            <a:lstStyle/>
            <a:p>
              <a:r>
                <a:rPr lang="en-US" sz="1650" b="1" dirty="0"/>
                <a:t>0.047</a:t>
              </a:r>
            </a:p>
          </p:txBody>
        </p:sp>
      </p:grpSp>
      <p:grpSp>
        <p:nvGrpSpPr>
          <p:cNvPr id="82" name="Group 81">
            <a:extLst>
              <a:ext uri="{FF2B5EF4-FFF2-40B4-BE49-F238E27FC236}">
                <a16:creationId xmlns:a16="http://schemas.microsoft.com/office/drawing/2014/main" id="{AEB45B30-1D80-4733-9B2C-C2B19C129C51}"/>
              </a:ext>
            </a:extLst>
          </p:cNvPr>
          <p:cNvGrpSpPr/>
          <p:nvPr/>
        </p:nvGrpSpPr>
        <p:grpSpPr>
          <a:xfrm>
            <a:off x="3970715" y="2819400"/>
            <a:ext cx="670376" cy="346249"/>
            <a:chOff x="2236574" y="1285103"/>
            <a:chExt cx="812577" cy="419695"/>
          </a:xfrm>
        </p:grpSpPr>
        <p:sp>
          <p:nvSpPr>
            <p:cNvPr id="83" name="Rectangle: Rounded Corners 82">
              <a:extLst>
                <a:ext uri="{FF2B5EF4-FFF2-40B4-BE49-F238E27FC236}">
                  <a16:creationId xmlns:a16="http://schemas.microsoft.com/office/drawing/2014/main" id="{7778A2FB-3BC1-46FA-B5C7-287A9AAD92EC}"/>
                </a:ext>
              </a:extLst>
            </p:cNvPr>
            <p:cNvSpPr/>
            <p:nvPr/>
          </p:nvSpPr>
          <p:spPr>
            <a:xfrm>
              <a:off x="2236574" y="1285104"/>
              <a:ext cx="713656" cy="369332"/>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50"/>
            </a:p>
          </p:txBody>
        </p:sp>
        <p:sp>
          <p:nvSpPr>
            <p:cNvPr id="84" name="TextBox 83">
              <a:extLst>
                <a:ext uri="{FF2B5EF4-FFF2-40B4-BE49-F238E27FC236}">
                  <a16:creationId xmlns:a16="http://schemas.microsoft.com/office/drawing/2014/main" id="{24C9F63E-32D3-4D75-A0E7-7AC6097A345F}"/>
                </a:ext>
              </a:extLst>
            </p:cNvPr>
            <p:cNvSpPr txBox="1"/>
            <p:nvPr/>
          </p:nvSpPr>
          <p:spPr>
            <a:xfrm>
              <a:off x="2236574" y="1285103"/>
              <a:ext cx="812577" cy="419695"/>
            </a:xfrm>
            <a:prstGeom prst="rect">
              <a:avLst/>
            </a:prstGeom>
            <a:noFill/>
          </p:spPr>
          <p:txBody>
            <a:bodyPr wrap="none" rtlCol="0">
              <a:spAutoFit/>
            </a:bodyPr>
            <a:lstStyle/>
            <a:p>
              <a:r>
                <a:rPr lang="en-US" sz="1650" b="1" dirty="0"/>
                <a:t>0.119</a:t>
              </a:r>
            </a:p>
          </p:txBody>
        </p:sp>
      </p:grpSp>
      <p:grpSp>
        <p:nvGrpSpPr>
          <p:cNvPr id="85" name="Group 84">
            <a:extLst>
              <a:ext uri="{FF2B5EF4-FFF2-40B4-BE49-F238E27FC236}">
                <a16:creationId xmlns:a16="http://schemas.microsoft.com/office/drawing/2014/main" id="{70D03A74-B180-426A-BEB4-6F7D85767870}"/>
              </a:ext>
            </a:extLst>
          </p:cNvPr>
          <p:cNvGrpSpPr/>
          <p:nvPr/>
        </p:nvGrpSpPr>
        <p:grpSpPr>
          <a:xfrm>
            <a:off x="2443411" y="2819400"/>
            <a:ext cx="670376" cy="346249"/>
            <a:chOff x="2236574" y="1285103"/>
            <a:chExt cx="812577" cy="419695"/>
          </a:xfrm>
        </p:grpSpPr>
        <p:sp>
          <p:nvSpPr>
            <p:cNvPr id="86" name="Rectangle: Rounded Corners 85">
              <a:extLst>
                <a:ext uri="{FF2B5EF4-FFF2-40B4-BE49-F238E27FC236}">
                  <a16:creationId xmlns:a16="http://schemas.microsoft.com/office/drawing/2014/main" id="{9FDFDFB4-9651-4BC6-8696-C1C51C65D956}"/>
                </a:ext>
              </a:extLst>
            </p:cNvPr>
            <p:cNvSpPr/>
            <p:nvPr/>
          </p:nvSpPr>
          <p:spPr>
            <a:xfrm>
              <a:off x="2236574" y="1285104"/>
              <a:ext cx="713656" cy="369332"/>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50"/>
            </a:p>
          </p:txBody>
        </p:sp>
        <p:sp>
          <p:nvSpPr>
            <p:cNvPr id="87" name="TextBox 86">
              <a:extLst>
                <a:ext uri="{FF2B5EF4-FFF2-40B4-BE49-F238E27FC236}">
                  <a16:creationId xmlns:a16="http://schemas.microsoft.com/office/drawing/2014/main" id="{B2E7E76A-3E4D-4048-A314-32A138521208}"/>
                </a:ext>
              </a:extLst>
            </p:cNvPr>
            <p:cNvSpPr txBox="1"/>
            <p:nvPr/>
          </p:nvSpPr>
          <p:spPr>
            <a:xfrm>
              <a:off x="2236574" y="1285103"/>
              <a:ext cx="812577" cy="419695"/>
            </a:xfrm>
            <a:prstGeom prst="rect">
              <a:avLst/>
            </a:prstGeom>
            <a:noFill/>
          </p:spPr>
          <p:txBody>
            <a:bodyPr wrap="none" rtlCol="0">
              <a:spAutoFit/>
            </a:bodyPr>
            <a:lstStyle/>
            <a:p>
              <a:r>
                <a:rPr lang="en-US" sz="1650" b="1" dirty="0"/>
                <a:t>0.269</a:t>
              </a:r>
            </a:p>
          </p:txBody>
        </p:sp>
      </p:grpSp>
      <p:grpSp>
        <p:nvGrpSpPr>
          <p:cNvPr id="88" name="Group 87">
            <a:extLst>
              <a:ext uri="{FF2B5EF4-FFF2-40B4-BE49-F238E27FC236}">
                <a16:creationId xmlns:a16="http://schemas.microsoft.com/office/drawing/2014/main" id="{C82C0085-D283-423F-9C5A-CB1F337348D3}"/>
              </a:ext>
            </a:extLst>
          </p:cNvPr>
          <p:cNvGrpSpPr/>
          <p:nvPr/>
        </p:nvGrpSpPr>
        <p:grpSpPr>
          <a:xfrm>
            <a:off x="999247" y="3871102"/>
            <a:ext cx="670376" cy="346249"/>
            <a:chOff x="2236574" y="1285103"/>
            <a:chExt cx="812577" cy="419695"/>
          </a:xfrm>
        </p:grpSpPr>
        <p:sp>
          <p:nvSpPr>
            <p:cNvPr id="89" name="Rectangle: Rounded Corners 88">
              <a:extLst>
                <a:ext uri="{FF2B5EF4-FFF2-40B4-BE49-F238E27FC236}">
                  <a16:creationId xmlns:a16="http://schemas.microsoft.com/office/drawing/2014/main" id="{F09E7B90-680B-4AC6-808E-822AD58A7B97}"/>
                </a:ext>
              </a:extLst>
            </p:cNvPr>
            <p:cNvSpPr/>
            <p:nvPr/>
          </p:nvSpPr>
          <p:spPr>
            <a:xfrm>
              <a:off x="2236574" y="1285104"/>
              <a:ext cx="713656" cy="369332"/>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50"/>
            </a:p>
          </p:txBody>
        </p:sp>
        <p:sp>
          <p:nvSpPr>
            <p:cNvPr id="90" name="TextBox 89">
              <a:extLst>
                <a:ext uri="{FF2B5EF4-FFF2-40B4-BE49-F238E27FC236}">
                  <a16:creationId xmlns:a16="http://schemas.microsoft.com/office/drawing/2014/main" id="{E1C7A36A-4DB7-4F5A-ADDE-224E4CE4788D}"/>
                </a:ext>
              </a:extLst>
            </p:cNvPr>
            <p:cNvSpPr txBox="1"/>
            <p:nvPr/>
          </p:nvSpPr>
          <p:spPr>
            <a:xfrm>
              <a:off x="2236574" y="1285103"/>
              <a:ext cx="812577" cy="419695"/>
            </a:xfrm>
            <a:prstGeom prst="rect">
              <a:avLst/>
            </a:prstGeom>
            <a:noFill/>
          </p:spPr>
          <p:txBody>
            <a:bodyPr wrap="none" rtlCol="0">
              <a:spAutoFit/>
            </a:bodyPr>
            <a:lstStyle/>
            <a:p>
              <a:r>
                <a:rPr lang="en-US" sz="1650" b="1" dirty="0"/>
                <a:t>0.500</a:t>
              </a:r>
            </a:p>
          </p:txBody>
        </p:sp>
      </p:grpSp>
      <p:grpSp>
        <p:nvGrpSpPr>
          <p:cNvPr id="91" name="Group 90">
            <a:extLst>
              <a:ext uri="{FF2B5EF4-FFF2-40B4-BE49-F238E27FC236}">
                <a16:creationId xmlns:a16="http://schemas.microsoft.com/office/drawing/2014/main" id="{8FBC2137-2C09-474E-B1FB-1AF48CA0961D}"/>
              </a:ext>
            </a:extLst>
          </p:cNvPr>
          <p:cNvGrpSpPr/>
          <p:nvPr/>
        </p:nvGrpSpPr>
        <p:grpSpPr>
          <a:xfrm>
            <a:off x="953704" y="4634675"/>
            <a:ext cx="670376" cy="346249"/>
            <a:chOff x="2236574" y="1285103"/>
            <a:chExt cx="812577" cy="419695"/>
          </a:xfrm>
        </p:grpSpPr>
        <p:sp>
          <p:nvSpPr>
            <p:cNvPr id="92" name="Rectangle: Rounded Corners 91">
              <a:extLst>
                <a:ext uri="{FF2B5EF4-FFF2-40B4-BE49-F238E27FC236}">
                  <a16:creationId xmlns:a16="http://schemas.microsoft.com/office/drawing/2014/main" id="{DE0088DF-952A-401A-96F0-83BBC1605F6A}"/>
                </a:ext>
              </a:extLst>
            </p:cNvPr>
            <p:cNvSpPr/>
            <p:nvPr/>
          </p:nvSpPr>
          <p:spPr>
            <a:xfrm>
              <a:off x="2236574" y="1285104"/>
              <a:ext cx="713656" cy="369332"/>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50"/>
            </a:p>
          </p:txBody>
        </p:sp>
        <p:sp>
          <p:nvSpPr>
            <p:cNvPr id="93" name="TextBox 92">
              <a:extLst>
                <a:ext uri="{FF2B5EF4-FFF2-40B4-BE49-F238E27FC236}">
                  <a16:creationId xmlns:a16="http://schemas.microsoft.com/office/drawing/2014/main" id="{06BE370D-BA9F-4BC8-ABB4-91175611C4E7}"/>
                </a:ext>
              </a:extLst>
            </p:cNvPr>
            <p:cNvSpPr txBox="1"/>
            <p:nvPr/>
          </p:nvSpPr>
          <p:spPr>
            <a:xfrm>
              <a:off x="2236574" y="1285103"/>
              <a:ext cx="812577" cy="419695"/>
            </a:xfrm>
            <a:prstGeom prst="rect">
              <a:avLst/>
            </a:prstGeom>
            <a:noFill/>
          </p:spPr>
          <p:txBody>
            <a:bodyPr wrap="none" rtlCol="0">
              <a:spAutoFit/>
            </a:bodyPr>
            <a:lstStyle/>
            <a:p>
              <a:r>
                <a:rPr lang="en-US" sz="1650" b="1" dirty="0"/>
                <a:t>0.500</a:t>
              </a:r>
            </a:p>
          </p:txBody>
        </p:sp>
      </p:grpSp>
      <p:grpSp>
        <p:nvGrpSpPr>
          <p:cNvPr id="94" name="Group 93">
            <a:extLst>
              <a:ext uri="{FF2B5EF4-FFF2-40B4-BE49-F238E27FC236}">
                <a16:creationId xmlns:a16="http://schemas.microsoft.com/office/drawing/2014/main" id="{19A8ADAF-DDF2-42E2-8FD4-0CB0B11A82FB}"/>
              </a:ext>
            </a:extLst>
          </p:cNvPr>
          <p:cNvGrpSpPr/>
          <p:nvPr/>
        </p:nvGrpSpPr>
        <p:grpSpPr>
          <a:xfrm>
            <a:off x="999248" y="5389307"/>
            <a:ext cx="670376" cy="346249"/>
            <a:chOff x="2236574" y="1285103"/>
            <a:chExt cx="812577" cy="419695"/>
          </a:xfrm>
        </p:grpSpPr>
        <p:sp>
          <p:nvSpPr>
            <p:cNvPr id="95" name="Rectangle: Rounded Corners 94">
              <a:extLst>
                <a:ext uri="{FF2B5EF4-FFF2-40B4-BE49-F238E27FC236}">
                  <a16:creationId xmlns:a16="http://schemas.microsoft.com/office/drawing/2014/main" id="{F495B2E3-918D-4394-B4B0-94BB2F3A76F1}"/>
                </a:ext>
              </a:extLst>
            </p:cNvPr>
            <p:cNvSpPr/>
            <p:nvPr/>
          </p:nvSpPr>
          <p:spPr>
            <a:xfrm>
              <a:off x="2236574" y="1285104"/>
              <a:ext cx="713656" cy="369332"/>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50"/>
            </a:p>
          </p:txBody>
        </p:sp>
        <p:sp>
          <p:nvSpPr>
            <p:cNvPr id="96" name="TextBox 95">
              <a:extLst>
                <a:ext uri="{FF2B5EF4-FFF2-40B4-BE49-F238E27FC236}">
                  <a16:creationId xmlns:a16="http://schemas.microsoft.com/office/drawing/2014/main" id="{A6913170-B1AE-499C-8043-79676DAA3D9C}"/>
                </a:ext>
              </a:extLst>
            </p:cNvPr>
            <p:cNvSpPr txBox="1"/>
            <p:nvPr/>
          </p:nvSpPr>
          <p:spPr>
            <a:xfrm>
              <a:off x="2236574" y="1285103"/>
              <a:ext cx="812577" cy="419695"/>
            </a:xfrm>
            <a:prstGeom prst="rect">
              <a:avLst/>
            </a:prstGeom>
            <a:noFill/>
          </p:spPr>
          <p:txBody>
            <a:bodyPr wrap="none" rtlCol="0">
              <a:spAutoFit/>
            </a:bodyPr>
            <a:lstStyle/>
            <a:p>
              <a:r>
                <a:rPr lang="en-US" sz="1650" b="1" dirty="0"/>
                <a:t>0.500</a:t>
              </a:r>
            </a:p>
          </p:txBody>
        </p:sp>
      </p:grpSp>
      <p:grpSp>
        <p:nvGrpSpPr>
          <p:cNvPr id="97" name="Group 96">
            <a:extLst>
              <a:ext uri="{FF2B5EF4-FFF2-40B4-BE49-F238E27FC236}">
                <a16:creationId xmlns:a16="http://schemas.microsoft.com/office/drawing/2014/main" id="{1F985076-D07D-4C9D-A528-57957C994EC1}"/>
              </a:ext>
            </a:extLst>
          </p:cNvPr>
          <p:cNvGrpSpPr/>
          <p:nvPr/>
        </p:nvGrpSpPr>
        <p:grpSpPr>
          <a:xfrm>
            <a:off x="1018823" y="6133878"/>
            <a:ext cx="670376" cy="346249"/>
            <a:chOff x="2236574" y="1285103"/>
            <a:chExt cx="812577" cy="419695"/>
          </a:xfrm>
        </p:grpSpPr>
        <p:sp>
          <p:nvSpPr>
            <p:cNvPr id="98" name="Rectangle: Rounded Corners 97">
              <a:extLst>
                <a:ext uri="{FF2B5EF4-FFF2-40B4-BE49-F238E27FC236}">
                  <a16:creationId xmlns:a16="http://schemas.microsoft.com/office/drawing/2014/main" id="{2EE0A8CC-1BED-47BF-8712-B130DB203A83}"/>
                </a:ext>
              </a:extLst>
            </p:cNvPr>
            <p:cNvSpPr/>
            <p:nvPr/>
          </p:nvSpPr>
          <p:spPr>
            <a:xfrm>
              <a:off x="2236574" y="1285104"/>
              <a:ext cx="713656" cy="369332"/>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50"/>
            </a:p>
          </p:txBody>
        </p:sp>
        <p:sp>
          <p:nvSpPr>
            <p:cNvPr id="99" name="TextBox 98">
              <a:extLst>
                <a:ext uri="{FF2B5EF4-FFF2-40B4-BE49-F238E27FC236}">
                  <a16:creationId xmlns:a16="http://schemas.microsoft.com/office/drawing/2014/main" id="{C8881AD5-CEEA-4928-B729-03267C904331}"/>
                </a:ext>
              </a:extLst>
            </p:cNvPr>
            <p:cNvSpPr txBox="1"/>
            <p:nvPr/>
          </p:nvSpPr>
          <p:spPr>
            <a:xfrm>
              <a:off x="2236574" y="1285103"/>
              <a:ext cx="812577" cy="419695"/>
            </a:xfrm>
            <a:prstGeom prst="rect">
              <a:avLst/>
            </a:prstGeom>
            <a:noFill/>
          </p:spPr>
          <p:txBody>
            <a:bodyPr wrap="none" rtlCol="0">
              <a:spAutoFit/>
            </a:bodyPr>
            <a:lstStyle/>
            <a:p>
              <a:r>
                <a:rPr lang="en-US" sz="1650" b="1" dirty="0"/>
                <a:t>0.500</a:t>
              </a:r>
            </a:p>
          </p:txBody>
        </p:sp>
      </p:grpSp>
      <p:grpSp>
        <p:nvGrpSpPr>
          <p:cNvPr id="100" name="Group 99">
            <a:extLst>
              <a:ext uri="{FF2B5EF4-FFF2-40B4-BE49-F238E27FC236}">
                <a16:creationId xmlns:a16="http://schemas.microsoft.com/office/drawing/2014/main" id="{610FCE9B-7169-47B8-8DB4-5230C3CDFE2C}"/>
              </a:ext>
            </a:extLst>
          </p:cNvPr>
          <p:cNvGrpSpPr/>
          <p:nvPr/>
        </p:nvGrpSpPr>
        <p:grpSpPr>
          <a:xfrm>
            <a:off x="999247" y="6879041"/>
            <a:ext cx="670376" cy="346249"/>
            <a:chOff x="2236574" y="1285103"/>
            <a:chExt cx="812577" cy="419695"/>
          </a:xfrm>
        </p:grpSpPr>
        <p:sp>
          <p:nvSpPr>
            <p:cNvPr id="101" name="Rectangle: Rounded Corners 100">
              <a:extLst>
                <a:ext uri="{FF2B5EF4-FFF2-40B4-BE49-F238E27FC236}">
                  <a16:creationId xmlns:a16="http://schemas.microsoft.com/office/drawing/2014/main" id="{20D77D12-DFE9-4508-BA5B-5EA710C6A914}"/>
                </a:ext>
              </a:extLst>
            </p:cNvPr>
            <p:cNvSpPr/>
            <p:nvPr/>
          </p:nvSpPr>
          <p:spPr>
            <a:xfrm>
              <a:off x="2236574" y="1285104"/>
              <a:ext cx="713656" cy="369332"/>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50"/>
            </a:p>
          </p:txBody>
        </p:sp>
        <p:sp>
          <p:nvSpPr>
            <p:cNvPr id="102" name="TextBox 101">
              <a:extLst>
                <a:ext uri="{FF2B5EF4-FFF2-40B4-BE49-F238E27FC236}">
                  <a16:creationId xmlns:a16="http://schemas.microsoft.com/office/drawing/2014/main" id="{8DAAFA18-279E-47D8-856E-4ED8601891E7}"/>
                </a:ext>
              </a:extLst>
            </p:cNvPr>
            <p:cNvSpPr txBox="1"/>
            <p:nvPr/>
          </p:nvSpPr>
          <p:spPr>
            <a:xfrm>
              <a:off x="2236574" y="1285103"/>
              <a:ext cx="812577" cy="419695"/>
            </a:xfrm>
            <a:prstGeom prst="rect">
              <a:avLst/>
            </a:prstGeom>
            <a:noFill/>
          </p:spPr>
          <p:txBody>
            <a:bodyPr wrap="none" rtlCol="0">
              <a:spAutoFit/>
            </a:bodyPr>
            <a:lstStyle/>
            <a:p>
              <a:r>
                <a:rPr lang="en-US" sz="1650" b="1" dirty="0"/>
                <a:t>0.500</a:t>
              </a:r>
            </a:p>
          </p:txBody>
        </p:sp>
      </p:grpSp>
      <mc:AlternateContent xmlns:mc="http://schemas.openxmlformats.org/markup-compatibility/2006" xmlns:a14="http://schemas.microsoft.com/office/drawing/2010/main">
        <mc:Choice Requires="a14">
          <p:sp>
            <p:nvSpPr>
              <p:cNvPr id="105" name="TextBox 104">
                <a:extLst>
                  <a:ext uri="{FF2B5EF4-FFF2-40B4-BE49-F238E27FC236}">
                    <a16:creationId xmlns:a16="http://schemas.microsoft.com/office/drawing/2014/main" id="{F3441562-7B05-422D-A151-2A11833C0DA4}"/>
                  </a:ext>
                </a:extLst>
              </p:cNvPr>
              <p:cNvSpPr txBox="1"/>
              <p:nvPr/>
            </p:nvSpPr>
            <p:spPr>
              <a:xfrm rot="16200000">
                <a:off x="45518" y="6434619"/>
                <a:ext cx="583097"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latin typeface="Cambria Math" panose="02040503050406030204" pitchFamily="18" charset="0"/>
                              <a:ea typeface="Cambria Math" panose="02040503050406030204" pitchFamily="18" charset="0"/>
                            </a:rPr>
                          </m:ctrlPr>
                        </m:sSubPr>
                        <m:e>
                          <m:r>
                            <a:rPr lang="en-US" sz="2400" b="1" i="1" smtClean="0">
                              <a:latin typeface="Cambria Math" panose="02040503050406030204" pitchFamily="18" charset="0"/>
                              <a:ea typeface="Cambria Math" panose="02040503050406030204" pitchFamily="18" charset="0"/>
                            </a:rPr>
                            <m:t> </m:t>
                          </m:r>
                          <m:r>
                            <a:rPr lang="en-US" sz="2400" b="1" i="1" smtClean="0">
                              <a:latin typeface="Cambria Math" panose="02040503050406030204" pitchFamily="18" charset="0"/>
                              <a:ea typeface="Cambria Math" panose="02040503050406030204" pitchFamily="18" charset="0"/>
                            </a:rPr>
                            <m:t>𝜺</m:t>
                          </m:r>
                        </m:e>
                        <m:sub>
                          <m:r>
                            <a:rPr lang="en-US" sz="2400" b="1" i="1" smtClean="0">
                              <a:latin typeface="Cambria Math" panose="02040503050406030204" pitchFamily="18" charset="0"/>
                              <a:ea typeface="Cambria Math" panose="02040503050406030204" pitchFamily="18" charset="0"/>
                            </a:rPr>
                            <m:t>𝟏</m:t>
                          </m:r>
                        </m:sub>
                      </m:sSub>
                    </m:oMath>
                  </m:oMathPara>
                </a14:m>
                <a:endParaRPr lang="en-US" sz="2400" b="1" dirty="0"/>
              </a:p>
            </p:txBody>
          </p:sp>
        </mc:Choice>
        <mc:Fallback xmlns="">
          <p:sp>
            <p:nvSpPr>
              <p:cNvPr id="105" name="TextBox 104">
                <a:extLst>
                  <a:ext uri="{FF2B5EF4-FFF2-40B4-BE49-F238E27FC236}">
                    <a16:creationId xmlns:a16="http://schemas.microsoft.com/office/drawing/2014/main" id="{F3441562-7B05-422D-A151-2A11833C0DA4}"/>
                  </a:ext>
                </a:extLst>
              </p:cNvPr>
              <p:cNvSpPr txBox="1">
                <a:spLocks noRot="1" noChangeAspect="1" noMove="1" noResize="1" noEditPoints="1" noAdjustHandles="1" noChangeArrowheads="1" noChangeShapeType="1" noTextEdit="1"/>
              </p:cNvSpPr>
              <p:nvPr/>
            </p:nvSpPr>
            <p:spPr>
              <a:xfrm rot="16200000">
                <a:off x="45518" y="6434619"/>
                <a:ext cx="583097" cy="369332"/>
              </a:xfrm>
              <a:prstGeom prst="rect">
                <a:avLst/>
              </a:prstGeom>
              <a:blipFill>
                <a:blip r:embed="rId2"/>
                <a:stretch>
                  <a:fillRect r="-14754"/>
                </a:stretch>
              </a:blipFill>
            </p:spPr>
            <p:txBody>
              <a:bodyPr/>
              <a:lstStyle/>
              <a:p>
                <a:r>
                  <a:rPr lang="en-US">
                    <a:noFill/>
                  </a:rPr>
                  <a:t> </a:t>
                </a:r>
              </a:p>
            </p:txBody>
          </p:sp>
        </mc:Fallback>
      </mc:AlternateContent>
      <p:grpSp>
        <p:nvGrpSpPr>
          <p:cNvPr id="6" name="Group 5">
            <a:extLst>
              <a:ext uri="{FF2B5EF4-FFF2-40B4-BE49-F238E27FC236}">
                <a16:creationId xmlns:a16="http://schemas.microsoft.com/office/drawing/2014/main" id="{556FD5EC-8BF8-4542-BC20-8A83415EC201}"/>
              </a:ext>
            </a:extLst>
          </p:cNvPr>
          <p:cNvGrpSpPr/>
          <p:nvPr/>
        </p:nvGrpSpPr>
        <p:grpSpPr>
          <a:xfrm>
            <a:off x="3220073" y="1744399"/>
            <a:ext cx="3714008" cy="418933"/>
            <a:chOff x="3378303" y="1509293"/>
            <a:chExt cx="3714008" cy="418933"/>
          </a:xfrm>
        </p:grpSpPr>
        <p:sp>
          <p:nvSpPr>
            <p:cNvPr id="5" name="Rectangle 4">
              <a:extLst>
                <a:ext uri="{FF2B5EF4-FFF2-40B4-BE49-F238E27FC236}">
                  <a16:creationId xmlns:a16="http://schemas.microsoft.com/office/drawing/2014/main" id="{ABB355DE-393F-41B6-B3C4-03FB2B441E55}"/>
                </a:ext>
              </a:extLst>
            </p:cNvPr>
            <p:cNvSpPr/>
            <p:nvPr/>
          </p:nvSpPr>
          <p:spPr>
            <a:xfrm>
              <a:off x="3424534" y="1531488"/>
              <a:ext cx="3667777" cy="39673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50" i="1" dirty="0">
                  <a:solidFill>
                    <a:schemeClr val="tx1"/>
                  </a:solidFill>
                </a:rPr>
                <a:t>(Activation Enthalpy Parameter) </a:t>
              </a:r>
            </a:p>
          </p:txBody>
        </p:sp>
        <mc:AlternateContent xmlns:mc="http://schemas.openxmlformats.org/markup-compatibility/2006" xmlns:a14="http://schemas.microsoft.com/office/drawing/2010/main">
          <mc:Choice Requires="a14">
            <p:sp>
              <p:nvSpPr>
                <p:cNvPr id="106" name="TextBox 105">
                  <a:extLst>
                    <a:ext uri="{FF2B5EF4-FFF2-40B4-BE49-F238E27FC236}">
                      <a16:creationId xmlns:a16="http://schemas.microsoft.com/office/drawing/2014/main" id="{CEC7AEE5-00AD-4772-9754-16B2642776E8}"/>
                    </a:ext>
                  </a:extLst>
                </p:cNvPr>
                <p:cNvSpPr txBox="1"/>
                <p:nvPr/>
              </p:nvSpPr>
              <p:spPr>
                <a:xfrm>
                  <a:off x="3378303" y="1509293"/>
                  <a:ext cx="583097"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latin typeface="Cambria Math" panose="02040503050406030204" pitchFamily="18" charset="0"/>
                                <a:ea typeface="Cambria Math" panose="02040503050406030204" pitchFamily="18" charset="0"/>
                              </a:rPr>
                            </m:ctrlPr>
                          </m:sSubPr>
                          <m:e>
                            <m:r>
                              <a:rPr lang="en-US" sz="2400" b="1" i="1" smtClean="0">
                                <a:latin typeface="Cambria Math" panose="02040503050406030204" pitchFamily="18" charset="0"/>
                                <a:ea typeface="Cambria Math" panose="02040503050406030204" pitchFamily="18" charset="0"/>
                              </a:rPr>
                              <m:t> </m:t>
                            </m:r>
                            <m:r>
                              <a:rPr lang="en-US" sz="2400" b="1" i="1" smtClean="0">
                                <a:latin typeface="Cambria Math" panose="02040503050406030204" pitchFamily="18" charset="0"/>
                                <a:ea typeface="Cambria Math" panose="02040503050406030204" pitchFamily="18" charset="0"/>
                              </a:rPr>
                              <m:t>𝜺</m:t>
                            </m:r>
                          </m:e>
                          <m:sub>
                            <m:r>
                              <a:rPr lang="en-US" sz="2400" b="1" i="1" smtClean="0">
                                <a:latin typeface="Cambria Math" panose="02040503050406030204" pitchFamily="18" charset="0"/>
                                <a:ea typeface="Cambria Math" panose="02040503050406030204" pitchFamily="18" charset="0"/>
                              </a:rPr>
                              <m:t>𝟎</m:t>
                            </m:r>
                          </m:sub>
                        </m:sSub>
                      </m:oMath>
                    </m:oMathPara>
                  </a14:m>
                  <a:endParaRPr lang="en-US" sz="2400" b="1" dirty="0"/>
                </a:p>
              </p:txBody>
            </p:sp>
          </mc:Choice>
          <mc:Fallback xmlns="">
            <p:sp>
              <p:nvSpPr>
                <p:cNvPr id="106" name="TextBox 105">
                  <a:extLst>
                    <a:ext uri="{FF2B5EF4-FFF2-40B4-BE49-F238E27FC236}">
                      <a16:creationId xmlns:a16="http://schemas.microsoft.com/office/drawing/2014/main" id="{CEC7AEE5-00AD-4772-9754-16B2642776E8}"/>
                    </a:ext>
                  </a:extLst>
                </p:cNvPr>
                <p:cNvSpPr txBox="1">
                  <a:spLocks noRot="1" noChangeAspect="1" noMove="1" noResize="1" noEditPoints="1" noAdjustHandles="1" noChangeArrowheads="1" noChangeShapeType="1" noTextEdit="1"/>
                </p:cNvSpPr>
                <p:nvPr/>
              </p:nvSpPr>
              <p:spPr>
                <a:xfrm>
                  <a:off x="3378303" y="1509293"/>
                  <a:ext cx="583097" cy="369332"/>
                </a:xfrm>
                <a:prstGeom prst="rect">
                  <a:avLst/>
                </a:prstGeom>
                <a:blipFill>
                  <a:blip r:embed="rId3"/>
                  <a:stretch>
                    <a:fillRect b="-16667"/>
                  </a:stretch>
                </a:blipFill>
              </p:spPr>
              <p:txBody>
                <a:bodyPr/>
                <a:lstStyle/>
                <a:p>
                  <a:r>
                    <a:rPr lang="en-US">
                      <a:noFill/>
                    </a:rPr>
                    <a:t> </a:t>
                  </a:r>
                </a:p>
              </p:txBody>
            </p:sp>
          </mc:Fallback>
        </mc:AlternateContent>
      </p:grpSp>
      <p:sp>
        <p:nvSpPr>
          <p:cNvPr id="7" name="TextBox 6">
            <a:extLst>
              <a:ext uri="{FF2B5EF4-FFF2-40B4-BE49-F238E27FC236}">
                <a16:creationId xmlns:a16="http://schemas.microsoft.com/office/drawing/2014/main" id="{8FA9B5E3-386A-420D-85D5-784C0D2FC0FA}"/>
              </a:ext>
            </a:extLst>
          </p:cNvPr>
          <p:cNvSpPr txBox="1"/>
          <p:nvPr/>
        </p:nvSpPr>
        <p:spPr>
          <a:xfrm>
            <a:off x="1744225" y="123438"/>
            <a:ext cx="6610271" cy="461665"/>
          </a:xfrm>
          <a:prstGeom prst="rect">
            <a:avLst/>
          </a:prstGeom>
          <a:noFill/>
        </p:spPr>
        <p:txBody>
          <a:bodyPr wrap="none" rtlCol="0">
            <a:spAutoFit/>
          </a:bodyPr>
          <a:lstStyle/>
          <a:p>
            <a:r>
              <a:rPr lang="en-US" sz="2400" b="1" dirty="0"/>
              <a:t>Illustrating Three Points on the eps0 Variation Axis</a:t>
            </a:r>
          </a:p>
        </p:txBody>
      </p:sp>
      <p:sp>
        <p:nvSpPr>
          <p:cNvPr id="108" name="TextBox 107">
            <a:extLst>
              <a:ext uri="{FF2B5EF4-FFF2-40B4-BE49-F238E27FC236}">
                <a16:creationId xmlns:a16="http://schemas.microsoft.com/office/drawing/2014/main" id="{3BBEB545-26F0-4487-ACB1-378044B181E7}"/>
              </a:ext>
            </a:extLst>
          </p:cNvPr>
          <p:cNvSpPr txBox="1"/>
          <p:nvPr/>
        </p:nvSpPr>
        <p:spPr>
          <a:xfrm>
            <a:off x="953704" y="672942"/>
            <a:ext cx="8246746" cy="923330"/>
          </a:xfrm>
          <a:prstGeom prst="rect">
            <a:avLst/>
          </a:prstGeom>
          <a:noFill/>
        </p:spPr>
        <p:txBody>
          <a:bodyPr wrap="square" rtlCol="0">
            <a:spAutoFit/>
          </a:bodyPr>
          <a:lstStyle/>
          <a:p>
            <a:pPr algn="ctr"/>
            <a:r>
              <a:rPr lang="en-US" sz="1800" i="1" dirty="0"/>
              <a:t>For the case where epsilon0 varies, we are working across the top axis of this graph.</a:t>
            </a:r>
          </a:p>
          <a:p>
            <a:pPr algn="ctr"/>
            <a:r>
              <a:rPr lang="en-US" sz="1800" i="1" dirty="0"/>
              <a:t>We solve for each value of x</a:t>
            </a:r>
            <a:r>
              <a:rPr lang="en-US" sz="1800" i="1" baseline="-25000" dirty="0"/>
              <a:t>1</a:t>
            </a:r>
            <a:r>
              <a:rPr lang="en-US" sz="1800" i="1" dirty="0"/>
              <a:t> computationally, as a result of setting the derivative of the free energy equal to zero for a given value of the activation enthalpy eps0. </a:t>
            </a:r>
          </a:p>
        </p:txBody>
      </p:sp>
      <p:grpSp>
        <p:nvGrpSpPr>
          <p:cNvPr id="115" name="Group 114">
            <a:extLst>
              <a:ext uri="{FF2B5EF4-FFF2-40B4-BE49-F238E27FC236}">
                <a16:creationId xmlns:a16="http://schemas.microsoft.com/office/drawing/2014/main" id="{D3967EA3-C8FD-484A-AB75-FC8A1F66190F}"/>
              </a:ext>
            </a:extLst>
          </p:cNvPr>
          <p:cNvGrpSpPr/>
          <p:nvPr/>
        </p:nvGrpSpPr>
        <p:grpSpPr>
          <a:xfrm>
            <a:off x="1118074" y="3048000"/>
            <a:ext cx="329502" cy="428655"/>
            <a:chOff x="8846300" y="1552545"/>
            <a:chExt cx="329502" cy="428655"/>
          </a:xfrm>
        </p:grpSpPr>
        <p:sp>
          <p:nvSpPr>
            <p:cNvPr id="116" name="Diamond 115">
              <a:extLst>
                <a:ext uri="{FF2B5EF4-FFF2-40B4-BE49-F238E27FC236}">
                  <a16:creationId xmlns:a16="http://schemas.microsoft.com/office/drawing/2014/main" id="{1C67E80E-FCA6-49C1-9AC9-DF80867EEB64}"/>
                </a:ext>
              </a:extLst>
            </p:cNvPr>
            <p:cNvSpPr/>
            <p:nvPr/>
          </p:nvSpPr>
          <p:spPr>
            <a:xfrm>
              <a:off x="8846300" y="1581091"/>
              <a:ext cx="314510" cy="400109"/>
            </a:xfrm>
            <a:prstGeom prst="diamond">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TextBox 116">
              <a:extLst>
                <a:ext uri="{FF2B5EF4-FFF2-40B4-BE49-F238E27FC236}">
                  <a16:creationId xmlns:a16="http://schemas.microsoft.com/office/drawing/2014/main" id="{CDF5E7CC-E96B-44DB-9E8F-94160113BE8E}"/>
                </a:ext>
              </a:extLst>
            </p:cNvPr>
            <p:cNvSpPr txBox="1"/>
            <p:nvPr/>
          </p:nvSpPr>
          <p:spPr>
            <a:xfrm>
              <a:off x="8861292" y="1552545"/>
              <a:ext cx="314510" cy="400110"/>
            </a:xfrm>
            <a:prstGeom prst="rect">
              <a:avLst/>
            </a:prstGeom>
            <a:noFill/>
          </p:spPr>
          <p:txBody>
            <a:bodyPr wrap="none" rtlCol="0">
              <a:spAutoFit/>
            </a:bodyPr>
            <a:lstStyle/>
            <a:p>
              <a:r>
                <a:rPr lang="en-US" b="1" dirty="0"/>
                <a:t>1</a:t>
              </a:r>
            </a:p>
          </p:txBody>
        </p:sp>
      </p:grpSp>
      <p:grpSp>
        <p:nvGrpSpPr>
          <p:cNvPr id="124" name="Group 123">
            <a:extLst>
              <a:ext uri="{FF2B5EF4-FFF2-40B4-BE49-F238E27FC236}">
                <a16:creationId xmlns:a16="http://schemas.microsoft.com/office/drawing/2014/main" id="{1935A3BD-540C-4719-BB7B-399592AE6E01}"/>
              </a:ext>
            </a:extLst>
          </p:cNvPr>
          <p:cNvGrpSpPr/>
          <p:nvPr/>
        </p:nvGrpSpPr>
        <p:grpSpPr>
          <a:xfrm>
            <a:off x="1498705" y="3086607"/>
            <a:ext cx="329499" cy="418593"/>
            <a:chOff x="8846300" y="1562607"/>
            <a:chExt cx="329499" cy="418593"/>
          </a:xfrm>
        </p:grpSpPr>
        <p:sp>
          <p:nvSpPr>
            <p:cNvPr id="125" name="Diamond 124">
              <a:extLst>
                <a:ext uri="{FF2B5EF4-FFF2-40B4-BE49-F238E27FC236}">
                  <a16:creationId xmlns:a16="http://schemas.microsoft.com/office/drawing/2014/main" id="{028378A9-5F4A-490E-8BE0-779C9F75F348}"/>
                </a:ext>
              </a:extLst>
            </p:cNvPr>
            <p:cNvSpPr/>
            <p:nvPr/>
          </p:nvSpPr>
          <p:spPr>
            <a:xfrm>
              <a:off x="8846300" y="1581091"/>
              <a:ext cx="314510" cy="400109"/>
            </a:xfrm>
            <a:prstGeom prst="diamond">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TextBox 125">
              <a:extLst>
                <a:ext uri="{FF2B5EF4-FFF2-40B4-BE49-F238E27FC236}">
                  <a16:creationId xmlns:a16="http://schemas.microsoft.com/office/drawing/2014/main" id="{5556E02A-739E-4C51-94A5-C7CA52B57AEF}"/>
                </a:ext>
              </a:extLst>
            </p:cNvPr>
            <p:cNvSpPr txBox="1"/>
            <p:nvPr/>
          </p:nvSpPr>
          <p:spPr>
            <a:xfrm>
              <a:off x="8861289" y="1562607"/>
              <a:ext cx="314510" cy="400110"/>
            </a:xfrm>
            <a:prstGeom prst="rect">
              <a:avLst/>
            </a:prstGeom>
            <a:noFill/>
          </p:spPr>
          <p:txBody>
            <a:bodyPr wrap="none" rtlCol="0">
              <a:spAutoFit/>
            </a:bodyPr>
            <a:lstStyle/>
            <a:p>
              <a:r>
                <a:rPr lang="en-US" b="1" dirty="0"/>
                <a:t>2</a:t>
              </a:r>
            </a:p>
          </p:txBody>
        </p:sp>
      </p:grpSp>
      <p:grpSp>
        <p:nvGrpSpPr>
          <p:cNvPr id="139" name="Group 138">
            <a:extLst>
              <a:ext uri="{FF2B5EF4-FFF2-40B4-BE49-F238E27FC236}">
                <a16:creationId xmlns:a16="http://schemas.microsoft.com/office/drawing/2014/main" id="{6F8E8014-B3D6-4151-9D72-2E3220CA26E9}"/>
              </a:ext>
            </a:extLst>
          </p:cNvPr>
          <p:cNvGrpSpPr/>
          <p:nvPr/>
        </p:nvGrpSpPr>
        <p:grpSpPr>
          <a:xfrm>
            <a:off x="2606558" y="3048000"/>
            <a:ext cx="329499" cy="418593"/>
            <a:chOff x="8846300" y="1562607"/>
            <a:chExt cx="329499" cy="418593"/>
          </a:xfrm>
        </p:grpSpPr>
        <p:sp>
          <p:nvSpPr>
            <p:cNvPr id="140" name="Diamond 139">
              <a:extLst>
                <a:ext uri="{FF2B5EF4-FFF2-40B4-BE49-F238E27FC236}">
                  <a16:creationId xmlns:a16="http://schemas.microsoft.com/office/drawing/2014/main" id="{798F1204-7F8C-41D8-8FAF-B4925D468B87}"/>
                </a:ext>
              </a:extLst>
            </p:cNvPr>
            <p:cNvSpPr/>
            <p:nvPr/>
          </p:nvSpPr>
          <p:spPr>
            <a:xfrm>
              <a:off x="8846300" y="1581091"/>
              <a:ext cx="314510" cy="400109"/>
            </a:xfrm>
            <a:prstGeom prst="diamond">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TextBox 140">
              <a:extLst>
                <a:ext uri="{FF2B5EF4-FFF2-40B4-BE49-F238E27FC236}">
                  <a16:creationId xmlns:a16="http://schemas.microsoft.com/office/drawing/2014/main" id="{A21D4C8D-327C-4086-BB56-95346C449CDF}"/>
                </a:ext>
              </a:extLst>
            </p:cNvPr>
            <p:cNvSpPr txBox="1"/>
            <p:nvPr/>
          </p:nvSpPr>
          <p:spPr>
            <a:xfrm>
              <a:off x="8861289" y="1562607"/>
              <a:ext cx="314510" cy="400110"/>
            </a:xfrm>
            <a:prstGeom prst="rect">
              <a:avLst/>
            </a:prstGeom>
            <a:noFill/>
          </p:spPr>
          <p:txBody>
            <a:bodyPr wrap="none" rtlCol="0">
              <a:spAutoFit/>
            </a:bodyPr>
            <a:lstStyle/>
            <a:p>
              <a:r>
                <a:rPr lang="en-US" b="1" dirty="0"/>
                <a:t>3</a:t>
              </a:r>
            </a:p>
          </p:txBody>
        </p:sp>
      </p:grpSp>
      <p:grpSp>
        <p:nvGrpSpPr>
          <p:cNvPr id="2" name="Group 1">
            <a:extLst>
              <a:ext uri="{FF2B5EF4-FFF2-40B4-BE49-F238E27FC236}">
                <a16:creationId xmlns:a16="http://schemas.microsoft.com/office/drawing/2014/main" id="{C9A3CBF1-85D2-42CA-BE44-12A20FEE75A0}"/>
              </a:ext>
            </a:extLst>
          </p:cNvPr>
          <p:cNvGrpSpPr/>
          <p:nvPr/>
        </p:nvGrpSpPr>
        <p:grpSpPr>
          <a:xfrm>
            <a:off x="2057400" y="3886200"/>
            <a:ext cx="6449252" cy="2260044"/>
            <a:chOff x="2857412" y="3291471"/>
            <a:chExt cx="6449252" cy="2260044"/>
          </a:xfrm>
        </p:grpSpPr>
        <p:grpSp>
          <p:nvGrpSpPr>
            <p:cNvPr id="104" name="Group 103">
              <a:extLst>
                <a:ext uri="{FF2B5EF4-FFF2-40B4-BE49-F238E27FC236}">
                  <a16:creationId xmlns:a16="http://schemas.microsoft.com/office/drawing/2014/main" id="{D54807F2-00BB-4921-A15C-ADA2F53C1A1A}"/>
                </a:ext>
              </a:extLst>
            </p:cNvPr>
            <p:cNvGrpSpPr/>
            <p:nvPr/>
          </p:nvGrpSpPr>
          <p:grpSpPr>
            <a:xfrm>
              <a:off x="2888995" y="3291471"/>
              <a:ext cx="6417669" cy="546319"/>
              <a:chOff x="8738038" y="5187844"/>
              <a:chExt cx="1930613" cy="735011"/>
            </a:xfrm>
          </p:grpSpPr>
          <p:sp>
            <p:nvSpPr>
              <p:cNvPr id="107" name="TextBox 106">
                <a:extLst>
                  <a:ext uri="{FF2B5EF4-FFF2-40B4-BE49-F238E27FC236}">
                    <a16:creationId xmlns:a16="http://schemas.microsoft.com/office/drawing/2014/main" id="{0162BEDF-D7FE-4F0C-ACE1-ED2565610C49}"/>
                  </a:ext>
                </a:extLst>
              </p:cNvPr>
              <p:cNvSpPr txBox="1"/>
              <p:nvPr/>
            </p:nvSpPr>
            <p:spPr>
              <a:xfrm>
                <a:off x="9930156" y="5343292"/>
                <a:ext cx="718107" cy="338554"/>
              </a:xfrm>
              <a:prstGeom prst="rect">
                <a:avLst/>
              </a:prstGeom>
              <a:noFill/>
            </p:spPr>
            <p:txBody>
              <a:bodyPr wrap="none" rtlCol="0">
                <a:spAutoFit/>
              </a:bodyPr>
              <a:lstStyle/>
              <a:p>
                <a:r>
                  <a:rPr lang="en-US" sz="1600" b="1" i="1" dirty="0"/>
                  <a:t>x</a:t>
                </a:r>
                <a:r>
                  <a:rPr lang="en-US" sz="1600" b="1" i="1" baseline="-25000" dirty="0"/>
                  <a:t>1 </a:t>
                </a:r>
                <a:r>
                  <a:rPr lang="en-US" sz="1600" b="1" i="1" dirty="0"/>
                  <a:t>= 0.500; FE = -0.697 </a:t>
                </a:r>
              </a:p>
            </p:txBody>
          </p:sp>
          <p:sp>
            <p:nvSpPr>
              <p:cNvPr id="109" name="Rectangle: Rounded Corners 108">
                <a:extLst>
                  <a:ext uri="{FF2B5EF4-FFF2-40B4-BE49-F238E27FC236}">
                    <a16:creationId xmlns:a16="http://schemas.microsoft.com/office/drawing/2014/main" id="{0E0EEC8A-C212-4DC1-A97B-5BBA3E140E4F}"/>
                  </a:ext>
                </a:extLst>
              </p:cNvPr>
              <p:cNvSpPr/>
              <p:nvPr/>
            </p:nvSpPr>
            <p:spPr>
              <a:xfrm>
                <a:off x="8738038" y="5187844"/>
                <a:ext cx="1930613" cy="735011"/>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TextBox 109">
                <a:extLst>
                  <a:ext uri="{FF2B5EF4-FFF2-40B4-BE49-F238E27FC236}">
                    <a16:creationId xmlns:a16="http://schemas.microsoft.com/office/drawing/2014/main" id="{97CCCE57-12C0-4115-B020-D8210744143A}"/>
                  </a:ext>
                </a:extLst>
              </p:cNvPr>
              <p:cNvSpPr txBox="1"/>
              <p:nvPr/>
            </p:nvSpPr>
            <p:spPr>
              <a:xfrm>
                <a:off x="8897566" y="5362339"/>
                <a:ext cx="748099" cy="544251"/>
              </a:xfrm>
              <a:prstGeom prst="rect">
                <a:avLst/>
              </a:prstGeom>
              <a:noFill/>
            </p:spPr>
            <p:txBody>
              <a:bodyPr wrap="none" rtlCol="0">
                <a:spAutoFit/>
              </a:bodyPr>
              <a:lstStyle/>
              <a:p>
                <a:r>
                  <a:rPr lang="en-US" sz="1600" b="1" i="1" dirty="0"/>
                  <a:t>For eps0 = 0 and h = 1.0: </a:t>
                </a:r>
              </a:p>
            </p:txBody>
          </p:sp>
          <mc:AlternateContent xmlns:mc="http://schemas.openxmlformats.org/markup-compatibility/2006" xmlns:a14="http://schemas.microsoft.com/office/drawing/2010/main">
            <mc:Choice Requires="a14">
              <p:sp>
                <p:nvSpPr>
                  <p:cNvPr id="111" name="TextBox 110">
                    <a:extLst>
                      <a:ext uri="{FF2B5EF4-FFF2-40B4-BE49-F238E27FC236}">
                        <a16:creationId xmlns:a16="http://schemas.microsoft.com/office/drawing/2014/main" id="{79160443-5298-4B4D-9349-5FC9A4A7494B}"/>
                      </a:ext>
                    </a:extLst>
                  </p:cNvPr>
                  <p:cNvSpPr txBox="1"/>
                  <p:nvPr/>
                </p:nvSpPr>
                <p:spPr>
                  <a:xfrm>
                    <a:off x="9485850" y="5394018"/>
                    <a:ext cx="319630" cy="246221"/>
                  </a:xfrm>
                  <a:prstGeom prst="rect">
                    <a:avLst/>
                  </a:prstGeom>
                  <a:noFill/>
                </p:spPr>
                <p:txBody>
                  <a:bodyPr wrap="square" lIns="0" tIns="0" rIns="0" bIns="0" rtlCol="0">
                    <a:spAutoFit/>
                  </a:bodyPr>
                  <a:lstStyle/>
                  <a:p>
                    <a:pPr algn="ctr"/>
                    <a14:m>
                      <m:oMath xmlns:m="http://schemas.openxmlformats.org/officeDocument/2006/math">
                        <m:sSub>
                          <m:sSubPr>
                            <m:ctrlPr>
                              <a:rPr lang="en-US" sz="1600" b="1" i="1" smtClean="0">
                                <a:latin typeface="Cambria Math" panose="02040503050406030204" pitchFamily="18" charset="0"/>
                                <a:ea typeface="Cambria Math" panose="02040503050406030204" pitchFamily="18" charset="0"/>
                              </a:rPr>
                            </m:ctrlPr>
                          </m:sSubPr>
                          <m:e>
                            <m:r>
                              <a:rPr lang="en-US" sz="1600" b="1" i="0" smtClean="0">
                                <a:latin typeface="Cambria Math" panose="02040503050406030204" pitchFamily="18" charset="0"/>
                                <a:ea typeface="Cambria Math" panose="02040503050406030204" pitchFamily="18" charset="0"/>
                              </a:rPr>
                              <m:t> </m:t>
                            </m:r>
                            <m:r>
                              <a:rPr lang="en-US" sz="1600" b="1" i="0" smtClean="0">
                                <a:latin typeface="Cambria Math" panose="02040503050406030204" pitchFamily="18" charset="0"/>
                                <a:ea typeface="Cambria Math" panose="02040503050406030204" pitchFamily="18" charset="0"/>
                              </a:rPr>
                              <m:t>𝛆</m:t>
                            </m:r>
                          </m:e>
                          <m:sub>
                            <m:r>
                              <a:rPr lang="en-US" sz="1600" b="1" i="0" smtClean="0">
                                <a:latin typeface="Cambria Math" panose="02040503050406030204" pitchFamily="18" charset="0"/>
                                <a:ea typeface="Cambria Math" panose="02040503050406030204" pitchFamily="18" charset="0"/>
                              </a:rPr>
                              <m:t>𝟏</m:t>
                            </m:r>
                          </m:sub>
                        </m:sSub>
                      </m:oMath>
                    </a14:m>
                    <a:r>
                      <a:rPr lang="en-US" sz="1600" b="1" dirty="0"/>
                      <a:t>= 0.0</a:t>
                    </a:r>
                  </a:p>
                </p:txBody>
              </p:sp>
            </mc:Choice>
            <mc:Fallback xmlns="">
              <p:sp>
                <p:nvSpPr>
                  <p:cNvPr id="111" name="TextBox 110">
                    <a:extLst>
                      <a:ext uri="{FF2B5EF4-FFF2-40B4-BE49-F238E27FC236}">
                        <a16:creationId xmlns:a16="http://schemas.microsoft.com/office/drawing/2014/main" id="{79160443-5298-4B4D-9349-5FC9A4A7494B}"/>
                      </a:ext>
                    </a:extLst>
                  </p:cNvPr>
                  <p:cNvSpPr txBox="1">
                    <a:spLocks noRot="1" noChangeAspect="1" noMove="1" noResize="1" noEditPoints="1" noAdjustHandles="1" noChangeArrowheads="1" noChangeShapeType="1" noTextEdit="1"/>
                  </p:cNvSpPr>
                  <p:nvPr/>
                </p:nvSpPr>
                <p:spPr>
                  <a:xfrm>
                    <a:off x="9485850" y="5394018"/>
                    <a:ext cx="319630" cy="246221"/>
                  </a:xfrm>
                  <a:prstGeom prst="rect">
                    <a:avLst/>
                  </a:prstGeom>
                  <a:blipFill>
                    <a:blip r:embed="rId4"/>
                    <a:stretch>
                      <a:fillRect t="-36667" b="-100000"/>
                    </a:stretch>
                  </a:blipFill>
                </p:spPr>
                <p:txBody>
                  <a:bodyPr/>
                  <a:lstStyle/>
                  <a:p>
                    <a:r>
                      <a:rPr lang="en-US">
                        <a:noFill/>
                      </a:rPr>
                      <a:t> </a:t>
                    </a:r>
                  </a:p>
                </p:txBody>
              </p:sp>
            </mc:Fallback>
          </mc:AlternateContent>
        </p:grpSp>
        <p:grpSp>
          <p:nvGrpSpPr>
            <p:cNvPr id="118" name="Group 117">
              <a:extLst>
                <a:ext uri="{FF2B5EF4-FFF2-40B4-BE49-F238E27FC236}">
                  <a16:creationId xmlns:a16="http://schemas.microsoft.com/office/drawing/2014/main" id="{0103D36A-C441-4A86-A8F6-235922407085}"/>
                </a:ext>
              </a:extLst>
            </p:cNvPr>
            <p:cNvGrpSpPr/>
            <p:nvPr/>
          </p:nvGrpSpPr>
          <p:grpSpPr>
            <a:xfrm>
              <a:off x="3032177" y="3365609"/>
              <a:ext cx="329499" cy="418593"/>
              <a:chOff x="8846300" y="1562607"/>
              <a:chExt cx="329499" cy="418593"/>
            </a:xfrm>
          </p:grpSpPr>
          <p:sp>
            <p:nvSpPr>
              <p:cNvPr id="119" name="Diamond 118">
                <a:extLst>
                  <a:ext uri="{FF2B5EF4-FFF2-40B4-BE49-F238E27FC236}">
                    <a16:creationId xmlns:a16="http://schemas.microsoft.com/office/drawing/2014/main" id="{350EE47C-D332-4076-8799-B30744196486}"/>
                  </a:ext>
                </a:extLst>
              </p:cNvPr>
              <p:cNvSpPr/>
              <p:nvPr/>
            </p:nvSpPr>
            <p:spPr>
              <a:xfrm>
                <a:off x="8846300" y="1581091"/>
                <a:ext cx="314510" cy="400109"/>
              </a:xfrm>
              <a:prstGeom prst="diamond">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TextBox 119">
                <a:extLst>
                  <a:ext uri="{FF2B5EF4-FFF2-40B4-BE49-F238E27FC236}">
                    <a16:creationId xmlns:a16="http://schemas.microsoft.com/office/drawing/2014/main" id="{3FECD9D6-8585-4967-8FFB-3DBD635EA623}"/>
                  </a:ext>
                </a:extLst>
              </p:cNvPr>
              <p:cNvSpPr txBox="1"/>
              <p:nvPr/>
            </p:nvSpPr>
            <p:spPr>
              <a:xfrm>
                <a:off x="8861289" y="1562607"/>
                <a:ext cx="314510" cy="400110"/>
              </a:xfrm>
              <a:prstGeom prst="rect">
                <a:avLst/>
              </a:prstGeom>
              <a:noFill/>
            </p:spPr>
            <p:txBody>
              <a:bodyPr wrap="none" rtlCol="0">
                <a:spAutoFit/>
              </a:bodyPr>
              <a:lstStyle/>
              <a:p>
                <a:r>
                  <a:rPr lang="en-US" b="1" dirty="0"/>
                  <a:t>1</a:t>
                </a:r>
              </a:p>
            </p:txBody>
          </p:sp>
        </p:grpSp>
        <p:grpSp>
          <p:nvGrpSpPr>
            <p:cNvPr id="127" name="Group 126">
              <a:extLst>
                <a:ext uri="{FF2B5EF4-FFF2-40B4-BE49-F238E27FC236}">
                  <a16:creationId xmlns:a16="http://schemas.microsoft.com/office/drawing/2014/main" id="{02C50545-2480-4EFF-B40E-8712DB955BD8}"/>
                </a:ext>
              </a:extLst>
            </p:cNvPr>
            <p:cNvGrpSpPr/>
            <p:nvPr/>
          </p:nvGrpSpPr>
          <p:grpSpPr>
            <a:xfrm>
              <a:off x="2857412" y="4161214"/>
              <a:ext cx="6449250" cy="572304"/>
              <a:chOff x="8738038" y="5124982"/>
              <a:chExt cx="1924003" cy="920022"/>
            </a:xfrm>
          </p:grpSpPr>
          <p:sp>
            <p:nvSpPr>
              <p:cNvPr id="128" name="TextBox 127">
                <a:extLst>
                  <a:ext uri="{FF2B5EF4-FFF2-40B4-BE49-F238E27FC236}">
                    <a16:creationId xmlns:a16="http://schemas.microsoft.com/office/drawing/2014/main" id="{DFF2313E-96B6-4A1A-96EC-E0DD237297E2}"/>
                  </a:ext>
                </a:extLst>
              </p:cNvPr>
              <p:cNvSpPr txBox="1"/>
              <p:nvPr/>
            </p:nvSpPr>
            <p:spPr>
              <a:xfrm>
                <a:off x="9929679" y="5292625"/>
                <a:ext cx="617960" cy="544251"/>
              </a:xfrm>
              <a:prstGeom prst="rect">
                <a:avLst/>
              </a:prstGeom>
              <a:noFill/>
            </p:spPr>
            <p:txBody>
              <a:bodyPr wrap="none" rtlCol="0">
                <a:spAutoFit/>
              </a:bodyPr>
              <a:lstStyle/>
              <a:p>
                <a:r>
                  <a:rPr lang="en-US" sz="1600" b="1" i="1" dirty="0"/>
                  <a:t>x</a:t>
                </a:r>
                <a:r>
                  <a:rPr lang="en-US" sz="1600" b="1" i="1" baseline="-25000" dirty="0"/>
                  <a:t>1 </a:t>
                </a:r>
                <a:r>
                  <a:rPr lang="en-US" sz="1600" b="1" i="1" dirty="0"/>
                  <a:t>= 0.450; FE = -0.598 </a:t>
                </a:r>
              </a:p>
            </p:txBody>
          </p:sp>
          <p:sp>
            <p:nvSpPr>
              <p:cNvPr id="129" name="Rectangle: Rounded Corners 128">
                <a:extLst>
                  <a:ext uri="{FF2B5EF4-FFF2-40B4-BE49-F238E27FC236}">
                    <a16:creationId xmlns:a16="http://schemas.microsoft.com/office/drawing/2014/main" id="{BD7EC6E3-A220-42D5-9832-0B341267A7A0}"/>
                  </a:ext>
                </a:extLst>
              </p:cNvPr>
              <p:cNvSpPr/>
              <p:nvPr/>
            </p:nvSpPr>
            <p:spPr>
              <a:xfrm>
                <a:off x="8738038" y="5124982"/>
                <a:ext cx="1924003" cy="92002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TextBox 129">
                <a:extLst>
                  <a:ext uri="{FF2B5EF4-FFF2-40B4-BE49-F238E27FC236}">
                    <a16:creationId xmlns:a16="http://schemas.microsoft.com/office/drawing/2014/main" id="{3BB5C8A1-269B-4033-9086-4727468F8EDB}"/>
                  </a:ext>
                </a:extLst>
              </p:cNvPr>
              <p:cNvSpPr txBox="1"/>
              <p:nvPr/>
            </p:nvSpPr>
            <p:spPr>
              <a:xfrm>
                <a:off x="8897566" y="5362339"/>
                <a:ext cx="822850" cy="544251"/>
              </a:xfrm>
              <a:prstGeom prst="rect">
                <a:avLst/>
              </a:prstGeom>
              <a:noFill/>
            </p:spPr>
            <p:txBody>
              <a:bodyPr wrap="none" rtlCol="0">
                <a:spAutoFit/>
              </a:bodyPr>
              <a:lstStyle/>
              <a:p>
                <a:r>
                  <a:rPr lang="en-US" sz="1600" b="1" i="1" dirty="0"/>
                  <a:t>For eps0 = 0.2007 and h = 1.0: </a:t>
                </a:r>
              </a:p>
            </p:txBody>
          </p:sp>
          <mc:AlternateContent xmlns:mc="http://schemas.openxmlformats.org/markup-compatibility/2006" xmlns:a14="http://schemas.microsoft.com/office/drawing/2010/main">
            <mc:Choice Requires="a14">
              <p:sp>
                <p:nvSpPr>
                  <p:cNvPr id="131" name="TextBox 130">
                    <a:extLst>
                      <a:ext uri="{FF2B5EF4-FFF2-40B4-BE49-F238E27FC236}">
                        <a16:creationId xmlns:a16="http://schemas.microsoft.com/office/drawing/2014/main" id="{CC489034-BBA8-4FF5-B1D9-B739C4AFFEB5}"/>
                      </a:ext>
                    </a:extLst>
                  </p:cNvPr>
                  <p:cNvSpPr txBox="1"/>
                  <p:nvPr/>
                </p:nvSpPr>
                <p:spPr>
                  <a:xfrm>
                    <a:off x="9621657" y="5367612"/>
                    <a:ext cx="319630" cy="246221"/>
                  </a:xfrm>
                  <a:prstGeom prst="rect">
                    <a:avLst/>
                  </a:prstGeom>
                  <a:noFill/>
                </p:spPr>
                <p:txBody>
                  <a:bodyPr wrap="square" lIns="0" tIns="0" rIns="0" bIns="0" rtlCol="0">
                    <a:spAutoFit/>
                  </a:bodyPr>
                  <a:lstStyle/>
                  <a:p>
                    <a:pPr algn="ctr"/>
                    <a14:m>
                      <m:oMath xmlns:m="http://schemas.openxmlformats.org/officeDocument/2006/math">
                        <m:sSub>
                          <m:sSubPr>
                            <m:ctrlPr>
                              <a:rPr lang="en-US" sz="1600" b="1" i="1" smtClean="0">
                                <a:latin typeface="Cambria Math" panose="02040503050406030204" pitchFamily="18" charset="0"/>
                                <a:ea typeface="Cambria Math" panose="02040503050406030204" pitchFamily="18" charset="0"/>
                              </a:rPr>
                            </m:ctrlPr>
                          </m:sSubPr>
                          <m:e>
                            <m:r>
                              <a:rPr lang="en-US" sz="1600" b="1" i="0" smtClean="0">
                                <a:latin typeface="Cambria Math" panose="02040503050406030204" pitchFamily="18" charset="0"/>
                                <a:ea typeface="Cambria Math" panose="02040503050406030204" pitchFamily="18" charset="0"/>
                              </a:rPr>
                              <m:t> </m:t>
                            </m:r>
                            <m:r>
                              <a:rPr lang="en-US" sz="1600" b="1" i="0" smtClean="0">
                                <a:latin typeface="Cambria Math" panose="02040503050406030204" pitchFamily="18" charset="0"/>
                                <a:ea typeface="Cambria Math" panose="02040503050406030204" pitchFamily="18" charset="0"/>
                              </a:rPr>
                              <m:t>𝛆</m:t>
                            </m:r>
                          </m:e>
                          <m:sub>
                            <m:r>
                              <a:rPr lang="en-US" sz="1600" b="1" i="0" smtClean="0">
                                <a:latin typeface="Cambria Math" panose="02040503050406030204" pitchFamily="18" charset="0"/>
                                <a:ea typeface="Cambria Math" panose="02040503050406030204" pitchFamily="18" charset="0"/>
                              </a:rPr>
                              <m:t>𝟏</m:t>
                            </m:r>
                          </m:sub>
                        </m:sSub>
                      </m:oMath>
                    </a14:m>
                    <a:r>
                      <a:rPr lang="en-US" sz="1600" b="1" dirty="0"/>
                      <a:t>= 0.0</a:t>
                    </a:r>
                  </a:p>
                </p:txBody>
              </p:sp>
            </mc:Choice>
            <mc:Fallback xmlns="">
              <p:sp>
                <p:nvSpPr>
                  <p:cNvPr id="131" name="TextBox 130">
                    <a:extLst>
                      <a:ext uri="{FF2B5EF4-FFF2-40B4-BE49-F238E27FC236}">
                        <a16:creationId xmlns:a16="http://schemas.microsoft.com/office/drawing/2014/main" id="{CC489034-BBA8-4FF5-B1D9-B739C4AFFEB5}"/>
                      </a:ext>
                    </a:extLst>
                  </p:cNvPr>
                  <p:cNvSpPr txBox="1">
                    <a:spLocks noRot="1" noChangeAspect="1" noMove="1" noResize="1" noEditPoints="1" noAdjustHandles="1" noChangeArrowheads="1" noChangeShapeType="1" noTextEdit="1"/>
                  </p:cNvSpPr>
                  <p:nvPr/>
                </p:nvSpPr>
                <p:spPr>
                  <a:xfrm>
                    <a:off x="9621657" y="5367612"/>
                    <a:ext cx="319630" cy="246221"/>
                  </a:xfrm>
                  <a:prstGeom prst="rect">
                    <a:avLst/>
                  </a:prstGeom>
                  <a:blipFill>
                    <a:blip r:embed="rId5"/>
                    <a:stretch>
                      <a:fillRect t="-44000" b="-140000"/>
                    </a:stretch>
                  </a:blipFill>
                </p:spPr>
                <p:txBody>
                  <a:bodyPr/>
                  <a:lstStyle/>
                  <a:p>
                    <a:r>
                      <a:rPr lang="en-US">
                        <a:noFill/>
                      </a:rPr>
                      <a:t> </a:t>
                    </a:r>
                  </a:p>
                </p:txBody>
              </p:sp>
            </mc:Fallback>
          </mc:AlternateContent>
        </p:grpSp>
        <p:grpSp>
          <p:nvGrpSpPr>
            <p:cNvPr id="132" name="Group 131">
              <a:extLst>
                <a:ext uri="{FF2B5EF4-FFF2-40B4-BE49-F238E27FC236}">
                  <a16:creationId xmlns:a16="http://schemas.microsoft.com/office/drawing/2014/main" id="{21D2E0E7-FDAB-4279-87D3-E69C19313E23}"/>
                </a:ext>
              </a:extLst>
            </p:cNvPr>
            <p:cNvGrpSpPr/>
            <p:nvPr/>
          </p:nvGrpSpPr>
          <p:grpSpPr>
            <a:xfrm>
              <a:off x="3011407" y="4208936"/>
              <a:ext cx="329499" cy="418593"/>
              <a:chOff x="8846300" y="1562607"/>
              <a:chExt cx="329499" cy="418593"/>
            </a:xfrm>
          </p:grpSpPr>
          <p:sp>
            <p:nvSpPr>
              <p:cNvPr id="133" name="Diamond 132">
                <a:extLst>
                  <a:ext uri="{FF2B5EF4-FFF2-40B4-BE49-F238E27FC236}">
                    <a16:creationId xmlns:a16="http://schemas.microsoft.com/office/drawing/2014/main" id="{FCAF91A6-1BA1-4C2D-BFFD-3E84FBCE63BF}"/>
                  </a:ext>
                </a:extLst>
              </p:cNvPr>
              <p:cNvSpPr/>
              <p:nvPr/>
            </p:nvSpPr>
            <p:spPr>
              <a:xfrm>
                <a:off x="8846300" y="1581091"/>
                <a:ext cx="314510" cy="400109"/>
              </a:xfrm>
              <a:prstGeom prst="diamond">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TextBox 133">
                <a:extLst>
                  <a:ext uri="{FF2B5EF4-FFF2-40B4-BE49-F238E27FC236}">
                    <a16:creationId xmlns:a16="http://schemas.microsoft.com/office/drawing/2014/main" id="{E16826A3-3538-4E92-BA6E-13FEE722AA86}"/>
                  </a:ext>
                </a:extLst>
              </p:cNvPr>
              <p:cNvSpPr txBox="1"/>
              <p:nvPr/>
            </p:nvSpPr>
            <p:spPr>
              <a:xfrm>
                <a:off x="8861289" y="1562607"/>
                <a:ext cx="314510" cy="400110"/>
              </a:xfrm>
              <a:prstGeom prst="rect">
                <a:avLst/>
              </a:prstGeom>
              <a:noFill/>
            </p:spPr>
            <p:txBody>
              <a:bodyPr wrap="none" rtlCol="0">
                <a:spAutoFit/>
              </a:bodyPr>
              <a:lstStyle/>
              <a:p>
                <a:r>
                  <a:rPr lang="en-US" b="1" dirty="0"/>
                  <a:t>2</a:t>
                </a:r>
              </a:p>
            </p:txBody>
          </p:sp>
        </p:grpSp>
        <p:grpSp>
          <p:nvGrpSpPr>
            <p:cNvPr id="142" name="Group 141">
              <a:extLst>
                <a:ext uri="{FF2B5EF4-FFF2-40B4-BE49-F238E27FC236}">
                  <a16:creationId xmlns:a16="http://schemas.microsoft.com/office/drawing/2014/main" id="{5C4EC6CB-3723-4254-8085-813B9114601F}"/>
                </a:ext>
              </a:extLst>
            </p:cNvPr>
            <p:cNvGrpSpPr/>
            <p:nvPr/>
          </p:nvGrpSpPr>
          <p:grpSpPr>
            <a:xfrm>
              <a:off x="2873471" y="5005196"/>
              <a:ext cx="6433193" cy="546319"/>
              <a:chOff x="8738038" y="5187844"/>
              <a:chExt cx="1935283" cy="735011"/>
            </a:xfrm>
          </p:grpSpPr>
          <p:sp>
            <p:nvSpPr>
              <p:cNvPr id="143" name="TextBox 142">
                <a:extLst>
                  <a:ext uri="{FF2B5EF4-FFF2-40B4-BE49-F238E27FC236}">
                    <a16:creationId xmlns:a16="http://schemas.microsoft.com/office/drawing/2014/main" id="{52E94F19-AB7A-4CCA-8C8E-EF0F4BEDDDBA}"/>
                  </a:ext>
                </a:extLst>
              </p:cNvPr>
              <p:cNvSpPr txBox="1"/>
              <p:nvPr/>
            </p:nvSpPr>
            <p:spPr>
              <a:xfrm>
                <a:off x="9930156" y="5343291"/>
                <a:ext cx="623135" cy="455486"/>
              </a:xfrm>
              <a:prstGeom prst="rect">
                <a:avLst/>
              </a:prstGeom>
              <a:noFill/>
            </p:spPr>
            <p:txBody>
              <a:bodyPr wrap="none" rtlCol="0">
                <a:spAutoFit/>
              </a:bodyPr>
              <a:lstStyle/>
              <a:p>
                <a:r>
                  <a:rPr lang="en-US" sz="1600" b="1" i="1" dirty="0"/>
                  <a:t>x</a:t>
                </a:r>
                <a:r>
                  <a:rPr lang="en-US" sz="1600" b="1" i="1" baseline="-25000" dirty="0"/>
                  <a:t>1 </a:t>
                </a:r>
                <a:r>
                  <a:rPr lang="en-US" sz="1600" b="1" i="1" dirty="0"/>
                  <a:t>= 0.269; FE = -0.313 </a:t>
                </a:r>
              </a:p>
            </p:txBody>
          </p:sp>
          <p:sp>
            <p:nvSpPr>
              <p:cNvPr id="144" name="Rectangle: Rounded Corners 143">
                <a:extLst>
                  <a:ext uri="{FF2B5EF4-FFF2-40B4-BE49-F238E27FC236}">
                    <a16:creationId xmlns:a16="http://schemas.microsoft.com/office/drawing/2014/main" id="{BCB27389-6E7D-4BA8-97D0-58C60795E6ED}"/>
                  </a:ext>
                </a:extLst>
              </p:cNvPr>
              <p:cNvSpPr/>
              <p:nvPr/>
            </p:nvSpPr>
            <p:spPr>
              <a:xfrm>
                <a:off x="8738038" y="5187844"/>
                <a:ext cx="1935283" cy="735011"/>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TextBox 144">
                <a:extLst>
                  <a:ext uri="{FF2B5EF4-FFF2-40B4-BE49-F238E27FC236}">
                    <a16:creationId xmlns:a16="http://schemas.microsoft.com/office/drawing/2014/main" id="{D6DFB819-A1BB-4C4F-AC24-73B4351043DD}"/>
                  </a:ext>
                </a:extLst>
              </p:cNvPr>
              <p:cNvSpPr txBox="1"/>
              <p:nvPr/>
            </p:nvSpPr>
            <p:spPr>
              <a:xfrm>
                <a:off x="8897566" y="5362339"/>
                <a:ext cx="735706" cy="455486"/>
              </a:xfrm>
              <a:prstGeom prst="rect">
                <a:avLst/>
              </a:prstGeom>
              <a:noFill/>
            </p:spPr>
            <p:txBody>
              <a:bodyPr wrap="none" rtlCol="0">
                <a:spAutoFit/>
              </a:bodyPr>
              <a:lstStyle/>
              <a:p>
                <a:r>
                  <a:rPr lang="en-US" sz="1600" b="1" i="1" dirty="0"/>
                  <a:t>For eps0 = 1.0 and h = 1.0: </a:t>
                </a:r>
              </a:p>
            </p:txBody>
          </p:sp>
          <mc:AlternateContent xmlns:mc="http://schemas.openxmlformats.org/markup-compatibility/2006" xmlns:a14="http://schemas.microsoft.com/office/drawing/2010/main">
            <mc:Choice Requires="a14">
              <p:sp>
                <p:nvSpPr>
                  <p:cNvPr id="146" name="TextBox 145">
                    <a:extLst>
                      <a:ext uri="{FF2B5EF4-FFF2-40B4-BE49-F238E27FC236}">
                        <a16:creationId xmlns:a16="http://schemas.microsoft.com/office/drawing/2014/main" id="{26A7AEAF-56BC-4E6D-84F1-0469ED6E7417}"/>
                      </a:ext>
                    </a:extLst>
                  </p:cNvPr>
                  <p:cNvSpPr txBox="1"/>
                  <p:nvPr/>
                </p:nvSpPr>
                <p:spPr>
                  <a:xfrm>
                    <a:off x="9552906" y="5432238"/>
                    <a:ext cx="319630" cy="246221"/>
                  </a:xfrm>
                  <a:prstGeom prst="rect">
                    <a:avLst/>
                  </a:prstGeom>
                  <a:noFill/>
                </p:spPr>
                <p:txBody>
                  <a:bodyPr wrap="square" lIns="0" tIns="0" rIns="0" bIns="0" rtlCol="0">
                    <a:spAutoFit/>
                  </a:bodyPr>
                  <a:lstStyle/>
                  <a:p>
                    <a:pPr algn="ctr"/>
                    <a14:m>
                      <m:oMath xmlns:m="http://schemas.openxmlformats.org/officeDocument/2006/math">
                        <m:sSub>
                          <m:sSubPr>
                            <m:ctrlPr>
                              <a:rPr lang="en-US" sz="1600" b="1" i="1" smtClean="0">
                                <a:latin typeface="Cambria Math" panose="02040503050406030204" pitchFamily="18" charset="0"/>
                                <a:ea typeface="Cambria Math" panose="02040503050406030204" pitchFamily="18" charset="0"/>
                              </a:rPr>
                            </m:ctrlPr>
                          </m:sSubPr>
                          <m:e>
                            <m:r>
                              <a:rPr lang="en-US" sz="1600" b="1" i="0" smtClean="0">
                                <a:latin typeface="Cambria Math" panose="02040503050406030204" pitchFamily="18" charset="0"/>
                                <a:ea typeface="Cambria Math" panose="02040503050406030204" pitchFamily="18" charset="0"/>
                              </a:rPr>
                              <m:t> </m:t>
                            </m:r>
                            <m:r>
                              <a:rPr lang="en-US" sz="1600" b="1" i="0" smtClean="0">
                                <a:latin typeface="Cambria Math" panose="02040503050406030204" pitchFamily="18" charset="0"/>
                                <a:ea typeface="Cambria Math" panose="02040503050406030204" pitchFamily="18" charset="0"/>
                              </a:rPr>
                              <m:t>𝛆</m:t>
                            </m:r>
                          </m:e>
                          <m:sub>
                            <m:r>
                              <a:rPr lang="en-US" sz="1600" b="1" i="0" smtClean="0">
                                <a:latin typeface="Cambria Math" panose="02040503050406030204" pitchFamily="18" charset="0"/>
                                <a:ea typeface="Cambria Math" panose="02040503050406030204" pitchFamily="18" charset="0"/>
                              </a:rPr>
                              <m:t>𝟏</m:t>
                            </m:r>
                          </m:sub>
                        </m:sSub>
                      </m:oMath>
                    </a14:m>
                    <a:r>
                      <a:rPr lang="en-US" sz="1600" b="1" dirty="0"/>
                      <a:t>= 0.0</a:t>
                    </a:r>
                  </a:p>
                </p:txBody>
              </p:sp>
            </mc:Choice>
            <mc:Fallback xmlns="">
              <p:sp>
                <p:nvSpPr>
                  <p:cNvPr id="146" name="TextBox 145">
                    <a:extLst>
                      <a:ext uri="{FF2B5EF4-FFF2-40B4-BE49-F238E27FC236}">
                        <a16:creationId xmlns:a16="http://schemas.microsoft.com/office/drawing/2014/main" id="{26A7AEAF-56BC-4E6D-84F1-0469ED6E7417}"/>
                      </a:ext>
                    </a:extLst>
                  </p:cNvPr>
                  <p:cNvSpPr txBox="1">
                    <a:spLocks noRot="1" noChangeAspect="1" noMove="1" noResize="1" noEditPoints="1" noAdjustHandles="1" noChangeArrowheads="1" noChangeShapeType="1" noTextEdit="1"/>
                  </p:cNvSpPr>
                  <p:nvPr/>
                </p:nvSpPr>
                <p:spPr>
                  <a:xfrm>
                    <a:off x="9552906" y="5432238"/>
                    <a:ext cx="319630" cy="246221"/>
                  </a:xfrm>
                  <a:prstGeom prst="rect">
                    <a:avLst/>
                  </a:prstGeom>
                  <a:blipFill>
                    <a:blip r:embed="rId6"/>
                    <a:stretch>
                      <a:fillRect t="-33333" b="-103333"/>
                    </a:stretch>
                  </a:blipFill>
                </p:spPr>
                <p:txBody>
                  <a:bodyPr/>
                  <a:lstStyle/>
                  <a:p>
                    <a:r>
                      <a:rPr lang="en-US">
                        <a:noFill/>
                      </a:rPr>
                      <a:t> </a:t>
                    </a:r>
                  </a:p>
                </p:txBody>
              </p:sp>
            </mc:Fallback>
          </mc:AlternateContent>
        </p:grpSp>
        <p:grpSp>
          <p:nvGrpSpPr>
            <p:cNvPr id="147" name="Group 146">
              <a:extLst>
                <a:ext uri="{FF2B5EF4-FFF2-40B4-BE49-F238E27FC236}">
                  <a16:creationId xmlns:a16="http://schemas.microsoft.com/office/drawing/2014/main" id="{7BC3B17E-7EB8-45AB-99BF-1AAF5C582D78}"/>
                </a:ext>
              </a:extLst>
            </p:cNvPr>
            <p:cNvGrpSpPr/>
            <p:nvPr/>
          </p:nvGrpSpPr>
          <p:grpSpPr>
            <a:xfrm>
              <a:off x="3016652" y="5079334"/>
              <a:ext cx="329499" cy="418593"/>
              <a:chOff x="8846300" y="1562607"/>
              <a:chExt cx="329499" cy="418593"/>
            </a:xfrm>
          </p:grpSpPr>
          <p:sp>
            <p:nvSpPr>
              <p:cNvPr id="148" name="Diamond 147">
                <a:extLst>
                  <a:ext uri="{FF2B5EF4-FFF2-40B4-BE49-F238E27FC236}">
                    <a16:creationId xmlns:a16="http://schemas.microsoft.com/office/drawing/2014/main" id="{DCE4B846-FFFF-46D4-A31B-BDCAF49C0E4A}"/>
                  </a:ext>
                </a:extLst>
              </p:cNvPr>
              <p:cNvSpPr/>
              <p:nvPr/>
            </p:nvSpPr>
            <p:spPr>
              <a:xfrm>
                <a:off x="8846300" y="1581091"/>
                <a:ext cx="314510" cy="400109"/>
              </a:xfrm>
              <a:prstGeom prst="diamond">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TextBox 148">
                <a:extLst>
                  <a:ext uri="{FF2B5EF4-FFF2-40B4-BE49-F238E27FC236}">
                    <a16:creationId xmlns:a16="http://schemas.microsoft.com/office/drawing/2014/main" id="{91A01C86-806C-45F5-B822-0C9C56C1B69E}"/>
                  </a:ext>
                </a:extLst>
              </p:cNvPr>
              <p:cNvSpPr txBox="1"/>
              <p:nvPr/>
            </p:nvSpPr>
            <p:spPr>
              <a:xfrm>
                <a:off x="8861289" y="1562607"/>
                <a:ext cx="314510" cy="400110"/>
              </a:xfrm>
              <a:prstGeom prst="rect">
                <a:avLst/>
              </a:prstGeom>
              <a:noFill/>
            </p:spPr>
            <p:txBody>
              <a:bodyPr wrap="none" rtlCol="0">
                <a:spAutoFit/>
              </a:bodyPr>
              <a:lstStyle/>
              <a:p>
                <a:r>
                  <a:rPr lang="en-US" b="1" dirty="0"/>
                  <a:t>3</a:t>
                </a:r>
              </a:p>
            </p:txBody>
          </p:sp>
        </p:grpSp>
      </p:grpSp>
    </p:spTree>
    <p:extLst>
      <p:ext uri="{BB962C8B-B14F-4D97-AF65-F5344CB8AC3E}">
        <p14:creationId xmlns:p14="http://schemas.microsoft.com/office/powerpoint/2010/main" val="53119687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A J Maren\Pictures\AJM-website-textile-bckgrnds\italian-renaissance-gold-brocade_pinterest..jpg"/>
          <p:cNvPicPr>
            <a:picLocks noChangeAspect="1" noChangeArrowheads="1"/>
          </p:cNvPicPr>
          <p:nvPr/>
        </p:nvPicPr>
        <p:blipFill>
          <a:blip r:embed="rId2" cstate="print"/>
          <a:srcRect/>
          <a:stretch>
            <a:fillRect/>
          </a:stretch>
        </p:blipFill>
        <p:spPr bwMode="auto">
          <a:xfrm>
            <a:off x="0" y="0"/>
            <a:ext cx="10058400" cy="7772400"/>
          </a:xfrm>
          <a:prstGeom prst="rect">
            <a:avLst/>
          </a:prstGeom>
          <a:noFill/>
          <a:effectLst>
            <a:glow rad="101600">
              <a:schemeClr val="accent2">
                <a:satMod val="175000"/>
                <a:alpha val="40000"/>
              </a:schemeClr>
            </a:glow>
          </a:effectLst>
        </p:spPr>
      </p:pic>
      <p:sp>
        <p:nvSpPr>
          <p:cNvPr id="3" name="Rectangle 2"/>
          <p:cNvSpPr/>
          <p:nvPr/>
        </p:nvSpPr>
        <p:spPr>
          <a:xfrm>
            <a:off x="685800" y="685804"/>
            <a:ext cx="8610600" cy="6324600"/>
          </a:xfrm>
          <a:prstGeom prst="rect">
            <a:avLst/>
          </a:prstGeom>
          <a:solidFill>
            <a:srgbClr val="FAE6CD"/>
          </a:solidFill>
          <a:ln w="28575">
            <a:solidFill>
              <a:schemeClr val="accent2">
                <a:lumMod val="75000"/>
              </a:schemeClr>
            </a:solidFill>
          </a:ln>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101787" tIns="50894" rIns="101787" bIns="50894" rtlCol="0" anchor="ctr"/>
          <a:lstStyle/>
          <a:p>
            <a:pPr algn="ctr"/>
            <a:endParaRPr lang="en-US" dirty="0"/>
          </a:p>
          <a:p>
            <a:pPr algn="ctr"/>
            <a:endParaRPr lang="en-US" dirty="0"/>
          </a:p>
          <a:p>
            <a:pPr algn="ctr"/>
            <a:endParaRPr lang="en-US" dirty="0"/>
          </a:p>
        </p:txBody>
      </p:sp>
      <p:grpSp>
        <p:nvGrpSpPr>
          <p:cNvPr id="2" name="Group 11"/>
          <p:cNvGrpSpPr/>
          <p:nvPr/>
        </p:nvGrpSpPr>
        <p:grpSpPr>
          <a:xfrm>
            <a:off x="1545587" y="1579605"/>
            <a:ext cx="6912613" cy="3939541"/>
            <a:chOff x="1583684" y="3691877"/>
            <a:chExt cx="6912613" cy="3166568"/>
          </a:xfrm>
        </p:grpSpPr>
        <p:sp>
          <p:nvSpPr>
            <p:cNvPr id="9" name="TextBox 8"/>
            <p:cNvSpPr txBox="1"/>
            <p:nvPr/>
          </p:nvSpPr>
          <p:spPr>
            <a:xfrm>
              <a:off x="1600198" y="3691877"/>
              <a:ext cx="6858000" cy="3166568"/>
            </a:xfrm>
            <a:prstGeom prst="rect">
              <a:avLst/>
            </a:prstGeom>
            <a:solidFill>
              <a:srgbClr val="F5D2A5"/>
            </a:solidFill>
            <a:ln w="28575">
              <a:solidFill>
                <a:schemeClr val="accent2">
                  <a:lumMod val="75000"/>
                </a:schemeClr>
              </a:solidFill>
            </a:ln>
          </p:spPr>
          <p:txBody>
            <a:bodyPr wrap="square" rtlCol="0" anchor="ctr">
              <a:spAutoFit/>
            </a:bodyPr>
            <a:lstStyle/>
            <a:p>
              <a:pPr algn="ctr"/>
              <a:endParaRPr lang="en-US" sz="800" dirty="0">
                <a:latin typeface="Britannic Bold" pitchFamily="34" charset="0"/>
              </a:endParaRPr>
            </a:p>
            <a:p>
              <a:pPr algn="ctr"/>
              <a:endParaRPr lang="en-US" sz="2400" dirty="0">
                <a:latin typeface="Britannic Bold" pitchFamily="34" charset="0"/>
              </a:endParaRPr>
            </a:p>
            <a:p>
              <a:pPr algn="ctr"/>
              <a:r>
                <a:rPr lang="en-US" sz="3200" dirty="0">
                  <a:latin typeface="Britannic Bold" pitchFamily="34" charset="0"/>
                </a:rPr>
                <a:t>The Next Step:</a:t>
              </a:r>
            </a:p>
            <a:p>
              <a:pPr algn="ctr"/>
              <a:r>
                <a:rPr lang="en-US" sz="2400" dirty="0">
                  <a:latin typeface="Britannic Bold" pitchFamily="34" charset="0"/>
                </a:rPr>
                <a:t>Confirm that the Model with Randomly-Generated Nodes Yielding Desired </a:t>
              </a:r>
              <a:r>
                <a:rPr lang="en-US" sz="2400" i="1" dirty="0">
                  <a:latin typeface="Britannic Bold" pitchFamily="34" charset="0"/>
                </a:rPr>
                <a:t>x</a:t>
              </a:r>
              <a:r>
                <a:rPr lang="en-US" sz="2400" i="1" baseline="-25000" dirty="0">
                  <a:latin typeface="Britannic Bold" pitchFamily="34" charset="0"/>
                </a:rPr>
                <a:t>1</a:t>
              </a:r>
              <a:r>
                <a:rPr lang="en-US" sz="2400" dirty="0">
                  <a:latin typeface="Britannic Bold" pitchFamily="34" charset="0"/>
                </a:rPr>
                <a:t> Also Yields the Same Free Energy at Analytically-Computed Results with Same Values for Epsilon0 and Epsilon1</a:t>
              </a:r>
            </a:p>
            <a:p>
              <a:pPr algn="ctr"/>
              <a:endParaRPr lang="en-US" sz="2400" dirty="0">
                <a:latin typeface="Britannic Bold" pitchFamily="34" charset="0"/>
              </a:endParaRPr>
            </a:p>
            <a:p>
              <a:pPr algn="ctr"/>
              <a:r>
                <a:rPr lang="en-US" sz="1600" dirty="0"/>
                <a:t> </a:t>
              </a:r>
              <a:r>
                <a:rPr lang="en-US" sz="1600" dirty="0">
                  <a:solidFill>
                    <a:schemeClr val="tx1">
                      <a:lumMod val="65000"/>
                      <a:lumOff val="35000"/>
                    </a:schemeClr>
                  </a:solidFill>
                </a:rPr>
                <a:t>Program Used: </a:t>
              </a:r>
            </a:p>
            <a:p>
              <a:pPr algn="ctr"/>
              <a:r>
                <a:rPr lang="en-US" sz="1600" dirty="0">
                  <a:solidFill>
                    <a:schemeClr val="tx1">
                      <a:lumMod val="65000"/>
                      <a:lumOff val="35000"/>
                    </a:schemeClr>
                  </a:solidFill>
                </a:rPr>
                <a:t>2D-CVM_def-pttrns_anlytc-FE-vary-e0-and-e1_2018-12-12.py</a:t>
              </a:r>
            </a:p>
            <a:p>
              <a:pPr algn="ctr"/>
              <a:r>
                <a:rPr lang="en-US" sz="1600" dirty="0">
                  <a:solidFill>
                    <a:schemeClr val="tx1">
                      <a:lumMod val="65000"/>
                      <a:lumOff val="35000"/>
                    </a:schemeClr>
                  </a:solidFill>
                  <a:latin typeface="Britannic Bold" pitchFamily="34" charset="0"/>
                </a:rPr>
                <a:t>Runs made on Dec. 27, 2018</a:t>
              </a:r>
              <a:endParaRPr lang="en-US" sz="2400" dirty="0">
                <a:latin typeface="Britannic Bold" pitchFamily="34" charset="0"/>
              </a:endParaRPr>
            </a:p>
            <a:p>
              <a:pPr algn="ctr"/>
              <a:endParaRPr lang="en-US" sz="1000" dirty="0">
                <a:latin typeface="Britannic Bold" pitchFamily="34" charset="0"/>
              </a:endParaRPr>
            </a:p>
            <a:p>
              <a:pPr algn="ctr"/>
              <a:endParaRPr lang="en-US" sz="800" dirty="0">
                <a:latin typeface="Britannic Bold" pitchFamily="34" charset="0"/>
              </a:endParaRPr>
            </a:p>
          </p:txBody>
        </p:sp>
        <p:pic>
          <p:nvPicPr>
            <p:cNvPr id="2054" name="Picture 6" descr="C:\Users\A J Maren\Pictures\AJM-website-textile-bckgrnds\Italian-renaissance-border-2-thin.jpg"/>
            <p:cNvPicPr>
              <a:picLocks noChangeAspect="1" noChangeArrowheads="1"/>
            </p:cNvPicPr>
            <p:nvPr/>
          </p:nvPicPr>
          <p:blipFill>
            <a:blip r:embed="rId3" cstate="print"/>
            <a:srcRect/>
            <a:stretch>
              <a:fillRect/>
            </a:stretch>
          </p:blipFill>
          <p:spPr bwMode="auto">
            <a:xfrm>
              <a:off x="1638296" y="6708038"/>
              <a:ext cx="6858001" cy="150407"/>
            </a:xfrm>
            <a:prstGeom prst="rect">
              <a:avLst/>
            </a:prstGeom>
            <a:noFill/>
            <a:effectLst>
              <a:glow rad="63500">
                <a:schemeClr val="accent2">
                  <a:satMod val="175000"/>
                  <a:alpha val="40000"/>
                </a:schemeClr>
              </a:glow>
            </a:effectLst>
          </p:spPr>
        </p:pic>
        <p:pic>
          <p:nvPicPr>
            <p:cNvPr id="11" name="Picture 6" descr="C:\Users\A J Maren\Pictures\AJM-website-textile-bckgrnds\Italian-renaissance-border-2-thin.jpg"/>
            <p:cNvPicPr>
              <a:picLocks noChangeAspect="1" noChangeArrowheads="1"/>
            </p:cNvPicPr>
            <p:nvPr/>
          </p:nvPicPr>
          <p:blipFill>
            <a:blip r:embed="rId3" cstate="print"/>
            <a:srcRect/>
            <a:stretch>
              <a:fillRect/>
            </a:stretch>
          </p:blipFill>
          <p:spPr bwMode="auto">
            <a:xfrm>
              <a:off x="1583684" y="3691877"/>
              <a:ext cx="6858001" cy="150407"/>
            </a:xfrm>
            <a:prstGeom prst="rect">
              <a:avLst/>
            </a:prstGeom>
            <a:noFill/>
            <a:effectLst>
              <a:glow rad="63500">
                <a:schemeClr val="accent2">
                  <a:satMod val="175000"/>
                  <a:alpha val="40000"/>
                </a:schemeClr>
              </a:glow>
            </a:effectLst>
          </p:spPr>
        </p:pic>
      </p:grpSp>
    </p:spTree>
    <p:extLst>
      <p:ext uri="{BB962C8B-B14F-4D97-AF65-F5344CB8AC3E}">
        <p14:creationId xmlns:p14="http://schemas.microsoft.com/office/powerpoint/2010/main" val="2060399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strVal val="#ppt_w*0.70"/>
                                          </p:val>
                                        </p:tav>
                                        <p:tav tm="100000">
                                          <p:val>
                                            <p:strVal val="#ppt_w"/>
                                          </p:val>
                                        </p:tav>
                                      </p:tavLst>
                                    </p:anim>
                                    <p:anim calcmode="lin" valueType="num">
                                      <p:cBhvr>
                                        <p:cTn id="8" dur="1000" fill="hold"/>
                                        <p:tgtEl>
                                          <p:spTgt spid="2"/>
                                        </p:tgtEl>
                                        <p:attrNameLst>
                                          <p:attrName>ppt_h</p:attrName>
                                        </p:attrNameLst>
                                      </p:cBhvr>
                                      <p:tavLst>
                                        <p:tav tm="0">
                                          <p:val>
                                            <p:strVal val="#ppt_h"/>
                                          </p:val>
                                        </p:tav>
                                        <p:tav tm="100000">
                                          <p:val>
                                            <p:strVal val="#ppt_h"/>
                                          </p:val>
                                        </p:tav>
                                      </p:tavLst>
                                    </p:anim>
                                    <p:animEffect transition="in" filter="fade">
                                      <p:cBhvr>
                                        <p:cTn id="9"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FA9B5E3-386A-420D-85D5-784C0D2FC0FA}"/>
              </a:ext>
            </a:extLst>
          </p:cNvPr>
          <p:cNvSpPr txBox="1"/>
          <p:nvPr/>
        </p:nvSpPr>
        <p:spPr>
          <a:xfrm>
            <a:off x="338521" y="0"/>
            <a:ext cx="8729279" cy="830997"/>
          </a:xfrm>
          <a:prstGeom prst="rect">
            <a:avLst/>
          </a:prstGeom>
          <a:noFill/>
        </p:spPr>
        <p:txBody>
          <a:bodyPr wrap="square" rtlCol="0">
            <a:spAutoFit/>
          </a:bodyPr>
          <a:lstStyle/>
          <a:p>
            <a:pPr algn="ctr"/>
            <a:r>
              <a:rPr lang="en-US" sz="2400" b="1" dirty="0"/>
              <a:t>Illustrating The Upper Left-Hand Corner Point on the Phase Space: </a:t>
            </a:r>
          </a:p>
          <a:p>
            <a:pPr algn="ctr"/>
            <a:r>
              <a:rPr lang="en-US" sz="2400" b="1" i="1" dirty="0"/>
              <a:t>eps0 = 0, eps1 = 0</a:t>
            </a:r>
            <a:r>
              <a:rPr lang="en-US" sz="2400" b="1" dirty="0"/>
              <a:t> (</a:t>
            </a:r>
            <a:r>
              <a:rPr lang="en-US" sz="2400" b="1" i="1" dirty="0"/>
              <a:t>h = 1)</a:t>
            </a:r>
          </a:p>
        </p:txBody>
      </p:sp>
      <p:sp>
        <p:nvSpPr>
          <p:cNvPr id="3" name="TextBox 2">
            <a:extLst>
              <a:ext uri="{FF2B5EF4-FFF2-40B4-BE49-F238E27FC236}">
                <a16:creationId xmlns:a16="http://schemas.microsoft.com/office/drawing/2014/main" id="{605070D9-D1C2-459D-B27A-E26BEB6F10DC}"/>
              </a:ext>
            </a:extLst>
          </p:cNvPr>
          <p:cNvSpPr txBox="1"/>
          <p:nvPr/>
        </p:nvSpPr>
        <p:spPr>
          <a:xfrm>
            <a:off x="2782206" y="7396056"/>
            <a:ext cx="4493987" cy="276999"/>
          </a:xfrm>
          <a:prstGeom prst="rect">
            <a:avLst/>
          </a:prstGeom>
          <a:noFill/>
        </p:spPr>
        <p:txBody>
          <a:bodyPr wrap="none" rtlCol="0">
            <a:spAutoFit/>
          </a:bodyPr>
          <a:lstStyle/>
          <a:p>
            <a:r>
              <a:rPr lang="en-US" sz="1200" dirty="0"/>
              <a:t>Code: 2D-CVM_def-pttrns_anlytc-FE-vary-e0-and-e1_2018-12-12.py  </a:t>
            </a:r>
          </a:p>
        </p:txBody>
      </p:sp>
      <p:pic>
        <p:nvPicPr>
          <p:cNvPr id="10" name="Picture 9">
            <a:extLst>
              <a:ext uri="{FF2B5EF4-FFF2-40B4-BE49-F238E27FC236}">
                <a16:creationId xmlns:a16="http://schemas.microsoft.com/office/drawing/2014/main" id="{C0E0EC0B-E069-4AB0-A653-C6FA67CFBD3F}"/>
              </a:ext>
            </a:extLst>
          </p:cNvPr>
          <p:cNvPicPr>
            <a:picLocks noChangeAspect="1"/>
          </p:cNvPicPr>
          <p:nvPr/>
        </p:nvPicPr>
        <p:blipFill rotWithShape="1">
          <a:blip r:embed="rId3"/>
          <a:srcRect l="50757" t="32828" r="25964" b="26768"/>
          <a:stretch/>
        </p:blipFill>
        <p:spPr>
          <a:xfrm>
            <a:off x="6834" y="1169123"/>
            <a:ext cx="4664667" cy="6072205"/>
          </a:xfrm>
          <a:prstGeom prst="rect">
            <a:avLst/>
          </a:prstGeom>
        </p:spPr>
      </p:pic>
      <p:pic>
        <p:nvPicPr>
          <p:cNvPr id="11" name="Picture 10">
            <a:extLst>
              <a:ext uri="{FF2B5EF4-FFF2-40B4-BE49-F238E27FC236}">
                <a16:creationId xmlns:a16="http://schemas.microsoft.com/office/drawing/2014/main" id="{0576D1EF-FA01-4A2D-BFFE-2876582B0DC3}"/>
              </a:ext>
            </a:extLst>
          </p:cNvPr>
          <p:cNvPicPr>
            <a:picLocks noChangeAspect="1"/>
          </p:cNvPicPr>
          <p:nvPr/>
        </p:nvPicPr>
        <p:blipFill rotWithShape="1">
          <a:blip r:embed="rId4"/>
          <a:srcRect l="52273" t="30808" r="18182" b="20707"/>
          <a:stretch/>
        </p:blipFill>
        <p:spPr>
          <a:xfrm>
            <a:off x="4664667" y="864800"/>
            <a:ext cx="5055212" cy="6221800"/>
          </a:xfrm>
          <a:prstGeom prst="rect">
            <a:avLst/>
          </a:prstGeom>
        </p:spPr>
      </p:pic>
      <p:sp>
        <p:nvSpPr>
          <p:cNvPr id="115" name="Rectangle 114">
            <a:extLst>
              <a:ext uri="{FF2B5EF4-FFF2-40B4-BE49-F238E27FC236}">
                <a16:creationId xmlns:a16="http://schemas.microsoft.com/office/drawing/2014/main" id="{DC80377F-5B36-4A6A-B9F2-C2E9DFED4EFD}"/>
              </a:ext>
            </a:extLst>
          </p:cNvPr>
          <p:cNvSpPr/>
          <p:nvPr/>
        </p:nvSpPr>
        <p:spPr>
          <a:xfrm>
            <a:off x="4638026" y="2080962"/>
            <a:ext cx="5055212" cy="232527"/>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50"/>
          </a:p>
        </p:txBody>
      </p:sp>
      <p:grpSp>
        <p:nvGrpSpPr>
          <p:cNvPr id="8" name="Group 7">
            <a:extLst>
              <a:ext uri="{FF2B5EF4-FFF2-40B4-BE49-F238E27FC236}">
                <a16:creationId xmlns:a16="http://schemas.microsoft.com/office/drawing/2014/main" id="{FA8E55F6-ECCE-4F20-BA11-0A43FE378F09}"/>
              </a:ext>
            </a:extLst>
          </p:cNvPr>
          <p:cNvGrpSpPr/>
          <p:nvPr/>
        </p:nvGrpSpPr>
        <p:grpSpPr>
          <a:xfrm>
            <a:off x="4254547" y="2048644"/>
            <a:ext cx="331877" cy="400110"/>
            <a:chOff x="8846300" y="1581091"/>
            <a:chExt cx="331877" cy="400110"/>
          </a:xfrm>
        </p:grpSpPr>
        <p:sp>
          <p:nvSpPr>
            <p:cNvPr id="9" name="Diamond 8">
              <a:extLst>
                <a:ext uri="{FF2B5EF4-FFF2-40B4-BE49-F238E27FC236}">
                  <a16:creationId xmlns:a16="http://schemas.microsoft.com/office/drawing/2014/main" id="{7FFA7690-70D2-4931-A2E5-F943C22BF4AB}"/>
                </a:ext>
              </a:extLst>
            </p:cNvPr>
            <p:cNvSpPr/>
            <p:nvPr/>
          </p:nvSpPr>
          <p:spPr>
            <a:xfrm>
              <a:off x="8846300" y="1581091"/>
              <a:ext cx="314510" cy="400109"/>
            </a:xfrm>
            <a:prstGeom prst="diamond">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D3B981C3-B381-424A-9BA7-3314D5B1B216}"/>
                </a:ext>
              </a:extLst>
            </p:cNvPr>
            <p:cNvSpPr txBox="1"/>
            <p:nvPr/>
          </p:nvSpPr>
          <p:spPr>
            <a:xfrm>
              <a:off x="8863667" y="1581091"/>
              <a:ext cx="314510" cy="400110"/>
            </a:xfrm>
            <a:prstGeom prst="rect">
              <a:avLst/>
            </a:prstGeom>
            <a:noFill/>
          </p:spPr>
          <p:txBody>
            <a:bodyPr wrap="none" rtlCol="0">
              <a:spAutoFit/>
            </a:bodyPr>
            <a:lstStyle/>
            <a:p>
              <a:r>
                <a:rPr lang="en-US" b="1" dirty="0"/>
                <a:t>1</a:t>
              </a:r>
            </a:p>
          </p:txBody>
        </p:sp>
      </p:grpSp>
    </p:spTree>
    <p:extLst>
      <p:ext uri="{BB962C8B-B14F-4D97-AF65-F5344CB8AC3E}">
        <p14:creationId xmlns:p14="http://schemas.microsoft.com/office/powerpoint/2010/main" val="231922244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2C4EDA7-0064-4EC0-9E2F-F8E133E505C8}"/>
              </a:ext>
            </a:extLst>
          </p:cNvPr>
          <p:cNvSpPr txBox="1"/>
          <p:nvPr/>
        </p:nvSpPr>
        <p:spPr>
          <a:xfrm>
            <a:off x="1485900" y="1524000"/>
            <a:ext cx="7086600" cy="5509200"/>
          </a:xfrm>
          <a:prstGeom prst="rect">
            <a:avLst/>
          </a:prstGeom>
          <a:noFill/>
        </p:spPr>
        <p:txBody>
          <a:bodyPr wrap="square" rtlCol="0">
            <a:spAutoFit/>
          </a:bodyPr>
          <a:lstStyle/>
          <a:p>
            <a:r>
              <a:rPr lang="en-US" dirty="0"/>
              <a:t>Note that in the following slide, the FE Minimum shows as being greater when the </a:t>
            </a:r>
            <a:r>
              <a:rPr lang="en-US" i="1" dirty="0"/>
              <a:t>h-value</a:t>
            </a:r>
            <a:r>
              <a:rPr lang="en-US" dirty="0"/>
              <a:t> (epsilon1) is increased.</a:t>
            </a:r>
          </a:p>
          <a:p>
            <a:endParaRPr lang="en-US" sz="800" dirty="0"/>
          </a:p>
          <a:p>
            <a:r>
              <a:rPr lang="en-US" dirty="0"/>
              <a:t>This does not mean that the correct FE Minimum is found with any of those larger </a:t>
            </a:r>
            <a:r>
              <a:rPr lang="en-US" i="1" dirty="0"/>
              <a:t>h-values</a:t>
            </a:r>
            <a:r>
              <a:rPr lang="en-US" dirty="0"/>
              <a:t>. </a:t>
            </a:r>
          </a:p>
          <a:p>
            <a:endParaRPr lang="en-US" sz="800" dirty="0"/>
          </a:p>
          <a:p>
            <a:r>
              <a:rPr lang="en-US" dirty="0"/>
              <a:t>The reason is that the system has not been allowed to come to equilibrium for any of those larger </a:t>
            </a:r>
            <a:r>
              <a:rPr lang="en-US" i="1" dirty="0"/>
              <a:t>h-values</a:t>
            </a:r>
            <a:r>
              <a:rPr lang="en-US" dirty="0"/>
              <a:t>. The grid used to generate these values was adjusted to create the desired </a:t>
            </a:r>
            <a:r>
              <a:rPr lang="en-US" b="1" dirty="0"/>
              <a:t>A:B</a:t>
            </a:r>
            <a:r>
              <a:rPr lang="en-US" dirty="0"/>
              <a:t> node ratio (to get the desired </a:t>
            </a:r>
            <a:r>
              <a:rPr lang="en-US" i="1" dirty="0"/>
              <a:t>x</a:t>
            </a:r>
            <a:r>
              <a:rPr lang="en-US" i="1" baseline="-25000" dirty="0"/>
              <a:t>1</a:t>
            </a:r>
            <a:r>
              <a:rPr lang="en-US" dirty="0"/>
              <a:t> value). </a:t>
            </a:r>
          </a:p>
          <a:p>
            <a:endParaRPr lang="en-US" sz="800" dirty="0"/>
          </a:p>
          <a:p>
            <a:r>
              <a:rPr lang="en-US" dirty="0"/>
              <a:t>If we wanted to find the influence of having a non-zero epsilon1 (an h-value &gt; 1) on the system, we would need a second step that swapped different nodes to achieve a set of nearest-neighbors and other configuration variables yielding a minimal FE for a specific   </a:t>
            </a:r>
            <a:r>
              <a:rPr lang="en-US" i="1" dirty="0"/>
              <a:t>h-value</a:t>
            </a:r>
            <a:r>
              <a:rPr lang="en-US" dirty="0"/>
              <a:t>. </a:t>
            </a:r>
          </a:p>
          <a:p>
            <a:endParaRPr lang="en-US" sz="800" dirty="0"/>
          </a:p>
          <a:p>
            <a:r>
              <a:rPr lang="en-US" dirty="0"/>
              <a:t>Getting a non-zero interaction enthalpy here is simply the result of how the grid was randomly generated. It doesn’t really mean a thing. </a:t>
            </a:r>
          </a:p>
        </p:txBody>
      </p:sp>
      <p:sp>
        <p:nvSpPr>
          <p:cNvPr id="3" name="TextBox 2">
            <a:extLst>
              <a:ext uri="{FF2B5EF4-FFF2-40B4-BE49-F238E27FC236}">
                <a16:creationId xmlns:a16="http://schemas.microsoft.com/office/drawing/2014/main" id="{47972E15-6E7A-4025-87C4-F293782C783D}"/>
              </a:ext>
            </a:extLst>
          </p:cNvPr>
          <p:cNvSpPr txBox="1"/>
          <p:nvPr/>
        </p:nvSpPr>
        <p:spPr>
          <a:xfrm>
            <a:off x="2100802" y="381000"/>
            <a:ext cx="6681060" cy="830997"/>
          </a:xfrm>
          <a:prstGeom prst="rect">
            <a:avLst/>
          </a:prstGeom>
          <a:noFill/>
        </p:spPr>
        <p:txBody>
          <a:bodyPr wrap="none" rtlCol="0">
            <a:spAutoFit/>
          </a:bodyPr>
          <a:lstStyle/>
          <a:p>
            <a:r>
              <a:rPr lang="en-US" sz="2400" b="1" dirty="0"/>
              <a:t>Important Note about the Following Results:</a:t>
            </a:r>
          </a:p>
          <a:p>
            <a:r>
              <a:rPr lang="en-US" sz="2400" b="1" dirty="0">
                <a:solidFill>
                  <a:schemeClr val="accent2">
                    <a:lumMod val="75000"/>
                  </a:schemeClr>
                </a:solidFill>
              </a:rPr>
              <a:t>MODIFY THIS EXPLANATION – address the entropy </a:t>
            </a:r>
          </a:p>
        </p:txBody>
      </p:sp>
    </p:spTree>
    <p:extLst>
      <p:ext uri="{BB962C8B-B14F-4D97-AF65-F5344CB8AC3E}">
        <p14:creationId xmlns:p14="http://schemas.microsoft.com/office/powerpoint/2010/main" val="63514404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C720398D-A10F-4A61-917E-D0B8EE2934E3}"/>
              </a:ext>
            </a:extLst>
          </p:cNvPr>
          <p:cNvGrpSpPr/>
          <p:nvPr/>
        </p:nvGrpSpPr>
        <p:grpSpPr>
          <a:xfrm>
            <a:off x="4380586" y="838200"/>
            <a:ext cx="4384679" cy="397032"/>
            <a:chOff x="179856" y="428130"/>
            <a:chExt cx="4373034" cy="481251"/>
          </a:xfrm>
        </p:grpSpPr>
        <p:sp>
          <p:nvSpPr>
            <p:cNvPr id="17" name="TextBox 16">
              <a:extLst>
                <a:ext uri="{FF2B5EF4-FFF2-40B4-BE49-F238E27FC236}">
                  <a16:creationId xmlns:a16="http://schemas.microsoft.com/office/drawing/2014/main" id="{6D9D01FD-B183-4EDA-A7D1-E974C7597DF3}"/>
                </a:ext>
              </a:extLst>
            </p:cNvPr>
            <p:cNvSpPr txBox="1"/>
            <p:nvPr/>
          </p:nvSpPr>
          <p:spPr>
            <a:xfrm>
              <a:off x="179856" y="428130"/>
              <a:ext cx="471732" cy="481251"/>
            </a:xfrm>
            <a:prstGeom prst="rect">
              <a:avLst/>
            </a:prstGeom>
            <a:noFill/>
          </p:spPr>
          <p:txBody>
            <a:bodyPr wrap="square" rtlCol="0">
              <a:spAutoFit/>
            </a:bodyPr>
            <a:lstStyle/>
            <a:p>
              <a:r>
                <a:rPr lang="en-US" sz="1980" b="1" i="1" dirty="0"/>
                <a:t>x</a:t>
              </a:r>
              <a:r>
                <a:rPr lang="en-US" sz="1980" b="1" i="1" baseline="-25000" dirty="0"/>
                <a:t>1</a:t>
              </a:r>
              <a:r>
                <a:rPr lang="en-US" sz="1650" dirty="0"/>
                <a:t> </a:t>
              </a: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5A5BB634-3030-461D-8056-480996E01DBA}"/>
                    </a:ext>
                  </a:extLst>
                </p:cNvPr>
                <p:cNvSpPr txBox="1"/>
                <p:nvPr/>
              </p:nvSpPr>
              <p:spPr>
                <a:xfrm>
                  <a:off x="3195441" y="501011"/>
                  <a:ext cx="697307" cy="36085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980" b="1" i="1">
                            <a:latin typeface="Cambria Math" panose="02040503050406030204" pitchFamily="18" charset="0"/>
                            <a:ea typeface="Cambria Math" panose="02040503050406030204" pitchFamily="18" charset="0"/>
                          </a:rPr>
                          <m:t>𝜺</m:t>
                        </m:r>
                        <m:r>
                          <a:rPr lang="en-US" sz="1980" b="1" i="1" baseline="-25000">
                            <a:latin typeface="Cambria Math" panose="02040503050406030204" pitchFamily="18" charset="0"/>
                            <a:ea typeface="Cambria Math" panose="02040503050406030204" pitchFamily="18" charset="0"/>
                          </a:rPr>
                          <m:t>𝟏</m:t>
                        </m:r>
                        <m:r>
                          <a:rPr lang="en-US" sz="1980" b="1" i="1">
                            <a:latin typeface="Cambria Math" panose="02040503050406030204" pitchFamily="18" charset="0"/>
                            <a:ea typeface="Cambria Math" panose="02040503050406030204" pitchFamily="18" charset="0"/>
                          </a:rPr>
                          <m:t>𝒙</m:t>
                        </m:r>
                        <m:r>
                          <a:rPr lang="en-US" sz="1980" b="1" i="1" baseline="30000">
                            <a:latin typeface="Cambria Math" panose="02040503050406030204" pitchFamily="18" charset="0"/>
                            <a:ea typeface="Cambria Math" panose="02040503050406030204" pitchFamily="18" charset="0"/>
                          </a:rPr>
                          <m:t>𝟐</m:t>
                        </m:r>
                      </m:oMath>
                    </m:oMathPara>
                  </a14:m>
                  <a:endParaRPr lang="en-US" sz="1980" b="1" baseline="30000" dirty="0"/>
                </a:p>
              </p:txBody>
            </p:sp>
          </mc:Choice>
          <mc:Fallback xmlns="">
            <p:sp>
              <p:nvSpPr>
                <p:cNvPr id="18" name="TextBox 17">
                  <a:extLst>
                    <a:ext uri="{FF2B5EF4-FFF2-40B4-BE49-F238E27FC236}">
                      <a16:creationId xmlns:a16="http://schemas.microsoft.com/office/drawing/2014/main" id="{5A5BB634-3030-461D-8056-480996E01DBA}"/>
                    </a:ext>
                  </a:extLst>
                </p:cNvPr>
                <p:cNvSpPr txBox="1">
                  <a:spLocks noRot="1" noChangeAspect="1" noMove="1" noResize="1" noEditPoints="1" noAdjustHandles="1" noChangeArrowheads="1" noChangeShapeType="1" noTextEdit="1"/>
                </p:cNvSpPr>
                <p:nvPr/>
              </p:nvSpPr>
              <p:spPr>
                <a:xfrm>
                  <a:off x="3195441" y="501011"/>
                  <a:ext cx="697307" cy="360859"/>
                </a:xfrm>
                <a:prstGeom prst="rect">
                  <a:avLst/>
                </a:prstGeom>
                <a:blipFill>
                  <a:blip r:embed="rId2"/>
                  <a:stretch>
                    <a:fillRect b="-183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746C0676-C2EB-45DB-9BBF-229BDBDDAFE1}"/>
                    </a:ext>
                  </a:extLst>
                </p:cNvPr>
                <p:cNvSpPr txBox="1"/>
                <p:nvPr/>
              </p:nvSpPr>
              <p:spPr>
                <a:xfrm>
                  <a:off x="2164145" y="478560"/>
                  <a:ext cx="627600" cy="36086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980" b="1" i="1">
                            <a:latin typeface="Cambria Math" panose="02040503050406030204" pitchFamily="18" charset="0"/>
                            <a:ea typeface="Cambria Math" panose="02040503050406030204" pitchFamily="18" charset="0"/>
                          </a:rPr>
                          <m:t>𝜺</m:t>
                        </m:r>
                        <m:r>
                          <a:rPr lang="en-US" sz="1980" b="1" i="1" baseline="-25000">
                            <a:latin typeface="Cambria Math" panose="02040503050406030204" pitchFamily="18" charset="0"/>
                            <a:ea typeface="Cambria Math" panose="02040503050406030204" pitchFamily="18" charset="0"/>
                          </a:rPr>
                          <m:t>𝟎</m:t>
                        </m:r>
                        <m:r>
                          <a:rPr lang="en-US" sz="1980" b="1" i="1">
                            <a:latin typeface="Cambria Math" panose="02040503050406030204" pitchFamily="18" charset="0"/>
                            <a:ea typeface="Cambria Math" panose="02040503050406030204" pitchFamily="18" charset="0"/>
                          </a:rPr>
                          <m:t>𝒙</m:t>
                        </m:r>
                        <m:r>
                          <a:rPr lang="en-US" sz="1980" b="1" i="1" baseline="-25000">
                            <a:latin typeface="Cambria Math" panose="02040503050406030204" pitchFamily="18" charset="0"/>
                            <a:ea typeface="Cambria Math" panose="02040503050406030204" pitchFamily="18" charset="0"/>
                          </a:rPr>
                          <m:t>𝟏</m:t>
                        </m:r>
                      </m:oMath>
                    </m:oMathPara>
                  </a14:m>
                  <a:endParaRPr lang="en-US" sz="1980" b="1" baseline="-25000" dirty="0"/>
                </a:p>
              </p:txBody>
            </p:sp>
          </mc:Choice>
          <mc:Fallback xmlns="">
            <p:sp>
              <p:nvSpPr>
                <p:cNvPr id="19" name="TextBox 18">
                  <a:extLst>
                    <a:ext uri="{FF2B5EF4-FFF2-40B4-BE49-F238E27FC236}">
                      <a16:creationId xmlns:a16="http://schemas.microsoft.com/office/drawing/2014/main" id="{746C0676-C2EB-45DB-9BBF-229BDBDDAFE1}"/>
                    </a:ext>
                  </a:extLst>
                </p:cNvPr>
                <p:cNvSpPr txBox="1">
                  <a:spLocks noRot="1" noChangeAspect="1" noMove="1" noResize="1" noEditPoints="1" noAdjustHandles="1" noChangeArrowheads="1" noChangeShapeType="1" noTextEdit="1"/>
                </p:cNvSpPr>
                <p:nvPr/>
              </p:nvSpPr>
              <p:spPr>
                <a:xfrm>
                  <a:off x="2164145" y="478560"/>
                  <a:ext cx="627600" cy="360860"/>
                </a:xfrm>
                <a:prstGeom prst="rect">
                  <a:avLst/>
                </a:prstGeom>
                <a:blipFill>
                  <a:blip r:embed="rId3"/>
                  <a:stretch>
                    <a:fillRect b="-183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D6C5C928-840F-4FD3-9F85-507D5BE064B4}"/>
                    </a:ext>
                  </a:extLst>
                </p:cNvPr>
                <p:cNvSpPr txBox="1"/>
                <p:nvPr/>
              </p:nvSpPr>
              <p:spPr>
                <a:xfrm>
                  <a:off x="4286694" y="496774"/>
                  <a:ext cx="26619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1980" b="1" i="1">
                                <a:latin typeface="Cambria Math" panose="02040503050406030204" pitchFamily="18" charset="0"/>
                              </a:rPr>
                            </m:ctrlPr>
                          </m:accPr>
                          <m:e>
                            <m:r>
                              <a:rPr lang="en-US" sz="1980" b="1" i="1">
                                <a:latin typeface="Cambria Math" panose="02040503050406030204" pitchFamily="18" charset="0"/>
                              </a:rPr>
                              <m:t>𝑭</m:t>
                            </m:r>
                          </m:e>
                        </m:acc>
                      </m:oMath>
                    </m:oMathPara>
                  </a14:m>
                  <a:endParaRPr lang="en-US" sz="1980" b="1" dirty="0"/>
                </a:p>
              </p:txBody>
            </p:sp>
          </mc:Choice>
          <mc:Fallback xmlns="">
            <p:sp>
              <p:nvSpPr>
                <p:cNvPr id="20" name="TextBox 19">
                  <a:extLst>
                    <a:ext uri="{FF2B5EF4-FFF2-40B4-BE49-F238E27FC236}">
                      <a16:creationId xmlns:a16="http://schemas.microsoft.com/office/drawing/2014/main" id="{D6C5C928-840F-4FD3-9F85-507D5BE064B4}"/>
                    </a:ext>
                  </a:extLst>
                </p:cNvPr>
                <p:cNvSpPr txBox="1">
                  <a:spLocks noRot="1" noChangeAspect="1" noMove="1" noResize="1" noEditPoints="1" noAdjustHandles="1" noChangeArrowheads="1" noChangeShapeType="1" noTextEdit="1"/>
                </p:cNvSpPr>
                <p:nvPr/>
              </p:nvSpPr>
              <p:spPr>
                <a:xfrm>
                  <a:off x="4286694" y="496774"/>
                  <a:ext cx="266196" cy="369332"/>
                </a:xfrm>
                <a:prstGeom prst="rect">
                  <a:avLst/>
                </a:prstGeom>
                <a:blipFill>
                  <a:blip r:embed="rId4"/>
                  <a:stretch>
                    <a:fillRect l="-11364" t="-2000" r="-36364" b="-6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2A8DD576-FF66-43BE-A3EF-0EFE4834F2AF}"/>
                    </a:ext>
                  </a:extLst>
                </p:cNvPr>
                <p:cNvSpPr txBox="1"/>
                <p:nvPr/>
              </p:nvSpPr>
              <p:spPr>
                <a:xfrm>
                  <a:off x="1197856" y="519694"/>
                  <a:ext cx="338088" cy="370109"/>
                </a:xfrm>
                <a:prstGeom prst="rect">
                  <a:avLst/>
                </a:prstGeom>
                <a:noFill/>
              </p:spPr>
              <p:txBody>
                <a:bodyPr wrap="none" lIns="0" tIns="0" rIns="0" bIns="0" rtlCol="0">
                  <a:spAutoFit/>
                </a:bodyPr>
                <a:lstStyle/>
                <a:p>
                  <a:r>
                    <a:rPr lang="en-US" sz="1980" b="1" dirty="0"/>
                    <a:t>- </a:t>
                  </a:r>
                  <a14:m>
                    <m:oMath xmlns:m="http://schemas.openxmlformats.org/officeDocument/2006/math">
                      <m:acc>
                        <m:accPr>
                          <m:chr m:val="̅"/>
                          <m:ctrlPr>
                            <a:rPr lang="en-US" sz="1980" b="1" i="1">
                              <a:latin typeface="Cambria Math" panose="02040503050406030204" pitchFamily="18" charset="0"/>
                            </a:rPr>
                          </m:ctrlPr>
                        </m:accPr>
                        <m:e>
                          <m:r>
                            <a:rPr lang="en-US" sz="1980" b="1" i="1">
                              <a:latin typeface="Cambria Math" panose="02040503050406030204" pitchFamily="18" charset="0"/>
                            </a:rPr>
                            <m:t>𝑺</m:t>
                          </m:r>
                        </m:e>
                      </m:acc>
                    </m:oMath>
                  </a14:m>
                  <a:endParaRPr lang="en-US" sz="1980" b="1" dirty="0"/>
                </a:p>
              </p:txBody>
            </p:sp>
          </mc:Choice>
          <mc:Fallback xmlns="">
            <p:sp>
              <p:nvSpPr>
                <p:cNvPr id="21" name="TextBox 20">
                  <a:extLst>
                    <a:ext uri="{FF2B5EF4-FFF2-40B4-BE49-F238E27FC236}">
                      <a16:creationId xmlns:a16="http://schemas.microsoft.com/office/drawing/2014/main" id="{2A8DD576-FF66-43BE-A3EF-0EFE4834F2AF}"/>
                    </a:ext>
                  </a:extLst>
                </p:cNvPr>
                <p:cNvSpPr txBox="1">
                  <a:spLocks noRot="1" noChangeAspect="1" noMove="1" noResize="1" noEditPoints="1" noAdjustHandles="1" noChangeArrowheads="1" noChangeShapeType="1" noTextEdit="1"/>
                </p:cNvSpPr>
                <p:nvPr/>
              </p:nvSpPr>
              <p:spPr>
                <a:xfrm>
                  <a:off x="1197856" y="519694"/>
                  <a:ext cx="338088" cy="370109"/>
                </a:xfrm>
                <a:prstGeom prst="rect">
                  <a:avLst/>
                </a:prstGeom>
                <a:blipFill>
                  <a:blip r:embed="rId5"/>
                  <a:stretch>
                    <a:fillRect l="-44643" t="-24000" r="-46429" b="-50000"/>
                  </a:stretch>
                </a:blipFill>
              </p:spPr>
              <p:txBody>
                <a:bodyPr/>
                <a:lstStyle/>
                <a:p>
                  <a:r>
                    <a:rPr lang="en-US">
                      <a:noFill/>
                    </a:rPr>
                    <a:t> </a:t>
                  </a:r>
                </a:p>
              </p:txBody>
            </p:sp>
          </mc:Fallback>
        </mc:AlternateContent>
      </p:grpSp>
      <p:sp>
        <p:nvSpPr>
          <p:cNvPr id="22" name="TextBox 21">
            <a:extLst>
              <a:ext uri="{FF2B5EF4-FFF2-40B4-BE49-F238E27FC236}">
                <a16:creationId xmlns:a16="http://schemas.microsoft.com/office/drawing/2014/main" id="{A5A314FB-767A-432E-8025-D294745D605A}"/>
              </a:ext>
            </a:extLst>
          </p:cNvPr>
          <p:cNvSpPr txBox="1"/>
          <p:nvPr/>
        </p:nvSpPr>
        <p:spPr>
          <a:xfrm>
            <a:off x="1353621" y="30446"/>
            <a:ext cx="7411644" cy="955646"/>
          </a:xfrm>
          <a:prstGeom prst="rect">
            <a:avLst/>
          </a:prstGeom>
          <a:noFill/>
        </p:spPr>
        <p:txBody>
          <a:bodyPr wrap="none" rtlCol="0">
            <a:spAutoFit/>
          </a:bodyPr>
          <a:lstStyle/>
          <a:p>
            <a:pPr algn="ctr"/>
            <a:r>
              <a:rPr lang="en-US" sz="1980" b="1" dirty="0"/>
              <a:t>Confirmation Run: Compute free energy for case where </a:t>
            </a:r>
            <a:r>
              <a:rPr lang="en-US" sz="1980" b="1" i="1" dirty="0"/>
              <a:t>x</a:t>
            </a:r>
            <a:r>
              <a:rPr lang="en-US" sz="1980" b="1" i="1" baseline="-25000" dirty="0"/>
              <a:t>1</a:t>
            </a:r>
            <a:r>
              <a:rPr lang="en-US" sz="1980" b="1" i="1" dirty="0"/>
              <a:t> = 0.45 </a:t>
            </a:r>
          </a:p>
          <a:p>
            <a:pPr algn="ctr"/>
            <a:r>
              <a:rPr lang="en-US" sz="1980" b="1" dirty="0"/>
              <a:t>Randomly-generated unit array </a:t>
            </a:r>
          </a:p>
          <a:p>
            <a:pPr algn="ctr"/>
            <a:r>
              <a:rPr lang="en-US" sz="1650" b="1" dirty="0"/>
              <a:t>Free energy minimum for different values for different values of </a:t>
            </a:r>
            <a:r>
              <a:rPr lang="en-US" sz="1650" b="1" i="1" dirty="0"/>
              <a:t>x1</a:t>
            </a:r>
            <a:r>
              <a:rPr lang="en-US" sz="1650" b="1" dirty="0"/>
              <a:t> (</a:t>
            </a:r>
            <a:r>
              <a:rPr lang="en-US" sz="1650" b="1" i="1" dirty="0"/>
              <a:t>eps0 = 0.2000</a:t>
            </a:r>
            <a:r>
              <a:rPr lang="en-US" sz="1650" b="1" dirty="0"/>
              <a:t>)</a:t>
            </a:r>
          </a:p>
        </p:txBody>
      </p:sp>
      <p:sp>
        <p:nvSpPr>
          <p:cNvPr id="26" name="TextBox 25">
            <a:extLst>
              <a:ext uri="{FF2B5EF4-FFF2-40B4-BE49-F238E27FC236}">
                <a16:creationId xmlns:a16="http://schemas.microsoft.com/office/drawing/2014/main" id="{F043AABE-37E3-48A8-9979-23AF7AD65098}"/>
              </a:ext>
            </a:extLst>
          </p:cNvPr>
          <p:cNvSpPr txBox="1"/>
          <p:nvPr/>
        </p:nvSpPr>
        <p:spPr>
          <a:xfrm>
            <a:off x="1937216" y="7239000"/>
            <a:ext cx="6436331" cy="523220"/>
          </a:xfrm>
          <a:prstGeom prst="rect">
            <a:avLst/>
          </a:prstGeom>
          <a:noFill/>
        </p:spPr>
        <p:txBody>
          <a:bodyPr wrap="square" rtlCol="0">
            <a:spAutoFit/>
          </a:bodyPr>
          <a:lstStyle/>
          <a:p>
            <a:pPr algn="ctr"/>
            <a:r>
              <a:rPr lang="en-US" sz="1400" b="1" dirty="0"/>
              <a:t>Code: </a:t>
            </a:r>
            <a:r>
              <a:rPr lang="en-US" sz="1400" dirty="0"/>
              <a:t>2D-CVM_random-patterns_analytic-solution_2018-12-10.py</a:t>
            </a:r>
          </a:p>
          <a:p>
            <a:pPr algn="ctr"/>
            <a:r>
              <a:rPr lang="en-US" sz="1400" b="1" dirty="0"/>
              <a:t>Note: </a:t>
            </a:r>
            <a:r>
              <a:rPr lang="en-US" sz="1400" dirty="0"/>
              <a:t>Identify x1_target = 0.45, and be sure that the eps0 values cover eps0 = 0.2007 </a:t>
            </a:r>
          </a:p>
        </p:txBody>
      </p:sp>
      <p:pic>
        <p:nvPicPr>
          <p:cNvPr id="4" name="Picture 3">
            <a:extLst>
              <a:ext uri="{FF2B5EF4-FFF2-40B4-BE49-F238E27FC236}">
                <a16:creationId xmlns:a16="http://schemas.microsoft.com/office/drawing/2014/main" id="{8D716C98-C870-4897-92CC-D8299C4460CF}"/>
              </a:ext>
            </a:extLst>
          </p:cNvPr>
          <p:cNvPicPr>
            <a:picLocks noChangeAspect="1"/>
          </p:cNvPicPr>
          <p:nvPr/>
        </p:nvPicPr>
        <p:blipFill rotWithShape="1">
          <a:blip r:embed="rId6"/>
          <a:srcRect l="51493" t="41899" r="17505" b="14648"/>
          <a:stretch/>
        </p:blipFill>
        <p:spPr>
          <a:xfrm>
            <a:off x="4302378" y="1325928"/>
            <a:ext cx="4901316" cy="5152445"/>
          </a:xfrm>
          <a:prstGeom prst="rect">
            <a:avLst/>
          </a:prstGeom>
        </p:spPr>
      </p:pic>
      <p:sp>
        <p:nvSpPr>
          <p:cNvPr id="23" name="Rectangle 22">
            <a:extLst>
              <a:ext uri="{FF2B5EF4-FFF2-40B4-BE49-F238E27FC236}">
                <a16:creationId xmlns:a16="http://schemas.microsoft.com/office/drawing/2014/main" id="{B17E3165-FC2A-400F-9A80-53282B6DFFB5}"/>
              </a:ext>
            </a:extLst>
          </p:cNvPr>
          <p:cNvSpPr/>
          <p:nvPr/>
        </p:nvSpPr>
        <p:spPr>
          <a:xfrm>
            <a:off x="4416651" y="4948934"/>
            <a:ext cx="4750977" cy="318864"/>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50"/>
          </a:p>
        </p:txBody>
      </p:sp>
      <p:pic>
        <p:nvPicPr>
          <p:cNvPr id="27" name="Picture 26">
            <a:extLst>
              <a:ext uri="{FF2B5EF4-FFF2-40B4-BE49-F238E27FC236}">
                <a16:creationId xmlns:a16="http://schemas.microsoft.com/office/drawing/2014/main" id="{84FE4196-272A-4771-805D-DC980D085697}"/>
              </a:ext>
            </a:extLst>
          </p:cNvPr>
          <p:cNvPicPr>
            <a:picLocks noChangeAspect="1"/>
          </p:cNvPicPr>
          <p:nvPr/>
        </p:nvPicPr>
        <p:blipFill rotWithShape="1">
          <a:blip r:embed="rId6"/>
          <a:srcRect l="51493" t="34969" r="30147" b="59147"/>
          <a:stretch/>
        </p:blipFill>
        <p:spPr>
          <a:xfrm>
            <a:off x="835987" y="5780798"/>
            <a:ext cx="2902709" cy="697575"/>
          </a:xfrm>
          <a:prstGeom prst="rect">
            <a:avLst/>
          </a:prstGeom>
        </p:spPr>
      </p:pic>
      <p:pic>
        <p:nvPicPr>
          <p:cNvPr id="6" name="Picture 5">
            <a:extLst>
              <a:ext uri="{FF2B5EF4-FFF2-40B4-BE49-F238E27FC236}">
                <a16:creationId xmlns:a16="http://schemas.microsoft.com/office/drawing/2014/main" id="{94CA8724-DDF0-4F8C-9F67-45B8875ACB77}"/>
              </a:ext>
            </a:extLst>
          </p:cNvPr>
          <p:cNvPicPr>
            <a:picLocks noChangeAspect="1"/>
          </p:cNvPicPr>
          <p:nvPr/>
        </p:nvPicPr>
        <p:blipFill rotWithShape="1">
          <a:blip r:embed="rId7"/>
          <a:srcRect l="51271" t="31011" r="26639" b="35859"/>
          <a:stretch/>
        </p:blipFill>
        <p:spPr>
          <a:xfrm>
            <a:off x="194098" y="1110888"/>
            <a:ext cx="4186488" cy="4709108"/>
          </a:xfrm>
          <a:prstGeom prst="rect">
            <a:avLst/>
          </a:prstGeom>
        </p:spPr>
      </p:pic>
      <p:cxnSp>
        <p:nvCxnSpPr>
          <p:cNvPr id="8" name="Connector: Elbow 7">
            <a:extLst>
              <a:ext uri="{FF2B5EF4-FFF2-40B4-BE49-F238E27FC236}">
                <a16:creationId xmlns:a16="http://schemas.microsoft.com/office/drawing/2014/main" id="{CA7658C8-5997-4F1D-B34C-1EC64EA4624B}"/>
              </a:ext>
            </a:extLst>
          </p:cNvPr>
          <p:cNvCxnSpPr>
            <a:cxnSpLocks/>
          </p:cNvCxnSpPr>
          <p:nvPr/>
        </p:nvCxnSpPr>
        <p:spPr>
          <a:xfrm rot="16200000" flipH="1">
            <a:off x="1900106" y="3600058"/>
            <a:ext cx="4499105" cy="2888"/>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A42B422B-6AEE-4776-ADDC-BB7DD9DC9129}"/>
              </a:ext>
            </a:extLst>
          </p:cNvPr>
          <p:cNvSpPr/>
          <p:nvPr/>
        </p:nvSpPr>
        <p:spPr>
          <a:xfrm>
            <a:off x="8259383" y="1351949"/>
            <a:ext cx="732217" cy="3308731"/>
          </a:xfrm>
          <a:prstGeom prst="rect">
            <a:avLst/>
          </a:prstGeom>
          <a:no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Brace 11">
            <a:extLst>
              <a:ext uri="{FF2B5EF4-FFF2-40B4-BE49-F238E27FC236}">
                <a16:creationId xmlns:a16="http://schemas.microsoft.com/office/drawing/2014/main" id="{2CDB235E-7123-4677-8302-03DC83804E87}"/>
              </a:ext>
            </a:extLst>
          </p:cNvPr>
          <p:cNvSpPr/>
          <p:nvPr/>
        </p:nvSpPr>
        <p:spPr>
          <a:xfrm>
            <a:off x="9067800" y="1414570"/>
            <a:ext cx="245106" cy="3246110"/>
          </a:xfrm>
          <a:prstGeom prst="righ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TextBox 13">
            <a:extLst>
              <a:ext uri="{FF2B5EF4-FFF2-40B4-BE49-F238E27FC236}">
                <a16:creationId xmlns:a16="http://schemas.microsoft.com/office/drawing/2014/main" id="{C44F4DA0-67C4-445D-85E9-511DE2B84E0B}"/>
              </a:ext>
            </a:extLst>
          </p:cNvPr>
          <p:cNvSpPr txBox="1"/>
          <p:nvPr/>
        </p:nvSpPr>
        <p:spPr>
          <a:xfrm>
            <a:off x="9354968" y="1448767"/>
            <a:ext cx="400110" cy="3149708"/>
          </a:xfrm>
          <a:prstGeom prst="rect">
            <a:avLst/>
          </a:prstGeom>
          <a:noFill/>
          <a:ln w="19050">
            <a:solidFill>
              <a:schemeClr val="accent1">
                <a:lumMod val="75000"/>
              </a:schemeClr>
            </a:solidFill>
          </a:ln>
        </p:spPr>
        <p:txBody>
          <a:bodyPr vert="vert270" wrap="none" rtlCol="0">
            <a:spAutoFit/>
          </a:bodyPr>
          <a:lstStyle/>
          <a:p>
            <a:r>
              <a:rPr lang="en-US" sz="1400" dirty="0"/>
              <a:t>Note: not true system free energy minima</a:t>
            </a:r>
          </a:p>
        </p:txBody>
      </p:sp>
      <p:sp>
        <p:nvSpPr>
          <p:cNvPr id="2" name="TextBox 1">
            <a:extLst>
              <a:ext uri="{FF2B5EF4-FFF2-40B4-BE49-F238E27FC236}">
                <a16:creationId xmlns:a16="http://schemas.microsoft.com/office/drawing/2014/main" id="{25959A47-66CA-45A6-8DF5-EDD45B942981}"/>
              </a:ext>
            </a:extLst>
          </p:cNvPr>
          <p:cNvSpPr txBox="1"/>
          <p:nvPr/>
        </p:nvSpPr>
        <p:spPr>
          <a:xfrm>
            <a:off x="369238" y="6568223"/>
            <a:ext cx="9003362" cy="1169551"/>
          </a:xfrm>
          <a:prstGeom prst="rect">
            <a:avLst/>
          </a:prstGeom>
          <a:noFill/>
        </p:spPr>
        <p:txBody>
          <a:bodyPr wrap="none" rtlCol="0">
            <a:spAutoFit/>
          </a:bodyPr>
          <a:lstStyle/>
          <a:p>
            <a:r>
              <a:rPr lang="en-US" sz="1400" dirty="0"/>
              <a:t>Note: Differences in free energy from computational code vs. results from a specific, randomly-generated grid are due to:</a:t>
            </a:r>
          </a:p>
          <a:p>
            <a:pPr marL="342900" indent="-342900">
              <a:buFont typeface="+mj-lt"/>
              <a:buAutoNum type="arabicPeriod"/>
            </a:pPr>
            <a:r>
              <a:rPr lang="en-US" sz="1400" dirty="0"/>
              <a:t>Differences in actual </a:t>
            </a:r>
            <a:r>
              <a:rPr lang="en-US" sz="1400" i="1" dirty="0"/>
              <a:t>x</a:t>
            </a:r>
            <a:r>
              <a:rPr lang="en-US" sz="1400" i="1" baseline="-25000" dirty="0"/>
              <a:t>1</a:t>
            </a:r>
            <a:r>
              <a:rPr lang="en-US" sz="1400" i="1" dirty="0"/>
              <a:t> </a:t>
            </a:r>
            <a:r>
              <a:rPr lang="en-US" sz="1400" dirty="0"/>
              <a:t>values; the randomly-generated grid has </a:t>
            </a:r>
            <a:r>
              <a:rPr lang="en-US" sz="1400" i="1" dirty="0"/>
              <a:t>x</a:t>
            </a:r>
            <a:r>
              <a:rPr lang="en-US" sz="1400" i="1" baseline="-25000" dirty="0"/>
              <a:t>1</a:t>
            </a:r>
            <a:r>
              <a:rPr lang="en-US" sz="1400" dirty="0"/>
              <a:t> </a:t>
            </a:r>
            <a:r>
              <a:rPr lang="en-US" sz="1400" i="1" dirty="0"/>
              <a:t>= 0.4531</a:t>
            </a:r>
            <a:r>
              <a:rPr lang="en-US" sz="1400" dirty="0"/>
              <a:t>, and</a:t>
            </a:r>
          </a:p>
          <a:p>
            <a:pPr marL="342900" indent="-342900">
              <a:buFont typeface="+mj-lt"/>
              <a:buAutoNum type="arabicPeriod"/>
            </a:pPr>
            <a:r>
              <a:rPr lang="en-US" sz="1400" dirty="0"/>
              <a:t>Epsilon0 for the computational code = 0.2007; for the randomly-generated array it is 0.2000. </a:t>
            </a:r>
          </a:p>
          <a:p>
            <a:pPr marL="342900" indent="-342900">
              <a:buFont typeface="+mj-lt"/>
              <a:buAutoNum type="arabicPeriod"/>
            </a:pPr>
            <a:endParaRPr lang="en-US" sz="1400" dirty="0"/>
          </a:p>
          <a:p>
            <a:endParaRPr lang="en-US" sz="1400" dirty="0"/>
          </a:p>
        </p:txBody>
      </p:sp>
      <p:sp>
        <p:nvSpPr>
          <p:cNvPr id="3" name="TextBox 2">
            <a:extLst>
              <a:ext uri="{FF2B5EF4-FFF2-40B4-BE49-F238E27FC236}">
                <a16:creationId xmlns:a16="http://schemas.microsoft.com/office/drawing/2014/main" id="{4D445AE8-0508-4E17-8C81-311126872E43}"/>
              </a:ext>
            </a:extLst>
          </p:cNvPr>
          <p:cNvSpPr txBox="1"/>
          <p:nvPr/>
        </p:nvSpPr>
        <p:spPr>
          <a:xfrm>
            <a:off x="8991599" y="5267798"/>
            <a:ext cx="1069065" cy="1569660"/>
          </a:xfrm>
          <a:prstGeom prst="rect">
            <a:avLst/>
          </a:prstGeom>
          <a:noFill/>
        </p:spPr>
        <p:txBody>
          <a:bodyPr wrap="square" rtlCol="0">
            <a:spAutoFit/>
          </a:bodyPr>
          <a:lstStyle/>
          <a:p>
            <a:pPr algn="ctr"/>
            <a:r>
              <a:rPr lang="en-US" sz="1600" b="1" dirty="0"/>
              <a:t>FE approx. the same as analytic result of -0.598</a:t>
            </a:r>
          </a:p>
        </p:txBody>
      </p:sp>
      <p:grpSp>
        <p:nvGrpSpPr>
          <p:cNvPr id="24" name="Group 23">
            <a:extLst>
              <a:ext uri="{FF2B5EF4-FFF2-40B4-BE49-F238E27FC236}">
                <a16:creationId xmlns:a16="http://schemas.microsoft.com/office/drawing/2014/main" id="{9725DD37-946B-404C-9586-A8524F293108}"/>
              </a:ext>
            </a:extLst>
          </p:cNvPr>
          <p:cNvGrpSpPr/>
          <p:nvPr/>
        </p:nvGrpSpPr>
        <p:grpSpPr>
          <a:xfrm>
            <a:off x="4114800" y="4953000"/>
            <a:ext cx="325227" cy="413279"/>
            <a:chOff x="8846300" y="1567921"/>
            <a:chExt cx="325227" cy="413279"/>
          </a:xfrm>
        </p:grpSpPr>
        <p:sp>
          <p:nvSpPr>
            <p:cNvPr id="25" name="Diamond 24">
              <a:extLst>
                <a:ext uri="{FF2B5EF4-FFF2-40B4-BE49-F238E27FC236}">
                  <a16:creationId xmlns:a16="http://schemas.microsoft.com/office/drawing/2014/main" id="{74CDCC81-DE49-4713-9C10-DE03D5BC113D}"/>
                </a:ext>
              </a:extLst>
            </p:cNvPr>
            <p:cNvSpPr/>
            <p:nvPr/>
          </p:nvSpPr>
          <p:spPr>
            <a:xfrm>
              <a:off x="8846300" y="1581091"/>
              <a:ext cx="314510" cy="400109"/>
            </a:xfrm>
            <a:prstGeom prst="diamond">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CD6A9813-B80B-4D19-90B9-096D7FF92EE8}"/>
                </a:ext>
              </a:extLst>
            </p:cNvPr>
            <p:cNvSpPr txBox="1"/>
            <p:nvPr/>
          </p:nvSpPr>
          <p:spPr>
            <a:xfrm>
              <a:off x="8857017" y="1567921"/>
              <a:ext cx="314510" cy="400110"/>
            </a:xfrm>
            <a:prstGeom prst="rect">
              <a:avLst/>
            </a:prstGeom>
            <a:noFill/>
          </p:spPr>
          <p:txBody>
            <a:bodyPr wrap="none" rtlCol="0">
              <a:spAutoFit/>
            </a:bodyPr>
            <a:lstStyle/>
            <a:p>
              <a:r>
                <a:rPr lang="en-US" b="1" dirty="0"/>
                <a:t>2</a:t>
              </a:r>
            </a:p>
          </p:txBody>
        </p:sp>
      </p:grpSp>
    </p:spTree>
    <p:extLst>
      <p:ext uri="{BB962C8B-B14F-4D97-AF65-F5344CB8AC3E}">
        <p14:creationId xmlns:p14="http://schemas.microsoft.com/office/powerpoint/2010/main" val="40299558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7972E15-6E7A-4025-87C4-F293782C783D}"/>
              </a:ext>
            </a:extLst>
          </p:cNvPr>
          <p:cNvSpPr txBox="1"/>
          <p:nvPr/>
        </p:nvSpPr>
        <p:spPr>
          <a:xfrm>
            <a:off x="2246290" y="609600"/>
            <a:ext cx="5565819" cy="461665"/>
          </a:xfrm>
          <a:prstGeom prst="rect">
            <a:avLst/>
          </a:prstGeom>
          <a:noFill/>
        </p:spPr>
        <p:txBody>
          <a:bodyPr wrap="none" rtlCol="0">
            <a:spAutoFit/>
          </a:bodyPr>
          <a:lstStyle/>
          <a:p>
            <a:r>
              <a:rPr lang="en-US" sz="2400" b="1" dirty="0"/>
              <a:t>Second Run, Same Criteria, Similar Results</a:t>
            </a:r>
          </a:p>
        </p:txBody>
      </p:sp>
      <p:sp>
        <p:nvSpPr>
          <p:cNvPr id="4" name="TextBox 3">
            <a:extLst>
              <a:ext uri="{FF2B5EF4-FFF2-40B4-BE49-F238E27FC236}">
                <a16:creationId xmlns:a16="http://schemas.microsoft.com/office/drawing/2014/main" id="{49A0426F-E725-4E37-8286-171626B00257}"/>
              </a:ext>
            </a:extLst>
          </p:cNvPr>
          <p:cNvSpPr txBox="1"/>
          <p:nvPr/>
        </p:nvSpPr>
        <p:spPr>
          <a:xfrm>
            <a:off x="1485900" y="1524000"/>
            <a:ext cx="7086600" cy="1631216"/>
          </a:xfrm>
          <a:prstGeom prst="rect">
            <a:avLst/>
          </a:prstGeom>
          <a:noFill/>
        </p:spPr>
        <p:txBody>
          <a:bodyPr wrap="square" rtlCol="0">
            <a:spAutoFit/>
          </a:bodyPr>
          <a:lstStyle/>
          <a:p>
            <a:r>
              <a:rPr lang="en-US" dirty="0"/>
              <a:t>Note that since these runs are made using randomly-generated grids, with the only constraint being that </a:t>
            </a:r>
            <a:r>
              <a:rPr lang="en-US" i="1" dirty="0"/>
              <a:t>x</a:t>
            </a:r>
            <a:r>
              <a:rPr lang="en-US" i="1" baseline="-25000" dirty="0"/>
              <a:t>1</a:t>
            </a:r>
            <a:r>
              <a:rPr lang="en-US" dirty="0"/>
              <a:t> comes close to a desired value, the specific values for the computed thermodynamic quantities may have small differences; it’s a result of slightly different </a:t>
            </a:r>
            <a:r>
              <a:rPr lang="en-US" i="1" dirty="0"/>
              <a:t>x</a:t>
            </a:r>
            <a:r>
              <a:rPr lang="en-US" i="1" baseline="-25000" dirty="0"/>
              <a:t>1</a:t>
            </a:r>
            <a:r>
              <a:rPr lang="en-US" dirty="0"/>
              <a:t> values. </a:t>
            </a:r>
          </a:p>
        </p:txBody>
      </p:sp>
    </p:spTree>
    <p:extLst>
      <p:ext uri="{BB962C8B-B14F-4D97-AF65-F5344CB8AC3E}">
        <p14:creationId xmlns:p14="http://schemas.microsoft.com/office/powerpoint/2010/main" val="392298455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12B9AAE-524A-43A7-AD75-CDCF5E891E48}"/>
              </a:ext>
            </a:extLst>
          </p:cNvPr>
          <p:cNvPicPr>
            <a:picLocks noChangeAspect="1"/>
          </p:cNvPicPr>
          <p:nvPr/>
        </p:nvPicPr>
        <p:blipFill rotWithShape="1">
          <a:blip r:embed="rId3"/>
          <a:srcRect l="51515" t="31818" r="18939" b="18687"/>
          <a:stretch/>
        </p:blipFill>
        <p:spPr>
          <a:xfrm>
            <a:off x="4604280" y="682217"/>
            <a:ext cx="5324063" cy="6713839"/>
          </a:xfrm>
          <a:prstGeom prst="rect">
            <a:avLst/>
          </a:prstGeom>
        </p:spPr>
      </p:pic>
      <p:pic>
        <p:nvPicPr>
          <p:cNvPr id="2" name="Picture 1">
            <a:extLst>
              <a:ext uri="{FF2B5EF4-FFF2-40B4-BE49-F238E27FC236}">
                <a16:creationId xmlns:a16="http://schemas.microsoft.com/office/drawing/2014/main" id="{F1B2274F-0D23-495C-9506-1438CE67020D}"/>
              </a:ext>
            </a:extLst>
          </p:cNvPr>
          <p:cNvPicPr>
            <a:picLocks noChangeAspect="1"/>
          </p:cNvPicPr>
          <p:nvPr/>
        </p:nvPicPr>
        <p:blipFill rotWithShape="1">
          <a:blip r:embed="rId4"/>
          <a:srcRect l="51516" t="33887" r="24098" b="23737"/>
          <a:stretch/>
        </p:blipFill>
        <p:spPr>
          <a:xfrm>
            <a:off x="76201" y="1193407"/>
            <a:ext cx="4528080" cy="5901432"/>
          </a:xfrm>
          <a:prstGeom prst="rect">
            <a:avLst/>
          </a:prstGeom>
        </p:spPr>
      </p:pic>
      <p:sp>
        <p:nvSpPr>
          <p:cNvPr id="7" name="TextBox 6">
            <a:extLst>
              <a:ext uri="{FF2B5EF4-FFF2-40B4-BE49-F238E27FC236}">
                <a16:creationId xmlns:a16="http://schemas.microsoft.com/office/drawing/2014/main" id="{8FA9B5E3-386A-420D-85D5-784C0D2FC0FA}"/>
              </a:ext>
            </a:extLst>
          </p:cNvPr>
          <p:cNvSpPr txBox="1"/>
          <p:nvPr/>
        </p:nvSpPr>
        <p:spPr>
          <a:xfrm>
            <a:off x="2057399" y="0"/>
            <a:ext cx="5943600" cy="830997"/>
          </a:xfrm>
          <a:prstGeom prst="rect">
            <a:avLst/>
          </a:prstGeom>
          <a:noFill/>
        </p:spPr>
        <p:txBody>
          <a:bodyPr wrap="square" rtlCol="0">
            <a:spAutoFit/>
          </a:bodyPr>
          <a:lstStyle/>
          <a:p>
            <a:pPr algn="ctr"/>
            <a:r>
              <a:rPr lang="en-US" sz="2400" b="1" dirty="0"/>
              <a:t>Second Illustration of Same Point on the </a:t>
            </a:r>
          </a:p>
          <a:p>
            <a:pPr algn="ctr"/>
            <a:r>
              <a:rPr lang="en-US" sz="2400" b="1" i="1" dirty="0"/>
              <a:t>eps0-variation </a:t>
            </a:r>
            <a:r>
              <a:rPr lang="en-US" sz="2400" b="1" dirty="0"/>
              <a:t>Axis:  </a:t>
            </a:r>
            <a:r>
              <a:rPr lang="en-US" sz="2400" b="1" i="1" dirty="0"/>
              <a:t>x1_target = 0.45</a:t>
            </a:r>
          </a:p>
        </p:txBody>
      </p:sp>
      <p:sp>
        <p:nvSpPr>
          <p:cNvPr id="3" name="TextBox 2">
            <a:extLst>
              <a:ext uri="{FF2B5EF4-FFF2-40B4-BE49-F238E27FC236}">
                <a16:creationId xmlns:a16="http://schemas.microsoft.com/office/drawing/2014/main" id="{605070D9-D1C2-459D-B27A-E26BEB6F10DC}"/>
              </a:ext>
            </a:extLst>
          </p:cNvPr>
          <p:cNvSpPr txBox="1"/>
          <p:nvPr/>
        </p:nvSpPr>
        <p:spPr>
          <a:xfrm>
            <a:off x="2782206" y="7396056"/>
            <a:ext cx="4493987" cy="276999"/>
          </a:xfrm>
          <a:prstGeom prst="rect">
            <a:avLst/>
          </a:prstGeom>
          <a:noFill/>
        </p:spPr>
        <p:txBody>
          <a:bodyPr wrap="none" rtlCol="0">
            <a:spAutoFit/>
          </a:bodyPr>
          <a:lstStyle/>
          <a:p>
            <a:r>
              <a:rPr lang="en-US" sz="1200" dirty="0"/>
              <a:t>Code: 2D-CVM_def-pttrns_anlytc-FE-vary-e0-and-e1_2018-12-12.py  </a:t>
            </a:r>
          </a:p>
        </p:txBody>
      </p:sp>
      <p:sp>
        <p:nvSpPr>
          <p:cNvPr id="115" name="Rectangle 114">
            <a:extLst>
              <a:ext uri="{FF2B5EF4-FFF2-40B4-BE49-F238E27FC236}">
                <a16:creationId xmlns:a16="http://schemas.microsoft.com/office/drawing/2014/main" id="{DC80377F-5B36-4A6A-B9F2-C2E9DFED4EFD}"/>
              </a:ext>
            </a:extLst>
          </p:cNvPr>
          <p:cNvSpPr/>
          <p:nvPr/>
        </p:nvSpPr>
        <p:spPr>
          <a:xfrm>
            <a:off x="4774318" y="5867400"/>
            <a:ext cx="5055212" cy="232527"/>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50"/>
          </a:p>
        </p:txBody>
      </p:sp>
      <p:grpSp>
        <p:nvGrpSpPr>
          <p:cNvPr id="8" name="Group 7">
            <a:extLst>
              <a:ext uri="{FF2B5EF4-FFF2-40B4-BE49-F238E27FC236}">
                <a16:creationId xmlns:a16="http://schemas.microsoft.com/office/drawing/2014/main" id="{FA8E55F6-ECCE-4F20-BA11-0A43FE378F09}"/>
              </a:ext>
            </a:extLst>
          </p:cNvPr>
          <p:cNvGrpSpPr/>
          <p:nvPr/>
        </p:nvGrpSpPr>
        <p:grpSpPr>
          <a:xfrm>
            <a:off x="4351935" y="5777023"/>
            <a:ext cx="325227" cy="413279"/>
            <a:chOff x="8846300" y="1567921"/>
            <a:chExt cx="325227" cy="413279"/>
          </a:xfrm>
        </p:grpSpPr>
        <p:sp>
          <p:nvSpPr>
            <p:cNvPr id="9" name="Diamond 8">
              <a:extLst>
                <a:ext uri="{FF2B5EF4-FFF2-40B4-BE49-F238E27FC236}">
                  <a16:creationId xmlns:a16="http://schemas.microsoft.com/office/drawing/2014/main" id="{7FFA7690-70D2-4931-A2E5-F943C22BF4AB}"/>
                </a:ext>
              </a:extLst>
            </p:cNvPr>
            <p:cNvSpPr/>
            <p:nvPr/>
          </p:nvSpPr>
          <p:spPr>
            <a:xfrm>
              <a:off x="8846300" y="1581091"/>
              <a:ext cx="314510" cy="400109"/>
            </a:xfrm>
            <a:prstGeom prst="diamond">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D3B981C3-B381-424A-9BA7-3314D5B1B216}"/>
                </a:ext>
              </a:extLst>
            </p:cNvPr>
            <p:cNvSpPr txBox="1"/>
            <p:nvPr/>
          </p:nvSpPr>
          <p:spPr>
            <a:xfrm>
              <a:off x="8857017" y="1567921"/>
              <a:ext cx="314510" cy="400110"/>
            </a:xfrm>
            <a:prstGeom prst="rect">
              <a:avLst/>
            </a:prstGeom>
            <a:noFill/>
          </p:spPr>
          <p:txBody>
            <a:bodyPr wrap="none" rtlCol="0">
              <a:spAutoFit/>
            </a:bodyPr>
            <a:lstStyle/>
            <a:p>
              <a:r>
                <a:rPr lang="en-US" b="1" dirty="0"/>
                <a:t>2</a:t>
              </a:r>
            </a:p>
          </p:txBody>
        </p:sp>
      </p:grpSp>
    </p:spTree>
    <p:extLst>
      <p:ext uri="{BB962C8B-B14F-4D97-AF65-F5344CB8AC3E}">
        <p14:creationId xmlns:p14="http://schemas.microsoft.com/office/powerpoint/2010/main" val="285467944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A J Maren\Pictures\AJM-website-textile-bckgrnds\italian-renaissance-gold-brocade_pinterest..jpg"/>
          <p:cNvPicPr>
            <a:picLocks noChangeAspect="1" noChangeArrowheads="1"/>
          </p:cNvPicPr>
          <p:nvPr/>
        </p:nvPicPr>
        <p:blipFill>
          <a:blip r:embed="rId2" cstate="print"/>
          <a:srcRect/>
          <a:stretch>
            <a:fillRect/>
          </a:stretch>
        </p:blipFill>
        <p:spPr bwMode="auto">
          <a:xfrm>
            <a:off x="0" y="0"/>
            <a:ext cx="10058400" cy="7772400"/>
          </a:xfrm>
          <a:prstGeom prst="rect">
            <a:avLst/>
          </a:prstGeom>
          <a:noFill/>
          <a:effectLst>
            <a:glow rad="101600">
              <a:schemeClr val="accent2">
                <a:satMod val="175000"/>
                <a:alpha val="40000"/>
              </a:schemeClr>
            </a:glow>
          </a:effectLst>
        </p:spPr>
      </p:pic>
      <p:sp>
        <p:nvSpPr>
          <p:cNvPr id="3" name="Rectangle 2"/>
          <p:cNvSpPr/>
          <p:nvPr/>
        </p:nvSpPr>
        <p:spPr>
          <a:xfrm>
            <a:off x="685800" y="685804"/>
            <a:ext cx="8610600" cy="6324600"/>
          </a:xfrm>
          <a:prstGeom prst="rect">
            <a:avLst/>
          </a:prstGeom>
          <a:solidFill>
            <a:srgbClr val="FAE6CD"/>
          </a:solidFill>
          <a:ln w="28575">
            <a:solidFill>
              <a:schemeClr val="accent2">
                <a:lumMod val="75000"/>
              </a:schemeClr>
            </a:solidFill>
          </a:ln>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101787" tIns="50894" rIns="101787" bIns="50894" rtlCol="0" anchor="ctr"/>
          <a:lstStyle/>
          <a:p>
            <a:pPr algn="ctr"/>
            <a:endParaRPr lang="en-US" dirty="0"/>
          </a:p>
        </p:txBody>
      </p:sp>
      <p:grpSp>
        <p:nvGrpSpPr>
          <p:cNvPr id="2" name="Group 11"/>
          <p:cNvGrpSpPr/>
          <p:nvPr/>
        </p:nvGrpSpPr>
        <p:grpSpPr>
          <a:xfrm>
            <a:off x="1371600" y="2447967"/>
            <a:ext cx="7315200" cy="1723549"/>
            <a:chOff x="1409699" y="4199319"/>
            <a:chExt cx="7315200" cy="1723549"/>
          </a:xfrm>
        </p:grpSpPr>
        <p:sp>
          <p:nvSpPr>
            <p:cNvPr id="9" name="TextBox 8"/>
            <p:cNvSpPr txBox="1"/>
            <p:nvPr/>
          </p:nvSpPr>
          <p:spPr>
            <a:xfrm>
              <a:off x="1409699" y="4199319"/>
              <a:ext cx="7315200" cy="1723549"/>
            </a:xfrm>
            <a:prstGeom prst="rect">
              <a:avLst/>
            </a:prstGeom>
            <a:solidFill>
              <a:srgbClr val="F5D2A5"/>
            </a:solidFill>
            <a:ln w="28575">
              <a:solidFill>
                <a:schemeClr val="accent2">
                  <a:lumMod val="75000"/>
                </a:schemeClr>
              </a:solidFill>
            </a:ln>
          </p:spPr>
          <p:txBody>
            <a:bodyPr wrap="square" rtlCol="0" anchor="ctr">
              <a:spAutoFit/>
            </a:bodyPr>
            <a:lstStyle/>
            <a:p>
              <a:pPr algn="ctr"/>
              <a:endParaRPr lang="en-US" sz="800" dirty="0">
                <a:latin typeface="Britannic Bold" pitchFamily="34" charset="0"/>
              </a:endParaRPr>
            </a:p>
            <a:p>
              <a:pPr algn="ctr"/>
              <a:r>
                <a:rPr lang="en-US" sz="2400" dirty="0">
                  <a:latin typeface="Britannic Bold" pitchFamily="34" charset="0"/>
                </a:rPr>
                <a:t>The Left-Hand-Side Axis: Variations in Epsilon1</a:t>
              </a:r>
            </a:p>
            <a:p>
              <a:pPr algn="ctr"/>
              <a:r>
                <a:rPr lang="en-US" sz="2400" dirty="0">
                  <a:latin typeface="Britannic Bold" pitchFamily="34" charset="0"/>
                </a:rPr>
                <a:t>Illustration of Grid Patterns in the 2-D CVM</a:t>
              </a:r>
            </a:p>
            <a:p>
              <a:pPr algn="ctr"/>
              <a:endParaRPr lang="en-US" sz="800" dirty="0">
                <a:latin typeface="Britannic Bold" pitchFamily="34" charset="0"/>
              </a:endParaRPr>
            </a:p>
            <a:p>
              <a:pPr algn="ctr"/>
              <a:r>
                <a:rPr lang="en-US" sz="2400" i="1" dirty="0">
                  <a:latin typeface="Britannic Bold" pitchFamily="34" charset="0"/>
                </a:rPr>
                <a:t>Note: Approximate; Counts only Horizontal Triplets</a:t>
              </a:r>
              <a:endParaRPr lang="en-US" sz="2400" i="1" dirty="0"/>
            </a:p>
            <a:p>
              <a:pPr algn="ctr"/>
              <a:endParaRPr lang="en-US" sz="1000" dirty="0">
                <a:latin typeface="Britannic Bold" pitchFamily="34" charset="0"/>
              </a:endParaRPr>
            </a:p>
            <a:p>
              <a:pPr algn="ctr"/>
              <a:endParaRPr lang="en-US" sz="800" dirty="0">
                <a:latin typeface="Britannic Bold" pitchFamily="34" charset="0"/>
              </a:endParaRPr>
            </a:p>
          </p:txBody>
        </p:sp>
        <p:pic>
          <p:nvPicPr>
            <p:cNvPr id="2054" name="Picture 6" descr="C:\Users\A J Maren\Pictures\AJM-website-textile-bckgrnds\Italian-renaissance-border-2-thin.jpg"/>
            <p:cNvPicPr>
              <a:picLocks noChangeAspect="1" noChangeArrowheads="1"/>
            </p:cNvPicPr>
            <p:nvPr/>
          </p:nvPicPr>
          <p:blipFill>
            <a:blip r:embed="rId3" cstate="print"/>
            <a:srcRect/>
            <a:stretch>
              <a:fillRect/>
            </a:stretch>
          </p:blipFill>
          <p:spPr bwMode="auto">
            <a:xfrm>
              <a:off x="1409703" y="5757579"/>
              <a:ext cx="7315195" cy="160434"/>
            </a:xfrm>
            <a:prstGeom prst="rect">
              <a:avLst/>
            </a:prstGeom>
            <a:noFill/>
            <a:effectLst>
              <a:glow rad="63500">
                <a:schemeClr val="accent2">
                  <a:satMod val="175000"/>
                  <a:alpha val="40000"/>
                </a:schemeClr>
              </a:glow>
            </a:effectLst>
          </p:spPr>
        </p:pic>
        <p:pic>
          <p:nvPicPr>
            <p:cNvPr id="11" name="Picture 6" descr="C:\Users\A J Maren\Pictures\AJM-website-textile-bckgrnds\Italian-renaissance-border-2-thin.jpg"/>
            <p:cNvPicPr>
              <a:picLocks noChangeAspect="1" noChangeArrowheads="1"/>
            </p:cNvPicPr>
            <p:nvPr/>
          </p:nvPicPr>
          <p:blipFill>
            <a:blip r:embed="rId3" cstate="print"/>
            <a:srcRect/>
            <a:stretch>
              <a:fillRect/>
            </a:stretch>
          </p:blipFill>
          <p:spPr bwMode="auto">
            <a:xfrm>
              <a:off x="1409699" y="4208529"/>
              <a:ext cx="7315199" cy="160434"/>
            </a:xfrm>
            <a:prstGeom prst="rect">
              <a:avLst/>
            </a:prstGeom>
            <a:noFill/>
            <a:effectLst>
              <a:glow rad="63500">
                <a:schemeClr val="accent2">
                  <a:satMod val="175000"/>
                  <a:alpha val="40000"/>
                </a:schemeClr>
              </a:glow>
            </a:effectLst>
          </p:spPr>
        </p:pic>
      </p:grpSp>
    </p:spTree>
    <p:extLst>
      <p:ext uri="{BB962C8B-B14F-4D97-AF65-F5344CB8AC3E}">
        <p14:creationId xmlns:p14="http://schemas.microsoft.com/office/powerpoint/2010/main" val="989035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strVal val="#ppt_w*0.70"/>
                                          </p:val>
                                        </p:tav>
                                        <p:tav tm="100000">
                                          <p:val>
                                            <p:strVal val="#ppt_w"/>
                                          </p:val>
                                        </p:tav>
                                      </p:tavLst>
                                    </p:anim>
                                    <p:anim calcmode="lin" valueType="num">
                                      <p:cBhvr>
                                        <p:cTn id="8" dur="1000" fill="hold"/>
                                        <p:tgtEl>
                                          <p:spTgt spid="2"/>
                                        </p:tgtEl>
                                        <p:attrNameLst>
                                          <p:attrName>ppt_h</p:attrName>
                                        </p:attrNameLst>
                                      </p:cBhvr>
                                      <p:tavLst>
                                        <p:tav tm="0">
                                          <p:val>
                                            <p:strVal val="#ppt_h"/>
                                          </p:val>
                                        </p:tav>
                                        <p:tav tm="100000">
                                          <p:val>
                                            <p:strVal val="#ppt_h"/>
                                          </p:val>
                                        </p:tav>
                                      </p:tavLst>
                                    </p:anim>
                                    <p:animEffect transition="in" filter="fade">
                                      <p:cBhvr>
                                        <p:cTn id="9"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FA9B5E3-386A-420D-85D5-784C0D2FC0FA}"/>
              </a:ext>
            </a:extLst>
          </p:cNvPr>
          <p:cNvSpPr txBox="1"/>
          <p:nvPr/>
        </p:nvSpPr>
        <p:spPr>
          <a:xfrm>
            <a:off x="5029200" y="73508"/>
            <a:ext cx="3806107" cy="830997"/>
          </a:xfrm>
          <a:prstGeom prst="rect">
            <a:avLst/>
          </a:prstGeom>
          <a:noFill/>
        </p:spPr>
        <p:txBody>
          <a:bodyPr wrap="none" rtlCol="0">
            <a:spAutoFit/>
          </a:bodyPr>
          <a:lstStyle/>
          <a:p>
            <a:pPr algn="ctr"/>
            <a:r>
              <a:rPr lang="en-US" sz="2400" b="1" dirty="0"/>
              <a:t>Illustrating a Point on the </a:t>
            </a:r>
          </a:p>
          <a:p>
            <a:pPr algn="ctr"/>
            <a:r>
              <a:rPr lang="en-US" sz="2400" b="1" i="1" dirty="0"/>
              <a:t>eps0 = 0, eps1-variation </a:t>
            </a:r>
            <a:r>
              <a:rPr lang="en-US" sz="2400" b="1" dirty="0"/>
              <a:t>Axis</a:t>
            </a:r>
          </a:p>
        </p:txBody>
      </p:sp>
      <p:sp>
        <p:nvSpPr>
          <p:cNvPr id="108" name="TextBox 107">
            <a:extLst>
              <a:ext uri="{FF2B5EF4-FFF2-40B4-BE49-F238E27FC236}">
                <a16:creationId xmlns:a16="http://schemas.microsoft.com/office/drawing/2014/main" id="{3BBEB545-26F0-4487-ACB1-378044B181E7}"/>
              </a:ext>
            </a:extLst>
          </p:cNvPr>
          <p:cNvSpPr txBox="1"/>
          <p:nvPr/>
        </p:nvSpPr>
        <p:spPr>
          <a:xfrm>
            <a:off x="4114800" y="920271"/>
            <a:ext cx="5642152" cy="6186309"/>
          </a:xfrm>
          <a:prstGeom prst="rect">
            <a:avLst/>
          </a:prstGeom>
          <a:noFill/>
        </p:spPr>
        <p:txBody>
          <a:bodyPr wrap="square" rtlCol="0">
            <a:spAutoFit/>
          </a:bodyPr>
          <a:lstStyle/>
          <a:p>
            <a:pPr algn="ctr"/>
            <a:r>
              <a:rPr lang="en-US" sz="1800" i="1" dirty="0"/>
              <a:t>For the case where epsilon0 = 0 (no activation enthalpy), we have an analytic solution. (See Kikuchi &amp; Brush, 1967, as well as the same derivation by Maren.)</a:t>
            </a:r>
          </a:p>
          <a:p>
            <a:pPr algn="ctr"/>
            <a:r>
              <a:rPr lang="en-US" sz="1800" i="1" dirty="0"/>
              <a:t>We set x</a:t>
            </a:r>
            <a:r>
              <a:rPr lang="en-US" sz="1800" i="1" baseline="-25000" dirty="0"/>
              <a:t>1</a:t>
            </a:r>
            <a:r>
              <a:rPr lang="en-US" sz="1800" i="1" dirty="0"/>
              <a:t> = x</a:t>
            </a:r>
            <a:r>
              <a:rPr lang="en-US" sz="1800" i="1" baseline="-25000" dirty="0"/>
              <a:t>2</a:t>
            </a:r>
            <a:r>
              <a:rPr lang="en-US" sz="1800" i="1" dirty="0"/>
              <a:t> = 0.5, and find the values of the other configuration variables analytically, according to the         </a:t>
            </a:r>
            <a:r>
              <a:rPr lang="en-US" sz="1800" i="1" u="sng" dirty="0"/>
              <a:t>h-value</a:t>
            </a:r>
            <a:r>
              <a:rPr lang="en-US" sz="1800" i="1" dirty="0"/>
              <a:t>. The work on the left is a computational check on those results. For the case where eps0 = 0, as is needed for the analytic solution, we expect the lowest free energy to occur when eps1 = 0 as well. </a:t>
            </a:r>
          </a:p>
          <a:p>
            <a:pPr algn="ctr"/>
            <a:r>
              <a:rPr lang="en-US" sz="1800" i="1" dirty="0"/>
              <a:t>This is because this particular code is run using a random generation of units, with only the relative probability of occurrence being governed by eps0, which in this case is 0.</a:t>
            </a:r>
          </a:p>
          <a:p>
            <a:pPr algn="ctr"/>
            <a:r>
              <a:rPr lang="en-US" sz="1800" i="1" dirty="0"/>
              <a:t>There is no “swapping” of </a:t>
            </a:r>
            <a:r>
              <a:rPr lang="en-US" sz="1800" b="1" dirty="0"/>
              <a:t>A</a:t>
            </a:r>
            <a:r>
              <a:rPr lang="en-US" sz="1800" i="1" dirty="0"/>
              <a:t> and </a:t>
            </a:r>
            <a:r>
              <a:rPr lang="en-US" sz="1800" b="1" dirty="0"/>
              <a:t>B</a:t>
            </a:r>
            <a:r>
              <a:rPr lang="en-US" sz="1800" i="1" dirty="0"/>
              <a:t> nodes to create different local configurations, as would be indicated by a different eps1 value. </a:t>
            </a:r>
          </a:p>
          <a:p>
            <a:pPr algn="ctr"/>
            <a:r>
              <a:rPr lang="en-US" sz="1800" i="1" dirty="0"/>
              <a:t>For this case, the enthalpy is strictly a function of the interaction enthalpy parameter eps1. The term that eps1 multiplies is approximately zero. As eps1 increases, it is possible for the interaction enthalpy to also increase, simply because eps1 is a scalar multiplying the delta in y’s, that is, </a:t>
            </a:r>
          </a:p>
          <a:p>
            <a:pPr algn="ctr"/>
            <a:r>
              <a:rPr lang="en-US" sz="1800" i="1" dirty="0"/>
              <a:t>Int-</a:t>
            </a:r>
            <a:r>
              <a:rPr lang="en-US" sz="1800" i="1" dirty="0" err="1"/>
              <a:t>enth</a:t>
            </a:r>
            <a:r>
              <a:rPr lang="en-US" sz="1800" i="1" dirty="0"/>
              <a:t> = 2*eps1*(2*y</a:t>
            </a:r>
            <a:r>
              <a:rPr lang="en-US" sz="1800" i="1" baseline="-25000" dirty="0"/>
              <a:t>2</a:t>
            </a:r>
            <a:r>
              <a:rPr lang="en-US" sz="1800" i="1" dirty="0"/>
              <a:t> – y</a:t>
            </a:r>
            <a:r>
              <a:rPr lang="en-US" sz="1800" i="1" baseline="-25000" dirty="0"/>
              <a:t>1</a:t>
            </a:r>
            <a:r>
              <a:rPr lang="en-US" sz="1800" i="1" dirty="0"/>
              <a:t> – y</a:t>
            </a:r>
            <a:r>
              <a:rPr lang="en-US" sz="1800" i="1" baseline="-25000" dirty="0"/>
              <a:t>3</a:t>
            </a:r>
            <a:r>
              <a:rPr lang="en-US" sz="1800" i="1" dirty="0"/>
              <a:t>)</a:t>
            </a:r>
          </a:p>
        </p:txBody>
      </p:sp>
      <p:pic>
        <p:nvPicPr>
          <p:cNvPr id="2" name="Picture 1">
            <a:extLst>
              <a:ext uri="{FF2B5EF4-FFF2-40B4-BE49-F238E27FC236}">
                <a16:creationId xmlns:a16="http://schemas.microsoft.com/office/drawing/2014/main" id="{E6454327-BC48-4594-9688-B17494CB1FAD}"/>
              </a:ext>
            </a:extLst>
          </p:cNvPr>
          <p:cNvPicPr>
            <a:picLocks noChangeAspect="1"/>
          </p:cNvPicPr>
          <p:nvPr/>
        </p:nvPicPr>
        <p:blipFill rotWithShape="1">
          <a:blip r:embed="rId2"/>
          <a:srcRect l="53030" t="34849" r="25758" b="7405"/>
          <a:stretch/>
        </p:blipFill>
        <p:spPr>
          <a:xfrm>
            <a:off x="46420" y="73508"/>
            <a:ext cx="3715380" cy="7585843"/>
          </a:xfrm>
          <a:prstGeom prst="rect">
            <a:avLst/>
          </a:prstGeom>
        </p:spPr>
      </p:pic>
      <p:sp>
        <p:nvSpPr>
          <p:cNvPr id="115" name="Rectangle 114">
            <a:extLst>
              <a:ext uri="{FF2B5EF4-FFF2-40B4-BE49-F238E27FC236}">
                <a16:creationId xmlns:a16="http://schemas.microsoft.com/office/drawing/2014/main" id="{DC80377F-5B36-4A6A-B9F2-C2E9DFED4EFD}"/>
              </a:ext>
            </a:extLst>
          </p:cNvPr>
          <p:cNvSpPr/>
          <p:nvPr/>
        </p:nvSpPr>
        <p:spPr>
          <a:xfrm>
            <a:off x="152401" y="1447801"/>
            <a:ext cx="3048000" cy="228600"/>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50"/>
          </a:p>
        </p:txBody>
      </p:sp>
      <p:sp>
        <p:nvSpPr>
          <p:cNvPr id="3" name="TextBox 2">
            <a:extLst>
              <a:ext uri="{FF2B5EF4-FFF2-40B4-BE49-F238E27FC236}">
                <a16:creationId xmlns:a16="http://schemas.microsoft.com/office/drawing/2014/main" id="{605070D9-D1C2-459D-B27A-E26BEB6F10DC}"/>
              </a:ext>
            </a:extLst>
          </p:cNvPr>
          <p:cNvSpPr txBox="1"/>
          <p:nvPr/>
        </p:nvSpPr>
        <p:spPr>
          <a:xfrm>
            <a:off x="4072982" y="7156412"/>
            <a:ext cx="5938998" cy="338554"/>
          </a:xfrm>
          <a:prstGeom prst="rect">
            <a:avLst/>
          </a:prstGeom>
          <a:noFill/>
        </p:spPr>
        <p:txBody>
          <a:bodyPr wrap="none" rtlCol="0">
            <a:spAutoFit/>
          </a:bodyPr>
          <a:lstStyle/>
          <a:p>
            <a:r>
              <a:rPr lang="en-US" sz="1600" dirty="0"/>
              <a:t>Code: 2D-CVM_def-pttrns_anlytc-FE-vary-e0-and-e1_2018-12-12.py  </a:t>
            </a:r>
          </a:p>
        </p:txBody>
      </p:sp>
    </p:spTree>
    <p:extLst>
      <p:ext uri="{BB962C8B-B14F-4D97-AF65-F5344CB8AC3E}">
        <p14:creationId xmlns:p14="http://schemas.microsoft.com/office/powerpoint/2010/main" val="20206549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6" name="Rectangle 2"/>
          <p:cNvSpPr>
            <a:spLocks noChangeArrowheads="1"/>
          </p:cNvSpPr>
          <p:nvPr/>
        </p:nvSpPr>
        <p:spPr bwMode="auto">
          <a:xfrm>
            <a:off x="3" y="-205283"/>
            <a:ext cx="205651" cy="410571"/>
          </a:xfrm>
          <a:prstGeom prst="rect">
            <a:avLst/>
          </a:prstGeom>
          <a:noFill/>
          <a:ln w="9525">
            <a:noFill/>
            <a:miter lim="800000"/>
            <a:headEnd/>
            <a:tailEnd/>
          </a:ln>
          <a:effectLst/>
        </p:spPr>
        <p:txBody>
          <a:bodyPr vert="horz" wrap="none" lIns="101799" tIns="50900" rIns="101799" bIns="50900" numCol="1" anchor="ctr" anchorCtr="0" compatLnSpc="1">
            <a:prstTxWarp prst="textNoShape">
              <a:avLst/>
            </a:prstTxWarp>
            <a:spAutoFit/>
          </a:bodyPr>
          <a:lstStyle/>
          <a:p>
            <a:endParaRPr lang="en-US"/>
          </a:p>
        </p:txBody>
      </p:sp>
      <p:sp>
        <p:nvSpPr>
          <p:cNvPr id="1028" name="Rectangle 4"/>
          <p:cNvSpPr>
            <a:spLocks noChangeArrowheads="1"/>
          </p:cNvSpPr>
          <p:nvPr/>
        </p:nvSpPr>
        <p:spPr bwMode="auto">
          <a:xfrm>
            <a:off x="3" y="-205283"/>
            <a:ext cx="205651" cy="410571"/>
          </a:xfrm>
          <a:prstGeom prst="rect">
            <a:avLst/>
          </a:prstGeom>
          <a:noFill/>
          <a:ln w="9525">
            <a:noFill/>
            <a:miter lim="800000"/>
            <a:headEnd/>
            <a:tailEnd/>
          </a:ln>
          <a:effectLst/>
        </p:spPr>
        <p:txBody>
          <a:bodyPr vert="horz" wrap="none" lIns="101799" tIns="50900" rIns="101799" bIns="50900" numCol="1" anchor="ctr" anchorCtr="0" compatLnSpc="1">
            <a:prstTxWarp prst="textNoShape">
              <a:avLst/>
            </a:prstTxWarp>
            <a:spAutoFit/>
          </a:bodyPr>
          <a:lstStyle/>
          <a:p>
            <a:endParaRPr lang="en-US"/>
          </a:p>
        </p:txBody>
      </p:sp>
      <p:sp>
        <p:nvSpPr>
          <p:cNvPr id="1030" name="Rectangle 6"/>
          <p:cNvSpPr>
            <a:spLocks noChangeArrowheads="1"/>
          </p:cNvSpPr>
          <p:nvPr/>
        </p:nvSpPr>
        <p:spPr bwMode="auto">
          <a:xfrm>
            <a:off x="3" y="-205283"/>
            <a:ext cx="205651" cy="410571"/>
          </a:xfrm>
          <a:prstGeom prst="rect">
            <a:avLst/>
          </a:prstGeom>
          <a:noFill/>
          <a:ln w="9525">
            <a:noFill/>
            <a:miter lim="800000"/>
            <a:headEnd/>
            <a:tailEnd/>
          </a:ln>
          <a:effectLst/>
        </p:spPr>
        <p:txBody>
          <a:bodyPr vert="horz" wrap="none" lIns="101799" tIns="50900" rIns="101799" bIns="50900" numCol="1" anchor="ctr" anchorCtr="0" compatLnSpc="1">
            <a:prstTxWarp prst="textNoShape">
              <a:avLst/>
            </a:prstTxWarp>
            <a:spAutoFit/>
          </a:bodyPr>
          <a:lstStyle/>
          <a:p>
            <a:endParaRPr lang="en-US"/>
          </a:p>
        </p:txBody>
      </p:sp>
      <p:sp>
        <p:nvSpPr>
          <p:cNvPr id="1032" name="Rectangle 8"/>
          <p:cNvSpPr>
            <a:spLocks noChangeArrowheads="1"/>
          </p:cNvSpPr>
          <p:nvPr/>
        </p:nvSpPr>
        <p:spPr bwMode="auto">
          <a:xfrm>
            <a:off x="3" y="-205283"/>
            <a:ext cx="205651" cy="410571"/>
          </a:xfrm>
          <a:prstGeom prst="rect">
            <a:avLst/>
          </a:prstGeom>
          <a:noFill/>
          <a:ln w="9525">
            <a:noFill/>
            <a:miter lim="800000"/>
            <a:headEnd/>
            <a:tailEnd/>
          </a:ln>
          <a:effectLst/>
        </p:spPr>
        <p:txBody>
          <a:bodyPr vert="horz" wrap="none" lIns="101799" tIns="50900" rIns="101799" bIns="50900" numCol="1" anchor="ctr" anchorCtr="0" compatLnSpc="1">
            <a:prstTxWarp prst="textNoShape">
              <a:avLst/>
            </a:prstTxWarp>
            <a:spAutoFit/>
          </a:bodyPr>
          <a:lstStyle/>
          <a:p>
            <a:endParaRPr lang="en-US"/>
          </a:p>
        </p:txBody>
      </p:sp>
      <p:sp>
        <p:nvSpPr>
          <p:cNvPr id="1034" name="Rectangle 10"/>
          <p:cNvSpPr>
            <a:spLocks noChangeArrowheads="1"/>
          </p:cNvSpPr>
          <p:nvPr/>
        </p:nvSpPr>
        <p:spPr bwMode="auto">
          <a:xfrm>
            <a:off x="3" y="-205283"/>
            <a:ext cx="205651" cy="410571"/>
          </a:xfrm>
          <a:prstGeom prst="rect">
            <a:avLst/>
          </a:prstGeom>
          <a:noFill/>
          <a:ln w="9525">
            <a:noFill/>
            <a:miter lim="800000"/>
            <a:headEnd/>
            <a:tailEnd/>
          </a:ln>
          <a:effectLst/>
        </p:spPr>
        <p:txBody>
          <a:bodyPr vert="horz" wrap="none" lIns="101799" tIns="50900" rIns="101799" bIns="50900" numCol="1" anchor="ctr" anchorCtr="0" compatLnSpc="1">
            <a:prstTxWarp prst="textNoShape">
              <a:avLst/>
            </a:prstTxWarp>
            <a:spAutoFit/>
          </a:bodyPr>
          <a:lstStyle/>
          <a:p>
            <a:endParaRPr lang="en-US"/>
          </a:p>
        </p:txBody>
      </p:sp>
      <p:sp>
        <p:nvSpPr>
          <p:cNvPr id="180" name="Rectangle 179"/>
          <p:cNvSpPr/>
          <p:nvPr/>
        </p:nvSpPr>
        <p:spPr>
          <a:xfrm>
            <a:off x="6454140" y="3484880"/>
            <a:ext cx="502920" cy="518160"/>
          </a:xfrm>
          <a:prstGeom prst="rect">
            <a:avLst/>
          </a:prstGeom>
          <a:blipFill>
            <a:blip r:embed="rId2"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101799" tIns="50900" rIns="101799" bIns="50900" rtlCol="0" anchor="ctr"/>
          <a:lstStyle/>
          <a:p>
            <a:pPr algn="ctr"/>
            <a:endParaRPr lang="en-US"/>
          </a:p>
        </p:txBody>
      </p:sp>
      <p:sp>
        <p:nvSpPr>
          <p:cNvPr id="196" name="Rectangle 195"/>
          <p:cNvSpPr/>
          <p:nvPr/>
        </p:nvSpPr>
        <p:spPr>
          <a:xfrm>
            <a:off x="2430780" y="3484880"/>
            <a:ext cx="502920" cy="51816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1799" tIns="50900" rIns="101799" bIns="50900" rtlCol="0" anchor="ctr"/>
          <a:lstStyle/>
          <a:p>
            <a:pPr algn="ctr"/>
            <a:endParaRPr lang="en-US"/>
          </a:p>
        </p:txBody>
      </p:sp>
      <p:sp>
        <p:nvSpPr>
          <p:cNvPr id="202" name="Rectangle 201"/>
          <p:cNvSpPr/>
          <p:nvPr/>
        </p:nvSpPr>
        <p:spPr>
          <a:xfrm>
            <a:off x="2682240" y="2966720"/>
            <a:ext cx="502920" cy="51816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1799" tIns="50900" rIns="101799" bIns="50900" rtlCol="0" anchor="ctr"/>
          <a:lstStyle/>
          <a:p>
            <a:pPr algn="ctr"/>
            <a:endParaRPr lang="en-US"/>
          </a:p>
        </p:txBody>
      </p:sp>
      <p:sp>
        <p:nvSpPr>
          <p:cNvPr id="206" name="Rectangle 205"/>
          <p:cNvSpPr/>
          <p:nvPr/>
        </p:nvSpPr>
        <p:spPr>
          <a:xfrm>
            <a:off x="3185160" y="2966720"/>
            <a:ext cx="502920" cy="51816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1799" tIns="50900" rIns="101799" bIns="50900" rtlCol="0" anchor="ctr"/>
          <a:lstStyle/>
          <a:p>
            <a:pPr algn="ctr"/>
            <a:endParaRPr lang="en-US"/>
          </a:p>
        </p:txBody>
      </p:sp>
      <p:sp>
        <p:nvSpPr>
          <p:cNvPr id="212" name="Rectangle 211"/>
          <p:cNvSpPr/>
          <p:nvPr/>
        </p:nvSpPr>
        <p:spPr>
          <a:xfrm>
            <a:off x="3939540" y="3484880"/>
            <a:ext cx="502920" cy="51816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1799" tIns="50900" rIns="101799" bIns="50900" rtlCol="0" anchor="ctr"/>
          <a:lstStyle/>
          <a:p>
            <a:pPr algn="ctr"/>
            <a:endParaRPr lang="en-US"/>
          </a:p>
        </p:txBody>
      </p:sp>
      <p:sp>
        <p:nvSpPr>
          <p:cNvPr id="221" name="Rectangle 220"/>
          <p:cNvSpPr/>
          <p:nvPr/>
        </p:nvSpPr>
        <p:spPr>
          <a:xfrm>
            <a:off x="3688080" y="2966720"/>
            <a:ext cx="502920" cy="51816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1799" tIns="50900" rIns="101799" bIns="50900" rtlCol="0" anchor="ctr"/>
          <a:lstStyle/>
          <a:p>
            <a:pPr algn="ctr"/>
            <a:endParaRPr lang="en-US"/>
          </a:p>
        </p:txBody>
      </p:sp>
      <p:sp>
        <p:nvSpPr>
          <p:cNvPr id="235" name="Rectangle 234"/>
          <p:cNvSpPr/>
          <p:nvPr/>
        </p:nvSpPr>
        <p:spPr>
          <a:xfrm>
            <a:off x="4693920" y="2966720"/>
            <a:ext cx="502920" cy="51816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1799" tIns="50900" rIns="101799" bIns="50900" rtlCol="0" anchor="ctr"/>
          <a:lstStyle/>
          <a:p>
            <a:pPr algn="ctr"/>
            <a:endParaRPr lang="en-US"/>
          </a:p>
        </p:txBody>
      </p:sp>
      <p:sp>
        <p:nvSpPr>
          <p:cNvPr id="242" name="Rectangle 241"/>
          <p:cNvSpPr/>
          <p:nvPr/>
        </p:nvSpPr>
        <p:spPr>
          <a:xfrm>
            <a:off x="6202680" y="2966720"/>
            <a:ext cx="502920" cy="518160"/>
          </a:xfrm>
          <a:prstGeom prst="rect">
            <a:avLst/>
          </a:prstGeom>
          <a:blipFill>
            <a:blip r:embed="rId2"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101799" tIns="50900" rIns="101799" bIns="50900" rtlCol="0" anchor="ctr"/>
          <a:lstStyle/>
          <a:p>
            <a:pPr algn="ctr"/>
            <a:endParaRPr lang="en-US"/>
          </a:p>
        </p:txBody>
      </p:sp>
      <p:sp>
        <p:nvSpPr>
          <p:cNvPr id="236" name="Rectangle 235"/>
          <p:cNvSpPr/>
          <p:nvPr/>
        </p:nvSpPr>
        <p:spPr>
          <a:xfrm>
            <a:off x="5196840" y="2966720"/>
            <a:ext cx="502920" cy="51816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1799" tIns="50900" rIns="101799" bIns="50900" rtlCol="0" anchor="ctr"/>
          <a:lstStyle/>
          <a:p>
            <a:pPr algn="ctr"/>
            <a:endParaRPr lang="en-US"/>
          </a:p>
        </p:txBody>
      </p:sp>
      <p:sp>
        <p:nvSpPr>
          <p:cNvPr id="173" name="Rectangle 172"/>
          <p:cNvSpPr/>
          <p:nvPr/>
        </p:nvSpPr>
        <p:spPr>
          <a:xfrm>
            <a:off x="5699760" y="2966720"/>
            <a:ext cx="502920" cy="51816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1799" tIns="50900" rIns="101799" bIns="50900" rtlCol="0" anchor="ctr"/>
          <a:lstStyle/>
          <a:p>
            <a:pPr algn="ctr"/>
            <a:endParaRPr lang="en-US"/>
          </a:p>
        </p:txBody>
      </p:sp>
      <p:sp>
        <p:nvSpPr>
          <p:cNvPr id="174" name="Rectangle 173"/>
          <p:cNvSpPr/>
          <p:nvPr/>
        </p:nvSpPr>
        <p:spPr>
          <a:xfrm>
            <a:off x="5951220" y="3484880"/>
            <a:ext cx="502920" cy="51816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1799" tIns="50900" rIns="101799" bIns="50900" rtlCol="0" anchor="ctr"/>
          <a:lstStyle/>
          <a:p>
            <a:pPr algn="ctr"/>
            <a:endParaRPr lang="en-US"/>
          </a:p>
        </p:txBody>
      </p:sp>
      <p:sp>
        <p:nvSpPr>
          <p:cNvPr id="197" name="Rectangle 196"/>
          <p:cNvSpPr/>
          <p:nvPr/>
        </p:nvSpPr>
        <p:spPr>
          <a:xfrm>
            <a:off x="2179320" y="2966720"/>
            <a:ext cx="502920" cy="51816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1799" tIns="50900" rIns="101799" bIns="50900" rtlCol="0" anchor="ctr"/>
          <a:lstStyle/>
          <a:p>
            <a:pPr algn="ctr"/>
            <a:endParaRPr lang="en-US"/>
          </a:p>
        </p:txBody>
      </p:sp>
      <p:sp>
        <p:nvSpPr>
          <p:cNvPr id="200" name="Rectangle 199"/>
          <p:cNvSpPr/>
          <p:nvPr/>
        </p:nvSpPr>
        <p:spPr>
          <a:xfrm>
            <a:off x="2933700" y="3484880"/>
            <a:ext cx="502920" cy="51816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1799" tIns="50900" rIns="101799" bIns="50900" rtlCol="0" anchor="ctr"/>
          <a:lstStyle/>
          <a:p>
            <a:pPr algn="ctr"/>
            <a:endParaRPr lang="en-US"/>
          </a:p>
        </p:txBody>
      </p:sp>
      <p:sp>
        <p:nvSpPr>
          <p:cNvPr id="205" name="Rectangle 204"/>
          <p:cNvSpPr/>
          <p:nvPr/>
        </p:nvSpPr>
        <p:spPr>
          <a:xfrm>
            <a:off x="3436620" y="3484880"/>
            <a:ext cx="502920" cy="51816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1799" tIns="50900" rIns="101799" bIns="50900" rtlCol="0" anchor="ctr"/>
          <a:lstStyle/>
          <a:p>
            <a:pPr algn="ctr"/>
            <a:endParaRPr lang="en-US"/>
          </a:p>
        </p:txBody>
      </p:sp>
      <p:sp>
        <p:nvSpPr>
          <p:cNvPr id="210" name="Rectangle 209"/>
          <p:cNvSpPr/>
          <p:nvPr/>
        </p:nvSpPr>
        <p:spPr>
          <a:xfrm>
            <a:off x="4442460" y="3484880"/>
            <a:ext cx="502920" cy="51816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1799" tIns="50900" rIns="101799" bIns="50900" rtlCol="0" anchor="ctr"/>
          <a:lstStyle/>
          <a:p>
            <a:pPr algn="ctr"/>
            <a:endParaRPr lang="en-US"/>
          </a:p>
        </p:txBody>
      </p:sp>
      <p:sp>
        <p:nvSpPr>
          <p:cNvPr id="209" name="Rectangle 208"/>
          <p:cNvSpPr/>
          <p:nvPr/>
        </p:nvSpPr>
        <p:spPr>
          <a:xfrm>
            <a:off x="4191000" y="2966720"/>
            <a:ext cx="502920" cy="51816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1799" tIns="50900" rIns="101799" bIns="50900" rtlCol="0" anchor="ctr"/>
          <a:lstStyle/>
          <a:p>
            <a:pPr algn="ctr"/>
            <a:endParaRPr lang="en-US"/>
          </a:p>
        </p:txBody>
      </p:sp>
      <p:sp>
        <p:nvSpPr>
          <p:cNvPr id="239" name="Rectangle 238"/>
          <p:cNvSpPr/>
          <p:nvPr/>
        </p:nvSpPr>
        <p:spPr>
          <a:xfrm>
            <a:off x="5448300" y="3484880"/>
            <a:ext cx="502920" cy="51816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1799" tIns="50900" rIns="101799" bIns="50900" rtlCol="0" anchor="ctr"/>
          <a:lstStyle/>
          <a:p>
            <a:pPr algn="ctr"/>
            <a:endParaRPr lang="en-US"/>
          </a:p>
        </p:txBody>
      </p:sp>
      <p:sp>
        <p:nvSpPr>
          <p:cNvPr id="233" name="Rectangle 232"/>
          <p:cNvSpPr/>
          <p:nvPr/>
        </p:nvSpPr>
        <p:spPr>
          <a:xfrm>
            <a:off x="4945380" y="3484880"/>
            <a:ext cx="502920" cy="51816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1799" tIns="50900" rIns="101799" bIns="50900" rtlCol="0" anchor="ctr"/>
          <a:lstStyle/>
          <a:p>
            <a:pPr algn="ctr"/>
            <a:endParaRPr lang="en-US"/>
          </a:p>
        </p:txBody>
      </p:sp>
      <p:sp>
        <p:nvSpPr>
          <p:cNvPr id="237" name="Right Brace 236"/>
          <p:cNvSpPr/>
          <p:nvPr/>
        </p:nvSpPr>
        <p:spPr>
          <a:xfrm rot="5400000">
            <a:off x="6366510" y="3841750"/>
            <a:ext cx="259080" cy="754380"/>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lIns="101799" tIns="50900" rIns="101799" bIns="50900" rtlCol="0" anchor="ctr"/>
          <a:lstStyle/>
          <a:p>
            <a:pPr algn="ctr"/>
            <a:endParaRPr lang="en-US"/>
          </a:p>
        </p:txBody>
      </p:sp>
      <p:sp>
        <p:nvSpPr>
          <p:cNvPr id="238" name="TextBox 237"/>
          <p:cNvSpPr txBox="1"/>
          <p:nvPr/>
        </p:nvSpPr>
        <p:spPr>
          <a:xfrm>
            <a:off x="5280660" y="4262120"/>
            <a:ext cx="2514600" cy="604520"/>
          </a:xfrm>
          <a:prstGeom prst="rect">
            <a:avLst/>
          </a:prstGeom>
          <a:noFill/>
        </p:spPr>
        <p:txBody>
          <a:bodyPr wrap="square" lIns="101799" tIns="50900" rIns="101799" bIns="50900" rtlCol="0">
            <a:spAutoFit/>
          </a:bodyPr>
          <a:lstStyle/>
          <a:p>
            <a:pPr algn="ctr"/>
            <a:r>
              <a:rPr lang="en-US" sz="1600" dirty="0"/>
              <a:t>Horizontal wrap-around; identical with leftmost units</a:t>
            </a:r>
          </a:p>
        </p:txBody>
      </p:sp>
      <p:grpSp>
        <p:nvGrpSpPr>
          <p:cNvPr id="2" name="Group 251"/>
          <p:cNvGrpSpPr/>
          <p:nvPr/>
        </p:nvGrpSpPr>
        <p:grpSpPr>
          <a:xfrm>
            <a:off x="335280" y="5039360"/>
            <a:ext cx="2766060" cy="2504440"/>
            <a:chOff x="304800" y="4267200"/>
            <a:chExt cx="2438400" cy="1905000"/>
          </a:xfrm>
        </p:grpSpPr>
        <p:sp>
          <p:nvSpPr>
            <p:cNvPr id="240" name="Rectangle 239"/>
            <p:cNvSpPr/>
            <p:nvPr/>
          </p:nvSpPr>
          <p:spPr>
            <a:xfrm>
              <a:off x="457200" y="5562600"/>
              <a:ext cx="293914" cy="304800"/>
            </a:xfrm>
            <a:prstGeom prst="rect">
              <a:avLst/>
            </a:prstGeom>
            <a:blipFill>
              <a:blip r:embed="rId2"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1" name="Rectangle 240"/>
            <p:cNvSpPr/>
            <p:nvPr/>
          </p:nvSpPr>
          <p:spPr>
            <a:xfrm>
              <a:off x="1676400" y="5562600"/>
              <a:ext cx="293914" cy="304800"/>
            </a:xfrm>
            <a:prstGeom prst="rect">
              <a:avLst/>
            </a:prstGeom>
            <a:blipFill>
              <a:blip r:embed="rId3" cstate="print"/>
              <a:tile tx="0" ty="0" sx="100000" sy="100000" flip="none" algn="tl"/>
            </a:blip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3" name="Rectangle 242"/>
            <p:cNvSpPr/>
            <p:nvPr/>
          </p:nvSpPr>
          <p:spPr>
            <a:xfrm>
              <a:off x="457200" y="4800600"/>
              <a:ext cx="293914"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4" name="Rectangle 243"/>
            <p:cNvSpPr/>
            <p:nvPr/>
          </p:nvSpPr>
          <p:spPr>
            <a:xfrm>
              <a:off x="1676400" y="4800600"/>
              <a:ext cx="293914"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5" name="TextBox 244"/>
            <p:cNvSpPr txBox="1"/>
            <p:nvPr/>
          </p:nvSpPr>
          <p:spPr>
            <a:xfrm>
              <a:off x="762000" y="4724400"/>
              <a:ext cx="704850" cy="374576"/>
            </a:xfrm>
            <a:prstGeom prst="rect">
              <a:avLst/>
            </a:prstGeom>
            <a:noFill/>
          </p:spPr>
          <p:txBody>
            <a:bodyPr wrap="square" rtlCol="0">
              <a:spAutoFit/>
            </a:bodyPr>
            <a:lstStyle/>
            <a:p>
              <a:r>
                <a:rPr lang="en-US" sz="1300" dirty="0"/>
                <a:t>Unit in state </a:t>
              </a:r>
              <a:r>
                <a:rPr lang="en-US" sz="1300" b="1" dirty="0"/>
                <a:t>A</a:t>
              </a:r>
            </a:p>
          </p:txBody>
        </p:sp>
        <p:sp>
          <p:nvSpPr>
            <p:cNvPr id="246" name="TextBox 245"/>
            <p:cNvSpPr txBox="1"/>
            <p:nvPr/>
          </p:nvSpPr>
          <p:spPr>
            <a:xfrm>
              <a:off x="838200" y="5334000"/>
              <a:ext cx="783771" cy="678919"/>
            </a:xfrm>
            <a:prstGeom prst="rect">
              <a:avLst/>
            </a:prstGeom>
            <a:noFill/>
          </p:spPr>
          <p:txBody>
            <a:bodyPr wrap="square" rtlCol="0">
              <a:spAutoFit/>
            </a:bodyPr>
            <a:lstStyle/>
            <a:p>
              <a:r>
                <a:rPr lang="en-US" sz="1300" dirty="0"/>
                <a:t>Wrap-around unit in state </a:t>
              </a:r>
              <a:r>
                <a:rPr lang="en-US" sz="1300" b="1" dirty="0"/>
                <a:t>A</a:t>
              </a:r>
            </a:p>
          </p:txBody>
        </p:sp>
        <p:sp>
          <p:nvSpPr>
            <p:cNvPr id="247" name="TextBox 246"/>
            <p:cNvSpPr txBox="1"/>
            <p:nvPr/>
          </p:nvSpPr>
          <p:spPr>
            <a:xfrm>
              <a:off x="1981200" y="4724400"/>
              <a:ext cx="699407" cy="374576"/>
            </a:xfrm>
            <a:prstGeom prst="rect">
              <a:avLst/>
            </a:prstGeom>
            <a:noFill/>
          </p:spPr>
          <p:txBody>
            <a:bodyPr wrap="square" rtlCol="0">
              <a:spAutoFit/>
            </a:bodyPr>
            <a:lstStyle/>
            <a:p>
              <a:r>
                <a:rPr lang="en-US" sz="1300" dirty="0"/>
                <a:t>Unit in state </a:t>
              </a:r>
              <a:r>
                <a:rPr lang="en-US" sz="1300" b="1" dirty="0"/>
                <a:t>B</a:t>
              </a:r>
            </a:p>
          </p:txBody>
        </p:sp>
        <p:sp>
          <p:nvSpPr>
            <p:cNvPr id="248" name="TextBox 247"/>
            <p:cNvSpPr txBox="1"/>
            <p:nvPr/>
          </p:nvSpPr>
          <p:spPr>
            <a:xfrm>
              <a:off x="1981200" y="5334000"/>
              <a:ext cx="699407" cy="678919"/>
            </a:xfrm>
            <a:prstGeom prst="rect">
              <a:avLst/>
            </a:prstGeom>
            <a:noFill/>
          </p:spPr>
          <p:txBody>
            <a:bodyPr wrap="square" rtlCol="0">
              <a:spAutoFit/>
            </a:bodyPr>
            <a:lstStyle/>
            <a:p>
              <a:r>
                <a:rPr lang="en-US" sz="1300" dirty="0"/>
                <a:t>Wrap-around unit in state </a:t>
              </a:r>
              <a:r>
                <a:rPr lang="en-US" sz="1300" b="1" dirty="0"/>
                <a:t>B</a:t>
              </a:r>
            </a:p>
          </p:txBody>
        </p:sp>
        <p:sp>
          <p:nvSpPr>
            <p:cNvPr id="249" name="Rectangle 248"/>
            <p:cNvSpPr/>
            <p:nvPr/>
          </p:nvSpPr>
          <p:spPr>
            <a:xfrm>
              <a:off x="304800" y="4267200"/>
              <a:ext cx="2438400" cy="1905000"/>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0" name="TextBox 249"/>
            <p:cNvSpPr txBox="1"/>
            <p:nvPr/>
          </p:nvSpPr>
          <p:spPr>
            <a:xfrm>
              <a:off x="1148039" y="4343400"/>
              <a:ext cx="761856" cy="291857"/>
            </a:xfrm>
            <a:prstGeom prst="rect">
              <a:avLst/>
            </a:prstGeom>
            <a:noFill/>
          </p:spPr>
          <p:txBody>
            <a:bodyPr wrap="none" rtlCol="0">
              <a:spAutoFit/>
            </a:bodyPr>
            <a:lstStyle/>
            <a:p>
              <a:r>
                <a:rPr lang="en-US" sz="1800" b="1" dirty="0"/>
                <a:t>Legend</a:t>
              </a:r>
            </a:p>
          </p:txBody>
        </p:sp>
      </p:grpSp>
      <p:grpSp>
        <p:nvGrpSpPr>
          <p:cNvPr id="3" name="Group 252"/>
          <p:cNvGrpSpPr/>
          <p:nvPr/>
        </p:nvGrpSpPr>
        <p:grpSpPr>
          <a:xfrm>
            <a:off x="3268980" y="5039360"/>
            <a:ext cx="6537960" cy="2504440"/>
            <a:chOff x="-886597" y="4267200"/>
            <a:chExt cx="5153797" cy="2209800"/>
          </a:xfrm>
        </p:grpSpPr>
        <p:sp>
          <p:nvSpPr>
            <p:cNvPr id="258" name="TextBox 257"/>
            <p:cNvSpPr txBox="1"/>
            <p:nvPr/>
          </p:nvSpPr>
          <p:spPr>
            <a:xfrm>
              <a:off x="-428486" y="4734580"/>
              <a:ext cx="787493" cy="515978"/>
            </a:xfrm>
            <a:prstGeom prst="rect">
              <a:avLst/>
            </a:prstGeom>
            <a:noFill/>
          </p:spPr>
          <p:txBody>
            <a:bodyPr wrap="none" rtlCol="0">
              <a:spAutoFit/>
            </a:bodyPr>
            <a:lstStyle/>
            <a:p>
              <a:pPr algn="ctr"/>
              <a:r>
                <a:rPr lang="en-US" sz="1600" b="1" i="1" dirty="0"/>
                <a:t>z</a:t>
              </a:r>
              <a:r>
                <a:rPr lang="en-US" sz="1600" b="1" i="1" baseline="-25000" dirty="0"/>
                <a:t>1</a:t>
              </a:r>
              <a:r>
                <a:rPr lang="en-US" sz="1600" dirty="0"/>
                <a:t> = 0.125</a:t>
              </a:r>
              <a:endParaRPr lang="en-US" sz="1600" b="1" i="1" dirty="0"/>
            </a:p>
            <a:p>
              <a:pPr algn="ctr"/>
              <a:r>
                <a:rPr lang="en-US" sz="1600" b="1" i="1" dirty="0"/>
                <a:t>Z</a:t>
              </a:r>
              <a:r>
                <a:rPr lang="en-US" sz="1600" b="1" i="1" baseline="-25000" dirty="0"/>
                <a:t>1</a:t>
              </a:r>
              <a:r>
                <a:rPr lang="en-US" sz="1600" b="1" i="1" dirty="0"/>
                <a:t> </a:t>
              </a:r>
              <a:r>
                <a:rPr lang="en-US" sz="1600" dirty="0"/>
                <a:t>= 2</a:t>
              </a:r>
            </a:p>
          </p:txBody>
        </p:sp>
        <p:sp>
          <p:nvSpPr>
            <p:cNvPr id="262" name="Rectangle 261"/>
            <p:cNvSpPr/>
            <p:nvPr/>
          </p:nvSpPr>
          <p:spPr>
            <a:xfrm>
              <a:off x="-886597" y="4267200"/>
              <a:ext cx="5153797" cy="2209800"/>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3" name="TextBox 262"/>
            <p:cNvSpPr txBox="1"/>
            <p:nvPr/>
          </p:nvSpPr>
          <p:spPr>
            <a:xfrm>
              <a:off x="-688374" y="4343400"/>
              <a:ext cx="4823425" cy="570292"/>
            </a:xfrm>
            <a:prstGeom prst="rect">
              <a:avLst/>
            </a:prstGeom>
            <a:noFill/>
          </p:spPr>
          <p:txBody>
            <a:bodyPr wrap="square" rtlCol="0">
              <a:spAutoFit/>
            </a:bodyPr>
            <a:lstStyle/>
            <a:p>
              <a:r>
                <a:rPr lang="en-US" sz="1800" b="1" dirty="0"/>
                <a:t>Configuration Variable (Triplet) Values </a:t>
              </a:r>
              <a:r>
                <a:rPr lang="en-US" sz="1800" b="1" dirty="0" err="1"/>
                <a:t>Equiprobable</a:t>
              </a:r>
              <a:r>
                <a:rPr lang="en-US" sz="1800" b="1" dirty="0"/>
                <a:t> when </a:t>
              </a:r>
              <a:r>
                <a:rPr lang="en-US" sz="1800" b="1" i="1" dirty="0"/>
                <a:t>h = 1</a:t>
              </a:r>
            </a:p>
          </p:txBody>
        </p:sp>
      </p:grpSp>
      <p:grpSp>
        <p:nvGrpSpPr>
          <p:cNvPr id="4" name="Group 263"/>
          <p:cNvGrpSpPr/>
          <p:nvPr/>
        </p:nvGrpSpPr>
        <p:grpSpPr>
          <a:xfrm>
            <a:off x="3268986" y="5640511"/>
            <a:ext cx="812624" cy="683994"/>
            <a:chOff x="1447796" y="3200400"/>
            <a:chExt cx="738749" cy="603524"/>
          </a:xfrm>
        </p:grpSpPr>
        <p:sp>
          <p:nvSpPr>
            <p:cNvPr id="265" name="TextBox 264"/>
            <p:cNvSpPr txBox="1"/>
            <p:nvPr/>
          </p:nvSpPr>
          <p:spPr>
            <a:xfrm>
              <a:off x="1676400" y="3200400"/>
              <a:ext cx="281545" cy="298724"/>
            </a:xfrm>
            <a:prstGeom prst="rect">
              <a:avLst/>
            </a:prstGeom>
            <a:noFill/>
          </p:spPr>
          <p:txBody>
            <a:bodyPr wrap="none" rtlCol="0">
              <a:spAutoFit/>
            </a:bodyPr>
            <a:lstStyle/>
            <a:p>
              <a:r>
                <a:rPr lang="en-US" sz="1600" b="1" dirty="0"/>
                <a:t>A</a:t>
              </a:r>
            </a:p>
          </p:txBody>
        </p:sp>
        <p:grpSp>
          <p:nvGrpSpPr>
            <p:cNvPr id="5" name="Group 200"/>
            <p:cNvGrpSpPr/>
            <p:nvPr/>
          </p:nvGrpSpPr>
          <p:grpSpPr>
            <a:xfrm>
              <a:off x="1447796" y="3505200"/>
              <a:ext cx="738749" cy="298724"/>
              <a:chOff x="1447796" y="3505200"/>
              <a:chExt cx="738749" cy="298724"/>
            </a:xfrm>
          </p:grpSpPr>
          <p:sp>
            <p:nvSpPr>
              <p:cNvPr id="267" name="TextBox 266"/>
              <p:cNvSpPr txBox="1"/>
              <p:nvPr/>
            </p:nvSpPr>
            <p:spPr>
              <a:xfrm>
                <a:off x="1905000" y="3505200"/>
                <a:ext cx="281545" cy="298724"/>
              </a:xfrm>
              <a:prstGeom prst="rect">
                <a:avLst/>
              </a:prstGeom>
              <a:noFill/>
            </p:spPr>
            <p:txBody>
              <a:bodyPr wrap="none" rtlCol="0">
                <a:spAutoFit/>
              </a:bodyPr>
              <a:lstStyle/>
              <a:p>
                <a:r>
                  <a:rPr lang="en-US" sz="1600" b="1" dirty="0"/>
                  <a:t>A</a:t>
                </a:r>
              </a:p>
            </p:txBody>
          </p:sp>
          <p:sp>
            <p:nvSpPr>
              <p:cNvPr id="268" name="TextBox 267"/>
              <p:cNvSpPr txBox="1"/>
              <p:nvPr/>
            </p:nvSpPr>
            <p:spPr>
              <a:xfrm>
                <a:off x="1447796" y="3505200"/>
                <a:ext cx="281545" cy="298724"/>
              </a:xfrm>
              <a:prstGeom prst="rect">
                <a:avLst/>
              </a:prstGeom>
              <a:noFill/>
            </p:spPr>
            <p:txBody>
              <a:bodyPr wrap="none" rtlCol="0">
                <a:spAutoFit/>
              </a:bodyPr>
              <a:lstStyle/>
              <a:p>
                <a:r>
                  <a:rPr lang="en-US" sz="1600" b="1" dirty="0"/>
                  <a:t>A</a:t>
                </a:r>
              </a:p>
            </p:txBody>
          </p:sp>
          <p:cxnSp>
            <p:nvCxnSpPr>
              <p:cNvPr id="269" name="Straight Connector 268"/>
              <p:cNvCxnSpPr/>
              <p:nvPr/>
            </p:nvCxnSpPr>
            <p:spPr>
              <a:xfrm>
                <a:off x="1905000" y="3505200"/>
                <a:ext cx="76200" cy="762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0" name="Straight Connector 269"/>
              <p:cNvCxnSpPr/>
              <p:nvPr/>
            </p:nvCxnSpPr>
            <p:spPr>
              <a:xfrm flipV="1">
                <a:off x="1676400" y="3505200"/>
                <a:ext cx="95528" cy="762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6" name="Group 277"/>
          <p:cNvGrpSpPr/>
          <p:nvPr/>
        </p:nvGrpSpPr>
        <p:grpSpPr>
          <a:xfrm>
            <a:off x="4945380" y="5643885"/>
            <a:ext cx="802999" cy="683994"/>
            <a:chOff x="1447803" y="3200400"/>
            <a:chExt cx="729998" cy="603524"/>
          </a:xfrm>
        </p:grpSpPr>
        <p:sp>
          <p:nvSpPr>
            <p:cNvPr id="279" name="TextBox 278"/>
            <p:cNvSpPr txBox="1"/>
            <p:nvPr/>
          </p:nvSpPr>
          <p:spPr>
            <a:xfrm>
              <a:off x="1676400" y="3200400"/>
              <a:ext cx="281545" cy="298724"/>
            </a:xfrm>
            <a:prstGeom prst="rect">
              <a:avLst/>
            </a:prstGeom>
            <a:noFill/>
          </p:spPr>
          <p:txBody>
            <a:bodyPr wrap="none" rtlCol="0">
              <a:spAutoFit/>
            </a:bodyPr>
            <a:lstStyle/>
            <a:p>
              <a:r>
                <a:rPr lang="en-US" sz="1600" b="1" dirty="0"/>
                <a:t>A</a:t>
              </a:r>
            </a:p>
          </p:txBody>
        </p:sp>
        <p:grpSp>
          <p:nvGrpSpPr>
            <p:cNvPr id="7" name="Group 200"/>
            <p:cNvGrpSpPr/>
            <p:nvPr/>
          </p:nvGrpSpPr>
          <p:grpSpPr>
            <a:xfrm>
              <a:off x="1447803" y="3505200"/>
              <a:ext cx="729998" cy="298724"/>
              <a:chOff x="1447803" y="3505200"/>
              <a:chExt cx="729998" cy="298724"/>
            </a:xfrm>
          </p:grpSpPr>
          <p:sp>
            <p:nvSpPr>
              <p:cNvPr id="281" name="TextBox 280"/>
              <p:cNvSpPr txBox="1"/>
              <p:nvPr/>
            </p:nvSpPr>
            <p:spPr>
              <a:xfrm>
                <a:off x="1905000" y="3505200"/>
                <a:ext cx="272801" cy="298724"/>
              </a:xfrm>
              <a:prstGeom prst="rect">
                <a:avLst/>
              </a:prstGeom>
              <a:noFill/>
            </p:spPr>
            <p:txBody>
              <a:bodyPr wrap="none" rtlCol="0">
                <a:spAutoFit/>
              </a:bodyPr>
              <a:lstStyle/>
              <a:p>
                <a:r>
                  <a:rPr lang="en-US" sz="1600" b="1" dirty="0"/>
                  <a:t>B</a:t>
                </a:r>
              </a:p>
            </p:txBody>
          </p:sp>
          <p:sp>
            <p:nvSpPr>
              <p:cNvPr id="282" name="TextBox 281"/>
              <p:cNvSpPr txBox="1"/>
              <p:nvPr/>
            </p:nvSpPr>
            <p:spPr>
              <a:xfrm>
                <a:off x="1447803" y="3505200"/>
                <a:ext cx="281545" cy="298724"/>
              </a:xfrm>
              <a:prstGeom prst="rect">
                <a:avLst/>
              </a:prstGeom>
              <a:noFill/>
            </p:spPr>
            <p:txBody>
              <a:bodyPr wrap="none" rtlCol="0">
                <a:spAutoFit/>
              </a:bodyPr>
              <a:lstStyle/>
              <a:p>
                <a:r>
                  <a:rPr lang="en-US" sz="1600" b="1" dirty="0"/>
                  <a:t>A</a:t>
                </a:r>
              </a:p>
            </p:txBody>
          </p:sp>
          <p:cxnSp>
            <p:nvCxnSpPr>
              <p:cNvPr id="283" name="Straight Connector 282"/>
              <p:cNvCxnSpPr/>
              <p:nvPr/>
            </p:nvCxnSpPr>
            <p:spPr>
              <a:xfrm>
                <a:off x="1905000" y="3505200"/>
                <a:ext cx="76200" cy="762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4" name="Straight Connector 283"/>
              <p:cNvCxnSpPr/>
              <p:nvPr/>
            </p:nvCxnSpPr>
            <p:spPr>
              <a:xfrm flipV="1">
                <a:off x="1676400" y="3505200"/>
                <a:ext cx="95528" cy="762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8" name="Group 285"/>
          <p:cNvGrpSpPr/>
          <p:nvPr/>
        </p:nvGrpSpPr>
        <p:grpSpPr>
          <a:xfrm>
            <a:off x="3268981" y="6424494"/>
            <a:ext cx="802999" cy="683994"/>
            <a:chOff x="1447803" y="3200400"/>
            <a:chExt cx="729998" cy="603524"/>
          </a:xfrm>
        </p:grpSpPr>
        <p:sp>
          <p:nvSpPr>
            <p:cNvPr id="287" name="TextBox 286"/>
            <p:cNvSpPr txBox="1"/>
            <p:nvPr/>
          </p:nvSpPr>
          <p:spPr>
            <a:xfrm>
              <a:off x="1676400" y="3200400"/>
              <a:ext cx="272801" cy="298724"/>
            </a:xfrm>
            <a:prstGeom prst="rect">
              <a:avLst/>
            </a:prstGeom>
            <a:noFill/>
          </p:spPr>
          <p:txBody>
            <a:bodyPr wrap="none" rtlCol="0">
              <a:spAutoFit/>
            </a:bodyPr>
            <a:lstStyle/>
            <a:p>
              <a:r>
                <a:rPr lang="en-US" sz="1600" b="1" dirty="0"/>
                <a:t>B</a:t>
              </a:r>
            </a:p>
          </p:txBody>
        </p:sp>
        <p:grpSp>
          <p:nvGrpSpPr>
            <p:cNvPr id="9" name="Group 200"/>
            <p:cNvGrpSpPr/>
            <p:nvPr/>
          </p:nvGrpSpPr>
          <p:grpSpPr>
            <a:xfrm>
              <a:off x="1447803" y="3505200"/>
              <a:ext cx="729998" cy="298724"/>
              <a:chOff x="1447803" y="3505200"/>
              <a:chExt cx="729998" cy="298724"/>
            </a:xfrm>
          </p:grpSpPr>
          <p:sp>
            <p:nvSpPr>
              <p:cNvPr id="289" name="TextBox 288"/>
              <p:cNvSpPr txBox="1"/>
              <p:nvPr/>
            </p:nvSpPr>
            <p:spPr>
              <a:xfrm>
                <a:off x="1905000" y="3505200"/>
                <a:ext cx="272801" cy="298724"/>
              </a:xfrm>
              <a:prstGeom prst="rect">
                <a:avLst/>
              </a:prstGeom>
              <a:noFill/>
            </p:spPr>
            <p:txBody>
              <a:bodyPr wrap="none" rtlCol="0">
                <a:spAutoFit/>
              </a:bodyPr>
              <a:lstStyle/>
              <a:p>
                <a:r>
                  <a:rPr lang="en-US" sz="1600" b="1" dirty="0"/>
                  <a:t>B</a:t>
                </a:r>
              </a:p>
            </p:txBody>
          </p:sp>
          <p:sp>
            <p:nvSpPr>
              <p:cNvPr id="290" name="TextBox 289"/>
              <p:cNvSpPr txBox="1"/>
              <p:nvPr/>
            </p:nvSpPr>
            <p:spPr>
              <a:xfrm>
                <a:off x="1447803" y="3505200"/>
                <a:ext cx="272801" cy="298724"/>
              </a:xfrm>
              <a:prstGeom prst="rect">
                <a:avLst/>
              </a:prstGeom>
              <a:noFill/>
            </p:spPr>
            <p:txBody>
              <a:bodyPr wrap="none" rtlCol="0">
                <a:spAutoFit/>
              </a:bodyPr>
              <a:lstStyle/>
              <a:p>
                <a:r>
                  <a:rPr lang="en-US" sz="1600" b="1" dirty="0"/>
                  <a:t>B</a:t>
                </a:r>
              </a:p>
            </p:txBody>
          </p:sp>
          <p:cxnSp>
            <p:nvCxnSpPr>
              <p:cNvPr id="291" name="Straight Connector 290"/>
              <p:cNvCxnSpPr/>
              <p:nvPr/>
            </p:nvCxnSpPr>
            <p:spPr>
              <a:xfrm>
                <a:off x="1905000" y="3505200"/>
                <a:ext cx="76200" cy="762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2" name="Straight Connector 291"/>
              <p:cNvCxnSpPr/>
              <p:nvPr/>
            </p:nvCxnSpPr>
            <p:spPr>
              <a:xfrm flipV="1">
                <a:off x="1676400" y="3505200"/>
                <a:ext cx="95528" cy="762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10" name="Group 292"/>
          <p:cNvGrpSpPr/>
          <p:nvPr/>
        </p:nvGrpSpPr>
        <p:grpSpPr>
          <a:xfrm>
            <a:off x="4945386" y="6424494"/>
            <a:ext cx="812624" cy="683994"/>
            <a:chOff x="1447796" y="3200400"/>
            <a:chExt cx="738749" cy="603524"/>
          </a:xfrm>
        </p:grpSpPr>
        <p:sp>
          <p:nvSpPr>
            <p:cNvPr id="294" name="TextBox 293"/>
            <p:cNvSpPr txBox="1"/>
            <p:nvPr/>
          </p:nvSpPr>
          <p:spPr>
            <a:xfrm>
              <a:off x="1676400" y="3200400"/>
              <a:ext cx="272802" cy="298724"/>
            </a:xfrm>
            <a:prstGeom prst="rect">
              <a:avLst/>
            </a:prstGeom>
            <a:noFill/>
          </p:spPr>
          <p:txBody>
            <a:bodyPr wrap="none" rtlCol="0">
              <a:spAutoFit/>
            </a:bodyPr>
            <a:lstStyle/>
            <a:p>
              <a:r>
                <a:rPr lang="en-US" sz="1600" b="1" dirty="0"/>
                <a:t>B</a:t>
              </a:r>
            </a:p>
          </p:txBody>
        </p:sp>
        <p:grpSp>
          <p:nvGrpSpPr>
            <p:cNvPr id="11" name="Group 200"/>
            <p:cNvGrpSpPr/>
            <p:nvPr/>
          </p:nvGrpSpPr>
          <p:grpSpPr>
            <a:xfrm>
              <a:off x="1447796" y="3505200"/>
              <a:ext cx="738749" cy="298724"/>
              <a:chOff x="1447796" y="3505200"/>
              <a:chExt cx="738749" cy="298724"/>
            </a:xfrm>
          </p:grpSpPr>
          <p:sp>
            <p:nvSpPr>
              <p:cNvPr id="296" name="TextBox 295"/>
              <p:cNvSpPr txBox="1"/>
              <p:nvPr/>
            </p:nvSpPr>
            <p:spPr>
              <a:xfrm>
                <a:off x="1905000" y="3505200"/>
                <a:ext cx="281545" cy="298724"/>
              </a:xfrm>
              <a:prstGeom prst="rect">
                <a:avLst/>
              </a:prstGeom>
              <a:noFill/>
            </p:spPr>
            <p:txBody>
              <a:bodyPr wrap="none" rtlCol="0">
                <a:spAutoFit/>
              </a:bodyPr>
              <a:lstStyle/>
              <a:p>
                <a:r>
                  <a:rPr lang="en-US" sz="1600" b="1" dirty="0"/>
                  <a:t>A</a:t>
                </a:r>
              </a:p>
            </p:txBody>
          </p:sp>
          <p:sp>
            <p:nvSpPr>
              <p:cNvPr id="297" name="TextBox 296"/>
              <p:cNvSpPr txBox="1"/>
              <p:nvPr/>
            </p:nvSpPr>
            <p:spPr>
              <a:xfrm>
                <a:off x="1447796" y="3505200"/>
                <a:ext cx="272802" cy="298724"/>
              </a:xfrm>
              <a:prstGeom prst="rect">
                <a:avLst/>
              </a:prstGeom>
              <a:noFill/>
            </p:spPr>
            <p:txBody>
              <a:bodyPr wrap="none" rtlCol="0">
                <a:spAutoFit/>
              </a:bodyPr>
              <a:lstStyle/>
              <a:p>
                <a:r>
                  <a:rPr lang="en-US" sz="1600" b="1" dirty="0"/>
                  <a:t>B</a:t>
                </a:r>
              </a:p>
            </p:txBody>
          </p:sp>
          <p:cxnSp>
            <p:nvCxnSpPr>
              <p:cNvPr id="298" name="Straight Connector 297"/>
              <p:cNvCxnSpPr/>
              <p:nvPr/>
            </p:nvCxnSpPr>
            <p:spPr>
              <a:xfrm>
                <a:off x="1905000" y="3505200"/>
                <a:ext cx="76200" cy="762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9" name="Straight Connector 298"/>
              <p:cNvCxnSpPr/>
              <p:nvPr/>
            </p:nvCxnSpPr>
            <p:spPr>
              <a:xfrm flipV="1">
                <a:off x="1676400" y="3505200"/>
                <a:ext cx="95528" cy="762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12" name="Group 301"/>
          <p:cNvGrpSpPr/>
          <p:nvPr/>
        </p:nvGrpSpPr>
        <p:grpSpPr>
          <a:xfrm>
            <a:off x="6705606" y="5643885"/>
            <a:ext cx="812624" cy="683994"/>
            <a:chOff x="1447796" y="3200400"/>
            <a:chExt cx="738749" cy="603524"/>
          </a:xfrm>
        </p:grpSpPr>
        <p:sp>
          <p:nvSpPr>
            <p:cNvPr id="303" name="TextBox 302"/>
            <p:cNvSpPr txBox="1"/>
            <p:nvPr/>
          </p:nvSpPr>
          <p:spPr>
            <a:xfrm>
              <a:off x="1676400" y="3200400"/>
              <a:ext cx="281545" cy="298724"/>
            </a:xfrm>
            <a:prstGeom prst="rect">
              <a:avLst/>
            </a:prstGeom>
            <a:noFill/>
          </p:spPr>
          <p:txBody>
            <a:bodyPr wrap="none" rtlCol="0">
              <a:spAutoFit/>
            </a:bodyPr>
            <a:lstStyle/>
            <a:p>
              <a:r>
                <a:rPr lang="en-US" sz="1600" b="1" dirty="0"/>
                <a:t>A</a:t>
              </a:r>
            </a:p>
          </p:txBody>
        </p:sp>
        <p:grpSp>
          <p:nvGrpSpPr>
            <p:cNvPr id="13" name="Group 200"/>
            <p:cNvGrpSpPr/>
            <p:nvPr/>
          </p:nvGrpSpPr>
          <p:grpSpPr>
            <a:xfrm>
              <a:off x="1447796" y="3505200"/>
              <a:ext cx="738749" cy="298724"/>
              <a:chOff x="1447796" y="3505200"/>
              <a:chExt cx="738749" cy="298724"/>
            </a:xfrm>
          </p:grpSpPr>
          <p:sp>
            <p:nvSpPr>
              <p:cNvPr id="305" name="TextBox 304"/>
              <p:cNvSpPr txBox="1"/>
              <p:nvPr/>
            </p:nvSpPr>
            <p:spPr>
              <a:xfrm>
                <a:off x="1905000" y="3505200"/>
                <a:ext cx="281545" cy="298724"/>
              </a:xfrm>
              <a:prstGeom prst="rect">
                <a:avLst/>
              </a:prstGeom>
              <a:noFill/>
            </p:spPr>
            <p:txBody>
              <a:bodyPr wrap="none" rtlCol="0">
                <a:spAutoFit/>
              </a:bodyPr>
              <a:lstStyle/>
              <a:p>
                <a:r>
                  <a:rPr lang="en-US" sz="1600" b="1" dirty="0"/>
                  <a:t>A</a:t>
                </a:r>
              </a:p>
            </p:txBody>
          </p:sp>
          <p:sp>
            <p:nvSpPr>
              <p:cNvPr id="306" name="TextBox 305"/>
              <p:cNvSpPr txBox="1"/>
              <p:nvPr/>
            </p:nvSpPr>
            <p:spPr>
              <a:xfrm>
                <a:off x="1447796" y="3505200"/>
                <a:ext cx="272802" cy="298724"/>
              </a:xfrm>
              <a:prstGeom prst="rect">
                <a:avLst/>
              </a:prstGeom>
              <a:noFill/>
            </p:spPr>
            <p:txBody>
              <a:bodyPr wrap="none" rtlCol="0">
                <a:spAutoFit/>
              </a:bodyPr>
              <a:lstStyle/>
              <a:p>
                <a:r>
                  <a:rPr lang="en-US" sz="1600" b="1" dirty="0"/>
                  <a:t>B</a:t>
                </a:r>
              </a:p>
            </p:txBody>
          </p:sp>
          <p:cxnSp>
            <p:nvCxnSpPr>
              <p:cNvPr id="307" name="Straight Connector 306"/>
              <p:cNvCxnSpPr/>
              <p:nvPr/>
            </p:nvCxnSpPr>
            <p:spPr>
              <a:xfrm>
                <a:off x="1905000" y="3505200"/>
                <a:ext cx="76200" cy="762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8" name="Straight Connector 307"/>
              <p:cNvCxnSpPr/>
              <p:nvPr/>
            </p:nvCxnSpPr>
            <p:spPr>
              <a:xfrm flipV="1">
                <a:off x="1676400" y="3505200"/>
                <a:ext cx="95528" cy="762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14" name="Group 308"/>
          <p:cNvGrpSpPr/>
          <p:nvPr/>
        </p:nvGrpSpPr>
        <p:grpSpPr>
          <a:xfrm>
            <a:off x="8231330" y="5647254"/>
            <a:ext cx="812624" cy="683994"/>
            <a:chOff x="1447796" y="3200400"/>
            <a:chExt cx="738749" cy="603524"/>
          </a:xfrm>
        </p:grpSpPr>
        <p:sp>
          <p:nvSpPr>
            <p:cNvPr id="310" name="TextBox 309"/>
            <p:cNvSpPr txBox="1"/>
            <p:nvPr/>
          </p:nvSpPr>
          <p:spPr>
            <a:xfrm>
              <a:off x="1676400" y="3200400"/>
              <a:ext cx="272802" cy="298724"/>
            </a:xfrm>
            <a:prstGeom prst="rect">
              <a:avLst/>
            </a:prstGeom>
            <a:noFill/>
          </p:spPr>
          <p:txBody>
            <a:bodyPr wrap="none" rtlCol="0">
              <a:spAutoFit/>
            </a:bodyPr>
            <a:lstStyle/>
            <a:p>
              <a:r>
                <a:rPr lang="en-US" sz="1600" b="1" dirty="0"/>
                <a:t>B</a:t>
              </a:r>
            </a:p>
          </p:txBody>
        </p:sp>
        <p:grpSp>
          <p:nvGrpSpPr>
            <p:cNvPr id="15" name="Group 200"/>
            <p:cNvGrpSpPr/>
            <p:nvPr/>
          </p:nvGrpSpPr>
          <p:grpSpPr>
            <a:xfrm>
              <a:off x="1447796" y="3505200"/>
              <a:ext cx="738749" cy="298724"/>
              <a:chOff x="1447796" y="3505200"/>
              <a:chExt cx="738749" cy="298724"/>
            </a:xfrm>
          </p:grpSpPr>
          <p:sp>
            <p:nvSpPr>
              <p:cNvPr id="312" name="TextBox 311"/>
              <p:cNvSpPr txBox="1"/>
              <p:nvPr/>
            </p:nvSpPr>
            <p:spPr>
              <a:xfrm>
                <a:off x="1905000" y="3505200"/>
                <a:ext cx="281545" cy="298724"/>
              </a:xfrm>
              <a:prstGeom prst="rect">
                <a:avLst/>
              </a:prstGeom>
              <a:noFill/>
            </p:spPr>
            <p:txBody>
              <a:bodyPr wrap="none" rtlCol="0">
                <a:spAutoFit/>
              </a:bodyPr>
              <a:lstStyle/>
              <a:p>
                <a:r>
                  <a:rPr lang="en-US" sz="1600" b="1" dirty="0"/>
                  <a:t>A</a:t>
                </a:r>
              </a:p>
            </p:txBody>
          </p:sp>
          <p:sp>
            <p:nvSpPr>
              <p:cNvPr id="313" name="TextBox 312"/>
              <p:cNvSpPr txBox="1"/>
              <p:nvPr/>
            </p:nvSpPr>
            <p:spPr>
              <a:xfrm>
                <a:off x="1447796" y="3505200"/>
                <a:ext cx="281545" cy="298724"/>
              </a:xfrm>
              <a:prstGeom prst="rect">
                <a:avLst/>
              </a:prstGeom>
              <a:noFill/>
            </p:spPr>
            <p:txBody>
              <a:bodyPr wrap="none" rtlCol="0">
                <a:spAutoFit/>
              </a:bodyPr>
              <a:lstStyle/>
              <a:p>
                <a:r>
                  <a:rPr lang="en-US" sz="1600" b="1" dirty="0"/>
                  <a:t>A</a:t>
                </a:r>
              </a:p>
            </p:txBody>
          </p:sp>
          <p:cxnSp>
            <p:nvCxnSpPr>
              <p:cNvPr id="314" name="Straight Connector 313"/>
              <p:cNvCxnSpPr/>
              <p:nvPr/>
            </p:nvCxnSpPr>
            <p:spPr>
              <a:xfrm>
                <a:off x="1905000" y="3505200"/>
                <a:ext cx="76200" cy="762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5" name="Straight Connector 314"/>
              <p:cNvCxnSpPr/>
              <p:nvPr/>
            </p:nvCxnSpPr>
            <p:spPr>
              <a:xfrm flipV="1">
                <a:off x="1676400" y="3505200"/>
                <a:ext cx="95528" cy="762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16" name="Group 316"/>
          <p:cNvGrpSpPr/>
          <p:nvPr/>
        </p:nvGrpSpPr>
        <p:grpSpPr>
          <a:xfrm>
            <a:off x="6705601" y="6424494"/>
            <a:ext cx="802999" cy="683994"/>
            <a:chOff x="1447803" y="3200400"/>
            <a:chExt cx="729998" cy="603524"/>
          </a:xfrm>
        </p:grpSpPr>
        <p:sp>
          <p:nvSpPr>
            <p:cNvPr id="318" name="TextBox 317"/>
            <p:cNvSpPr txBox="1"/>
            <p:nvPr/>
          </p:nvSpPr>
          <p:spPr>
            <a:xfrm>
              <a:off x="1676400" y="3200400"/>
              <a:ext cx="281545" cy="298724"/>
            </a:xfrm>
            <a:prstGeom prst="rect">
              <a:avLst/>
            </a:prstGeom>
            <a:noFill/>
          </p:spPr>
          <p:txBody>
            <a:bodyPr wrap="none" rtlCol="0">
              <a:spAutoFit/>
            </a:bodyPr>
            <a:lstStyle/>
            <a:p>
              <a:r>
                <a:rPr lang="en-US" sz="1600" b="1" dirty="0"/>
                <a:t>A</a:t>
              </a:r>
            </a:p>
          </p:txBody>
        </p:sp>
        <p:grpSp>
          <p:nvGrpSpPr>
            <p:cNvPr id="17" name="Group 200"/>
            <p:cNvGrpSpPr/>
            <p:nvPr/>
          </p:nvGrpSpPr>
          <p:grpSpPr>
            <a:xfrm>
              <a:off x="1447803" y="3505200"/>
              <a:ext cx="729998" cy="298724"/>
              <a:chOff x="1447803" y="3505200"/>
              <a:chExt cx="729998" cy="298724"/>
            </a:xfrm>
          </p:grpSpPr>
          <p:sp>
            <p:nvSpPr>
              <p:cNvPr id="320" name="TextBox 319"/>
              <p:cNvSpPr txBox="1"/>
              <p:nvPr/>
            </p:nvSpPr>
            <p:spPr>
              <a:xfrm>
                <a:off x="1905000" y="3505200"/>
                <a:ext cx="272801" cy="298724"/>
              </a:xfrm>
              <a:prstGeom prst="rect">
                <a:avLst/>
              </a:prstGeom>
              <a:noFill/>
            </p:spPr>
            <p:txBody>
              <a:bodyPr wrap="none" rtlCol="0">
                <a:spAutoFit/>
              </a:bodyPr>
              <a:lstStyle/>
              <a:p>
                <a:r>
                  <a:rPr lang="en-US" sz="1600" b="1" dirty="0"/>
                  <a:t>B</a:t>
                </a:r>
              </a:p>
            </p:txBody>
          </p:sp>
          <p:sp>
            <p:nvSpPr>
              <p:cNvPr id="321" name="TextBox 320"/>
              <p:cNvSpPr txBox="1"/>
              <p:nvPr/>
            </p:nvSpPr>
            <p:spPr>
              <a:xfrm>
                <a:off x="1447803" y="3505200"/>
                <a:ext cx="272801" cy="298724"/>
              </a:xfrm>
              <a:prstGeom prst="rect">
                <a:avLst/>
              </a:prstGeom>
              <a:noFill/>
            </p:spPr>
            <p:txBody>
              <a:bodyPr wrap="none" rtlCol="0">
                <a:spAutoFit/>
              </a:bodyPr>
              <a:lstStyle/>
              <a:p>
                <a:r>
                  <a:rPr lang="en-US" sz="1600" b="1" dirty="0"/>
                  <a:t>B</a:t>
                </a:r>
              </a:p>
            </p:txBody>
          </p:sp>
          <p:cxnSp>
            <p:nvCxnSpPr>
              <p:cNvPr id="322" name="Straight Connector 321"/>
              <p:cNvCxnSpPr/>
              <p:nvPr/>
            </p:nvCxnSpPr>
            <p:spPr>
              <a:xfrm>
                <a:off x="1905000" y="3505200"/>
                <a:ext cx="76200" cy="762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3" name="Straight Connector 322"/>
              <p:cNvCxnSpPr/>
              <p:nvPr/>
            </p:nvCxnSpPr>
            <p:spPr>
              <a:xfrm flipV="1">
                <a:off x="1676400" y="3505200"/>
                <a:ext cx="95528" cy="762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18" name="Group 323"/>
          <p:cNvGrpSpPr/>
          <p:nvPr/>
        </p:nvGrpSpPr>
        <p:grpSpPr>
          <a:xfrm>
            <a:off x="8231329" y="6424494"/>
            <a:ext cx="802999" cy="683994"/>
            <a:chOff x="1447803" y="3200400"/>
            <a:chExt cx="729998" cy="603524"/>
          </a:xfrm>
        </p:grpSpPr>
        <p:sp>
          <p:nvSpPr>
            <p:cNvPr id="325" name="TextBox 324"/>
            <p:cNvSpPr txBox="1"/>
            <p:nvPr/>
          </p:nvSpPr>
          <p:spPr>
            <a:xfrm>
              <a:off x="1676400" y="3200400"/>
              <a:ext cx="281545" cy="298724"/>
            </a:xfrm>
            <a:prstGeom prst="rect">
              <a:avLst/>
            </a:prstGeom>
            <a:noFill/>
          </p:spPr>
          <p:txBody>
            <a:bodyPr wrap="none" rtlCol="0">
              <a:spAutoFit/>
            </a:bodyPr>
            <a:lstStyle/>
            <a:p>
              <a:r>
                <a:rPr lang="en-US" sz="1600" b="1" dirty="0"/>
                <a:t>A</a:t>
              </a:r>
            </a:p>
          </p:txBody>
        </p:sp>
        <p:grpSp>
          <p:nvGrpSpPr>
            <p:cNvPr id="19" name="Group 200"/>
            <p:cNvGrpSpPr/>
            <p:nvPr/>
          </p:nvGrpSpPr>
          <p:grpSpPr>
            <a:xfrm>
              <a:off x="1447803" y="3505200"/>
              <a:ext cx="729998" cy="298724"/>
              <a:chOff x="1447803" y="3505200"/>
              <a:chExt cx="729998" cy="298724"/>
            </a:xfrm>
          </p:grpSpPr>
          <p:sp>
            <p:nvSpPr>
              <p:cNvPr id="327" name="TextBox 326"/>
              <p:cNvSpPr txBox="1"/>
              <p:nvPr/>
            </p:nvSpPr>
            <p:spPr>
              <a:xfrm>
                <a:off x="1905000" y="3505200"/>
                <a:ext cx="272801" cy="298724"/>
              </a:xfrm>
              <a:prstGeom prst="rect">
                <a:avLst/>
              </a:prstGeom>
              <a:noFill/>
            </p:spPr>
            <p:txBody>
              <a:bodyPr wrap="none" rtlCol="0">
                <a:spAutoFit/>
              </a:bodyPr>
              <a:lstStyle/>
              <a:p>
                <a:r>
                  <a:rPr lang="en-US" sz="1600" b="1" dirty="0"/>
                  <a:t>B</a:t>
                </a:r>
              </a:p>
            </p:txBody>
          </p:sp>
          <p:sp>
            <p:nvSpPr>
              <p:cNvPr id="328" name="TextBox 327"/>
              <p:cNvSpPr txBox="1"/>
              <p:nvPr/>
            </p:nvSpPr>
            <p:spPr>
              <a:xfrm>
                <a:off x="1447803" y="3505200"/>
                <a:ext cx="272801" cy="298724"/>
              </a:xfrm>
              <a:prstGeom prst="rect">
                <a:avLst/>
              </a:prstGeom>
              <a:noFill/>
            </p:spPr>
            <p:txBody>
              <a:bodyPr wrap="none" rtlCol="0">
                <a:spAutoFit/>
              </a:bodyPr>
              <a:lstStyle/>
              <a:p>
                <a:r>
                  <a:rPr lang="en-US" sz="1600" b="1" dirty="0"/>
                  <a:t>B</a:t>
                </a:r>
              </a:p>
            </p:txBody>
          </p:sp>
          <p:cxnSp>
            <p:nvCxnSpPr>
              <p:cNvPr id="329" name="Straight Connector 328"/>
              <p:cNvCxnSpPr/>
              <p:nvPr/>
            </p:nvCxnSpPr>
            <p:spPr>
              <a:xfrm>
                <a:off x="1905000" y="3505200"/>
                <a:ext cx="76200" cy="762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0" name="Straight Connector 329"/>
              <p:cNvCxnSpPr/>
              <p:nvPr/>
            </p:nvCxnSpPr>
            <p:spPr>
              <a:xfrm flipV="1">
                <a:off x="1676400" y="3505200"/>
                <a:ext cx="95528" cy="762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332" name="TextBox 331"/>
          <p:cNvSpPr txBox="1"/>
          <p:nvPr/>
        </p:nvSpPr>
        <p:spPr>
          <a:xfrm>
            <a:off x="7276295" y="6341509"/>
            <a:ext cx="1019912" cy="795291"/>
          </a:xfrm>
          <a:prstGeom prst="rect">
            <a:avLst/>
          </a:prstGeom>
          <a:noFill/>
        </p:spPr>
        <p:txBody>
          <a:bodyPr wrap="none" lIns="101799" tIns="50900" rIns="101799" bIns="50900" rtlCol="0">
            <a:spAutoFit/>
          </a:bodyPr>
          <a:lstStyle/>
          <a:p>
            <a:pPr algn="ctr"/>
            <a:r>
              <a:rPr lang="en-US" sz="1600" b="1" i="1" dirty="0"/>
              <a:t>z</a:t>
            </a:r>
            <a:r>
              <a:rPr lang="en-US" sz="1600" b="1" i="1" baseline="-25000" dirty="0"/>
              <a:t>5</a:t>
            </a:r>
            <a:r>
              <a:rPr lang="en-US" sz="1600" dirty="0"/>
              <a:t> = 0.125</a:t>
            </a:r>
          </a:p>
          <a:p>
            <a:pPr algn="ctr"/>
            <a:r>
              <a:rPr lang="en-US" sz="1600" b="1" i="1" dirty="0"/>
              <a:t>Z</a:t>
            </a:r>
            <a:r>
              <a:rPr lang="en-US" sz="1600" b="1" i="1" baseline="-25000" dirty="0"/>
              <a:t>5</a:t>
            </a:r>
            <a:r>
              <a:rPr lang="en-US" sz="1600" dirty="0"/>
              <a:t> = 2</a:t>
            </a:r>
          </a:p>
          <a:p>
            <a:pPr algn="ctr"/>
            <a:r>
              <a:rPr lang="en-US" sz="1300" i="1" dirty="0"/>
              <a:t>variant</a:t>
            </a:r>
          </a:p>
        </p:txBody>
      </p:sp>
      <p:sp>
        <p:nvSpPr>
          <p:cNvPr id="333" name="TextBox 332"/>
          <p:cNvSpPr txBox="1"/>
          <p:nvPr/>
        </p:nvSpPr>
        <p:spPr>
          <a:xfrm>
            <a:off x="7104637" y="5471163"/>
            <a:ext cx="1204257" cy="795291"/>
          </a:xfrm>
          <a:prstGeom prst="rect">
            <a:avLst/>
          </a:prstGeom>
          <a:noFill/>
        </p:spPr>
        <p:txBody>
          <a:bodyPr wrap="none" lIns="101799" tIns="50900" rIns="101799" bIns="50900" rtlCol="0">
            <a:spAutoFit/>
          </a:bodyPr>
          <a:lstStyle/>
          <a:p>
            <a:pPr algn="ctr"/>
            <a:r>
              <a:rPr lang="en-US" sz="1600" b="1" i="1" dirty="0"/>
              <a:t>z</a:t>
            </a:r>
            <a:r>
              <a:rPr lang="en-US" sz="1600" b="1" i="1" baseline="-25000" dirty="0"/>
              <a:t>2var</a:t>
            </a:r>
            <a:r>
              <a:rPr lang="en-US" sz="1600" dirty="0"/>
              <a:t> = 0.125</a:t>
            </a:r>
          </a:p>
          <a:p>
            <a:pPr algn="ctr"/>
            <a:r>
              <a:rPr lang="en-US" sz="1600" b="1" i="1" dirty="0"/>
              <a:t>Z</a:t>
            </a:r>
            <a:r>
              <a:rPr lang="en-US" sz="1600" b="1" i="1" baseline="-25000" dirty="0"/>
              <a:t>2 </a:t>
            </a:r>
            <a:r>
              <a:rPr lang="en-US" sz="1600" b="1" i="1" baseline="-25000" dirty="0" err="1"/>
              <a:t>var</a:t>
            </a:r>
            <a:r>
              <a:rPr lang="en-US" sz="1600" b="1" i="1" dirty="0"/>
              <a:t> </a:t>
            </a:r>
            <a:r>
              <a:rPr lang="en-US" sz="1600" dirty="0"/>
              <a:t>= 2</a:t>
            </a:r>
          </a:p>
          <a:p>
            <a:pPr algn="ctr"/>
            <a:r>
              <a:rPr lang="en-US" sz="1300" i="1" dirty="0"/>
              <a:t>variant</a:t>
            </a:r>
          </a:p>
        </p:txBody>
      </p:sp>
      <p:sp>
        <p:nvSpPr>
          <p:cNvPr id="334" name="TextBox 333"/>
          <p:cNvSpPr txBox="1"/>
          <p:nvPr/>
        </p:nvSpPr>
        <p:spPr>
          <a:xfrm>
            <a:off x="5599895" y="5557522"/>
            <a:ext cx="1019912" cy="595237"/>
          </a:xfrm>
          <a:prstGeom prst="rect">
            <a:avLst/>
          </a:prstGeom>
          <a:noFill/>
        </p:spPr>
        <p:txBody>
          <a:bodyPr wrap="none" lIns="101799" tIns="50900" rIns="101799" bIns="50900" rtlCol="0">
            <a:spAutoFit/>
          </a:bodyPr>
          <a:lstStyle/>
          <a:p>
            <a:pPr algn="ctr"/>
            <a:r>
              <a:rPr lang="en-US" sz="1600" b="1" i="1" dirty="0"/>
              <a:t>z</a:t>
            </a:r>
            <a:r>
              <a:rPr lang="en-US" sz="1600" b="1" i="1" baseline="-25000" dirty="0"/>
              <a:t>2</a:t>
            </a:r>
            <a:r>
              <a:rPr lang="en-US" sz="1600" dirty="0"/>
              <a:t> = 0.125</a:t>
            </a:r>
            <a:endParaRPr lang="en-US" sz="1600" b="1" i="1" dirty="0"/>
          </a:p>
          <a:p>
            <a:pPr algn="ctr"/>
            <a:r>
              <a:rPr lang="en-US" sz="1600" b="1" i="1" dirty="0"/>
              <a:t>Z</a:t>
            </a:r>
            <a:r>
              <a:rPr lang="en-US" sz="1600" b="1" i="1" baseline="-25000" dirty="0"/>
              <a:t>2</a:t>
            </a:r>
            <a:r>
              <a:rPr lang="en-US" sz="1600" b="1" i="1" dirty="0"/>
              <a:t> </a:t>
            </a:r>
            <a:r>
              <a:rPr lang="en-US" sz="1600" dirty="0"/>
              <a:t>= 2</a:t>
            </a:r>
          </a:p>
        </p:txBody>
      </p:sp>
      <p:sp>
        <p:nvSpPr>
          <p:cNvPr id="335" name="TextBox 334"/>
          <p:cNvSpPr txBox="1"/>
          <p:nvPr/>
        </p:nvSpPr>
        <p:spPr>
          <a:xfrm>
            <a:off x="3839675" y="6439410"/>
            <a:ext cx="1019912" cy="595237"/>
          </a:xfrm>
          <a:prstGeom prst="rect">
            <a:avLst/>
          </a:prstGeom>
          <a:noFill/>
        </p:spPr>
        <p:txBody>
          <a:bodyPr wrap="none" lIns="101799" tIns="50900" rIns="101799" bIns="50900" rtlCol="0">
            <a:spAutoFit/>
          </a:bodyPr>
          <a:lstStyle/>
          <a:p>
            <a:pPr algn="ctr"/>
            <a:r>
              <a:rPr lang="en-US" sz="1600" b="1" i="1" dirty="0"/>
              <a:t>z</a:t>
            </a:r>
            <a:r>
              <a:rPr lang="en-US" sz="1600" b="1" i="1" baseline="-25000" dirty="0"/>
              <a:t>6</a:t>
            </a:r>
            <a:r>
              <a:rPr lang="en-US" sz="1600" dirty="0"/>
              <a:t> = 0.125</a:t>
            </a:r>
            <a:endParaRPr lang="en-US" sz="1600" b="1" i="1" dirty="0"/>
          </a:p>
          <a:p>
            <a:pPr algn="ctr"/>
            <a:r>
              <a:rPr lang="en-US" sz="1600" b="1" i="1" dirty="0"/>
              <a:t>Z</a:t>
            </a:r>
            <a:r>
              <a:rPr lang="en-US" sz="1600" b="1" i="1" baseline="-25000" dirty="0"/>
              <a:t>6</a:t>
            </a:r>
            <a:r>
              <a:rPr lang="en-US" sz="1600" dirty="0"/>
              <a:t>= 2</a:t>
            </a:r>
          </a:p>
        </p:txBody>
      </p:sp>
      <p:sp>
        <p:nvSpPr>
          <p:cNvPr id="336" name="TextBox 335"/>
          <p:cNvSpPr txBox="1"/>
          <p:nvPr/>
        </p:nvSpPr>
        <p:spPr>
          <a:xfrm>
            <a:off x="5599895" y="6439410"/>
            <a:ext cx="1019912" cy="595237"/>
          </a:xfrm>
          <a:prstGeom prst="rect">
            <a:avLst/>
          </a:prstGeom>
          <a:noFill/>
        </p:spPr>
        <p:txBody>
          <a:bodyPr wrap="none" lIns="101799" tIns="50900" rIns="101799" bIns="50900" rtlCol="0">
            <a:spAutoFit/>
          </a:bodyPr>
          <a:lstStyle/>
          <a:p>
            <a:pPr algn="ctr"/>
            <a:r>
              <a:rPr lang="en-US" sz="1600" b="1" i="1" dirty="0"/>
              <a:t>z</a:t>
            </a:r>
            <a:r>
              <a:rPr lang="en-US" sz="1600" b="1" i="1" baseline="-25000" dirty="0"/>
              <a:t>5</a:t>
            </a:r>
            <a:r>
              <a:rPr lang="en-US" sz="1600" dirty="0"/>
              <a:t> = 0.125</a:t>
            </a:r>
          </a:p>
          <a:p>
            <a:pPr algn="ctr"/>
            <a:r>
              <a:rPr lang="en-US" sz="1600" b="1" i="1" dirty="0"/>
              <a:t>Z</a:t>
            </a:r>
            <a:r>
              <a:rPr lang="en-US" sz="1600" b="1" i="1" baseline="-25000" dirty="0"/>
              <a:t>5</a:t>
            </a:r>
            <a:r>
              <a:rPr lang="en-US" sz="1600" b="1" i="1" dirty="0"/>
              <a:t> </a:t>
            </a:r>
            <a:r>
              <a:rPr lang="en-US" sz="1600" dirty="0"/>
              <a:t>= 2</a:t>
            </a:r>
          </a:p>
        </p:txBody>
      </p:sp>
      <p:sp>
        <p:nvSpPr>
          <p:cNvPr id="337" name="TextBox 336"/>
          <p:cNvSpPr txBox="1"/>
          <p:nvPr/>
        </p:nvSpPr>
        <p:spPr>
          <a:xfrm>
            <a:off x="8803088" y="6439410"/>
            <a:ext cx="1019912" cy="595237"/>
          </a:xfrm>
          <a:prstGeom prst="rect">
            <a:avLst/>
          </a:prstGeom>
          <a:noFill/>
        </p:spPr>
        <p:txBody>
          <a:bodyPr wrap="none" lIns="101799" tIns="50900" rIns="101799" bIns="50900" rtlCol="0">
            <a:spAutoFit/>
          </a:bodyPr>
          <a:lstStyle/>
          <a:p>
            <a:pPr algn="ctr"/>
            <a:r>
              <a:rPr lang="en-US" sz="1600" b="1" i="1" dirty="0"/>
              <a:t>z</a:t>
            </a:r>
            <a:r>
              <a:rPr lang="en-US" sz="1600" b="1" i="1" baseline="-25000" dirty="0"/>
              <a:t>4</a:t>
            </a:r>
            <a:r>
              <a:rPr lang="en-US" sz="1600" dirty="0"/>
              <a:t> = 0.125</a:t>
            </a:r>
          </a:p>
          <a:p>
            <a:pPr algn="ctr"/>
            <a:r>
              <a:rPr lang="en-US" sz="1600" b="1" i="1" dirty="0"/>
              <a:t>Z</a:t>
            </a:r>
            <a:r>
              <a:rPr lang="en-US" sz="1600" b="1" i="1" baseline="-25000" dirty="0"/>
              <a:t>4</a:t>
            </a:r>
            <a:r>
              <a:rPr lang="en-US" sz="1600" b="1" i="1" dirty="0"/>
              <a:t> </a:t>
            </a:r>
            <a:r>
              <a:rPr lang="en-US" sz="1600" dirty="0"/>
              <a:t>= 2</a:t>
            </a:r>
          </a:p>
        </p:txBody>
      </p:sp>
      <p:sp>
        <p:nvSpPr>
          <p:cNvPr id="338" name="TextBox 337"/>
          <p:cNvSpPr txBox="1"/>
          <p:nvPr/>
        </p:nvSpPr>
        <p:spPr>
          <a:xfrm>
            <a:off x="2746739" y="221763"/>
            <a:ext cx="4564921" cy="779903"/>
          </a:xfrm>
          <a:prstGeom prst="rect">
            <a:avLst/>
          </a:prstGeom>
          <a:noFill/>
        </p:spPr>
        <p:txBody>
          <a:bodyPr wrap="none" lIns="101799" tIns="50900" rIns="101799" bIns="50900" rtlCol="0">
            <a:spAutoFit/>
          </a:bodyPr>
          <a:lstStyle/>
          <a:p>
            <a:pPr algn="ctr"/>
            <a:r>
              <a:rPr lang="en-US" sz="2400" b="1" dirty="0"/>
              <a:t>1-D Grid Base Pattern: </a:t>
            </a:r>
          </a:p>
          <a:p>
            <a:pPr algn="ctr"/>
            <a:r>
              <a:rPr lang="en-US" b="1" dirty="0"/>
              <a:t>Configuration Variable Values when </a:t>
            </a:r>
            <a:r>
              <a:rPr lang="en-US" b="1" i="1" dirty="0"/>
              <a:t>h = 1</a:t>
            </a:r>
          </a:p>
        </p:txBody>
      </p:sp>
      <p:sp>
        <p:nvSpPr>
          <p:cNvPr id="339" name="TextBox 338"/>
          <p:cNvSpPr txBox="1"/>
          <p:nvPr/>
        </p:nvSpPr>
        <p:spPr>
          <a:xfrm>
            <a:off x="8785055" y="5557522"/>
            <a:ext cx="1019912" cy="595237"/>
          </a:xfrm>
          <a:prstGeom prst="rect">
            <a:avLst/>
          </a:prstGeom>
          <a:noFill/>
        </p:spPr>
        <p:txBody>
          <a:bodyPr wrap="none" lIns="101799" tIns="50900" rIns="101799" bIns="50900" rtlCol="0">
            <a:spAutoFit/>
          </a:bodyPr>
          <a:lstStyle/>
          <a:p>
            <a:pPr algn="ctr"/>
            <a:r>
              <a:rPr lang="en-US" sz="1600" b="1" i="1" dirty="0"/>
              <a:t>z</a:t>
            </a:r>
            <a:r>
              <a:rPr lang="en-US" sz="1600" b="1" i="1" baseline="-25000" dirty="0"/>
              <a:t>3</a:t>
            </a:r>
            <a:r>
              <a:rPr lang="en-US" sz="1600" dirty="0"/>
              <a:t> = 0.125</a:t>
            </a:r>
          </a:p>
          <a:p>
            <a:pPr algn="ctr"/>
            <a:r>
              <a:rPr lang="en-US" sz="1600" b="1" i="1" dirty="0"/>
              <a:t>Z</a:t>
            </a:r>
            <a:r>
              <a:rPr lang="en-US" sz="1600" b="1" i="1" baseline="-25000" dirty="0"/>
              <a:t>3</a:t>
            </a:r>
            <a:r>
              <a:rPr lang="en-US" sz="1600" dirty="0"/>
              <a:t>= 2</a:t>
            </a:r>
          </a:p>
        </p:txBody>
      </p:sp>
      <p:sp>
        <p:nvSpPr>
          <p:cNvPr id="341" name="TextBox 340"/>
          <p:cNvSpPr txBox="1"/>
          <p:nvPr/>
        </p:nvSpPr>
        <p:spPr>
          <a:xfrm>
            <a:off x="3520440" y="7115375"/>
            <a:ext cx="5867400" cy="348729"/>
          </a:xfrm>
          <a:prstGeom prst="rect">
            <a:avLst/>
          </a:prstGeom>
          <a:noFill/>
        </p:spPr>
        <p:txBody>
          <a:bodyPr wrap="square" lIns="101799" tIns="50900" rIns="101799" bIns="50900" rtlCol="0">
            <a:spAutoFit/>
          </a:bodyPr>
          <a:lstStyle/>
          <a:p>
            <a:pPr algn="ctr"/>
            <a:r>
              <a:rPr lang="en-US" sz="1600" b="1" i="1" dirty="0" err="1"/>
              <a:t>z</a:t>
            </a:r>
            <a:r>
              <a:rPr lang="en-US" sz="1600" b="1" i="1" baseline="-25000" dirty="0" err="1"/>
              <a:t>i</a:t>
            </a:r>
            <a:r>
              <a:rPr lang="en-US" sz="1600" dirty="0"/>
              <a:t> = fraction of triplets of type </a:t>
            </a:r>
            <a:r>
              <a:rPr lang="en-US" sz="1600" i="1" dirty="0" err="1"/>
              <a:t>i</a:t>
            </a:r>
            <a:r>
              <a:rPr lang="en-US" sz="1600" dirty="0"/>
              <a:t>; </a:t>
            </a:r>
            <a:r>
              <a:rPr lang="en-US" sz="1600" b="1" i="1" dirty="0" err="1"/>
              <a:t>Z</a:t>
            </a:r>
            <a:r>
              <a:rPr lang="en-US" sz="1600" b="1" i="1" baseline="-25000" dirty="0" err="1"/>
              <a:t>i</a:t>
            </a:r>
            <a:r>
              <a:rPr lang="en-US" sz="1600" b="1" i="1" dirty="0"/>
              <a:t> </a:t>
            </a:r>
            <a:r>
              <a:rPr lang="en-US" sz="1600" dirty="0"/>
              <a:t>= total number of triplets of type </a:t>
            </a:r>
            <a:r>
              <a:rPr lang="en-US" sz="1600" i="1" dirty="0" err="1"/>
              <a:t>i</a:t>
            </a:r>
            <a:r>
              <a:rPr lang="en-US" sz="1600" i="1" dirty="0"/>
              <a:t> </a:t>
            </a:r>
          </a:p>
        </p:txBody>
      </p:sp>
      <p:sp>
        <p:nvSpPr>
          <p:cNvPr id="342" name="TextBox 341"/>
          <p:cNvSpPr txBox="1"/>
          <p:nvPr/>
        </p:nvSpPr>
        <p:spPr>
          <a:xfrm>
            <a:off x="7125416" y="2952782"/>
            <a:ext cx="2766059" cy="841458"/>
          </a:xfrm>
          <a:prstGeom prst="rect">
            <a:avLst/>
          </a:prstGeom>
          <a:solidFill>
            <a:schemeClr val="bg1">
              <a:lumMod val="95000"/>
            </a:schemeClr>
          </a:solidFill>
          <a:ln w="28575">
            <a:solidFill>
              <a:schemeClr val="tx1">
                <a:lumMod val="65000"/>
                <a:lumOff val="35000"/>
              </a:schemeClr>
            </a:solidFill>
          </a:ln>
        </p:spPr>
        <p:txBody>
          <a:bodyPr wrap="square" lIns="101799" tIns="50900" rIns="101799" bIns="50900" rtlCol="0">
            <a:spAutoFit/>
          </a:bodyPr>
          <a:lstStyle/>
          <a:p>
            <a:pPr algn="ctr"/>
            <a:r>
              <a:rPr lang="en-US" sz="1600" b="1" i="1" dirty="0"/>
              <a:t>1-D Case: </a:t>
            </a:r>
          </a:p>
          <a:p>
            <a:pPr algn="ctr"/>
            <a:r>
              <a:rPr lang="en-US" sz="1600" dirty="0"/>
              <a:t>Total number of triplets = number of units</a:t>
            </a:r>
          </a:p>
        </p:txBody>
      </p:sp>
      <p:sp>
        <p:nvSpPr>
          <p:cNvPr id="343" name="TextBox 342"/>
          <p:cNvSpPr txBox="1"/>
          <p:nvPr/>
        </p:nvSpPr>
        <p:spPr>
          <a:xfrm>
            <a:off x="219071" y="2966720"/>
            <a:ext cx="1760220" cy="1087679"/>
          </a:xfrm>
          <a:prstGeom prst="rect">
            <a:avLst/>
          </a:prstGeom>
          <a:solidFill>
            <a:schemeClr val="bg1">
              <a:lumMod val="95000"/>
            </a:schemeClr>
          </a:solidFill>
          <a:ln w="28575">
            <a:solidFill>
              <a:schemeClr val="tx1">
                <a:lumMod val="65000"/>
                <a:lumOff val="35000"/>
              </a:schemeClr>
            </a:solidFill>
          </a:ln>
        </p:spPr>
        <p:txBody>
          <a:bodyPr wrap="square" lIns="101799" tIns="50900" rIns="101799" bIns="50900" rtlCol="0">
            <a:spAutoFit/>
          </a:bodyPr>
          <a:lstStyle/>
          <a:p>
            <a:pPr algn="ctr"/>
            <a:r>
              <a:rPr lang="en-US" sz="1600" dirty="0"/>
              <a:t>Envelope configuration: wraparound horizontally only</a:t>
            </a:r>
          </a:p>
        </p:txBody>
      </p:sp>
      <p:sp>
        <p:nvSpPr>
          <p:cNvPr id="20" name="TextBox 19">
            <a:extLst>
              <a:ext uri="{FF2B5EF4-FFF2-40B4-BE49-F238E27FC236}">
                <a16:creationId xmlns:a16="http://schemas.microsoft.com/office/drawing/2014/main" id="{8155A3F2-CA64-4959-B1A1-C4D299AEFEEB}"/>
              </a:ext>
            </a:extLst>
          </p:cNvPr>
          <p:cNvSpPr txBox="1"/>
          <p:nvPr/>
        </p:nvSpPr>
        <p:spPr>
          <a:xfrm>
            <a:off x="587630" y="1129605"/>
            <a:ext cx="9276707" cy="1384995"/>
          </a:xfrm>
          <a:prstGeom prst="rect">
            <a:avLst/>
          </a:prstGeom>
          <a:noFill/>
        </p:spPr>
        <p:txBody>
          <a:bodyPr wrap="none" rtlCol="0">
            <a:spAutoFit/>
          </a:bodyPr>
          <a:lstStyle/>
          <a:p>
            <a:r>
              <a:rPr lang="en-US" sz="2400" b="1" dirty="0"/>
              <a:t>The Base Pattern is designed to:</a:t>
            </a:r>
          </a:p>
          <a:p>
            <a:pPr marL="457200" indent="-457200">
              <a:buFont typeface="+mj-lt"/>
              <a:buAutoNum type="arabicPeriod"/>
            </a:pPr>
            <a:r>
              <a:rPr lang="en-US" b="1" i="1" dirty="0"/>
              <a:t>Illustrate the triplet configuration variables: </a:t>
            </a:r>
            <a:r>
              <a:rPr lang="en-US" dirty="0"/>
              <a:t>one of each </a:t>
            </a:r>
            <a:r>
              <a:rPr lang="en-US" i="1" dirty="0" err="1"/>
              <a:t>z</a:t>
            </a:r>
            <a:r>
              <a:rPr lang="en-US" i="1" baseline="-25000" dirty="0" err="1"/>
              <a:t>i</a:t>
            </a:r>
            <a:endParaRPr lang="en-US" i="1" baseline="-25000" dirty="0"/>
          </a:p>
          <a:p>
            <a:pPr marL="457200" indent="-457200">
              <a:buFont typeface="+mj-lt"/>
              <a:buAutoNum type="arabicPeriod"/>
            </a:pPr>
            <a:r>
              <a:rPr lang="en-US" b="1" i="1" dirty="0"/>
              <a:t>Code and analytics V&amp;V:</a:t>
            </a:r>
            <a:r>
              <a:rPr lang="en-US" dirty="0"/>
              <a:t> Useful when comparing code results with hand-computed</a:t>
            </a:r>
          </a:p>
          <a:p>
            <a:pPr marL="457200" indent="-457200">
              <a:buFont typeface="+mj-lt"/>
              <a:buAutoNum type="arabicPeriod"/>
            </a:pPr>
            <a:r>
              <a:rPr lang="en-US" b="1" i="1" dirty="0"/>
              <a:t>Tutorial role: </a:t>
            </a:r>
            <a:r>
              <a:rPr lang="en-US" dirty="0"/>
              <a:t>Illustrate how the CVM thinking works </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E2AA5625-0D81-4093-84E6-2A45FDEDE21F}"/>
              </a:ext>
            </a:extLst>
          </p:cNvPr>
          <p:cNvSpPr txBox="1"/>
          <p:nvPr/>
        </p:nvSpPr>
        <p:spPr>
          <a:xfrm>
            <a:off x="1228988" y="6740351"/>
            <a:ext cx="455574" cy="346249"/>
          </a:xfrm>
          <a:prstGeom prst="rect">
            <a:avLst/>
          </a:prstGeom>
          <a:noFill/>
        </p:spPr>
        <p:txBody>
          <a:bodyPr wrap="none" rtlCol="0">
            <a:spAutoFit/>
          </a:bodyPr>
          <a:lstStyle/>
          <a:p>
            <a:r>
              <a:rPr lang="en-US" sz="1650" b="1" dirty="0"/>
              <a:t>0.5</a:t>
            </a:r>
          </a:p>
        </p:txBody>
      </p:sp>
      <p:sp>
        <p:nvSpPr>
          <p:cNvPr id="9" name="TextBox 8">
            <a:extLst>
              <a:ext uri="{FF2B5EF4-FFF2-40B4-BE49-F238E27FC236}">
                <a16:creationId xmlns:a16="http://schemas.microsoft.com/office/drawing/2014/main" id="{EA3EC576-2EAF-453A-8E53-47F22F19AD8A}"/>
              </a:ext>
            </a:extLst>
          </p:cNvPr>
          <p:cNvSpPr txBox="1"/>
          <p:nvPr/>
        </p:nvSpPr>
        <p:spPr>
          <a:xfrm>
            <a:off x="1219200" y="3006551"/>
            <a:ext cx="455574" cy="346249"/>
          </a:xfrm>
          <a:prstGeom prst="rect">
            <a:avLst/>
          </a:prstGeom>
          <a:noFill/>
        </p:spPr>
        <p:txBody>
          <a:bodyPr wrap="none" rtlCol="0">
            <a:spAutoFit/>
          </a:bodyPr>
          <a:lstStyle/>
          <a:p>
            <a:r>
              <a:rPr lang="en-US" sz="1650" b="1" dirty="0"/>
              <a:t>0.0</a:t>
            </a:r>
          </a:p>
        </p:txBody>
      </p:sp>
      <p:sp>
        <p:nvSpPr>
          <p:cNvPr id="10" name="TextBox 9">
            <a:extLst>
              <a:ext uri="{FF2B5EF4-FFF2-40B4-BE49-F238E27FC236}">
                <a16:creationId xmlns:a16="http://schemas.microsoft.com/office/drawing/2014/main" id="{B994AF08-7D2B-4D7C-925D-082BFA394477}"/>
              </a:ext>
            </a:extLst>
          </p:cNvPr>
          <p:cNvSpPr txBox="1"/>
          <p:nvPr/>
        </p:nvSpPr>
        <p:spPr>
          <a:xfrm>
            <a:off x="1248563" y="3724222"/>
            <a:ext cx="455574" cy="346249"/>
          </a:xfrm>
          <a:prstGeom prst="rect">
            <a:avLst/>
          </a:prstGeom>
          <a:noFill/>
        </p:spPr>
        <p:txBody>
          <a:bodyPr wrap="none" rtlCol="0">
            <a:spAutoFit/>
          </a:bodyPr>
          <a:lstStyle/>
          <a:p>
            <a:r>
              <a:rPr lang="en-US" sz="1650" b="1" dirty="0"/>
              <a:t>0.1</a:t>
            </a:r>
          </a:p>
        </p:txBody>
      </p:sp>
      <p:cxnSp>
        <p:nvCxnSpPr>
          <p:cNvPr id="14" name="Straight Connector 13">
            <a:extLst>
              <a:ext uri="{FF2B5EF4-FFF2-40B4-BE49-F238E27FC236}">
                <a16:creationId xmlns:a16="http://schemas.microsoft.com/office/drawing/2014/main" id="{B73E7531-C0E3-4D27-A226-47E8B61EA226}"/>
              </a:ext>
            </a:extLst>
          </p:cNvPr>
          <p:cNvCxnSpPr>
            <a:cxnSpLocks/>
          </p:cNvCxnSpPr>
          <p:nvPr/>
        </p:nvCxnSpPr>
        <p:spPr>
          <a:xfrm flipV="1">
            <a:off x="2241080" y="6142504"/>
            <a:ext cx="198408" cy="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9168AAE-734B-4238-8B5E-9905CCF9D1DE}"/>
              </a:ext>
            </a:extLst>
          </p:cNvPr>
          <p:cNvCxnSpPr>
            <a:cxnSpLocks/>
          </p:cNvCxnSpPr>
          <p:nvPr/>
        </p:nvCxnSpPr>
        <p:spPr>
          <a:xfrm flipV="1">
            <a:off x="2257565" y="5375547"/>
            <a:ext cx="198408" cy="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B33957A-6675-4BE7-96F5-C0EB64939B12}"/>
              </a:ext>
            </a:extLst>
          </p:cNvPr>
          <p:cNvCxnSpPr>
            <a:cxnSpLocks/>
          </p:cNvCxnSpPr>
          <p:nvPr/>
        </p:nvCxnSpPr>
        <p:spPr>
          <a:xfrm flipV="1">
            <a:off x="2255419" y="4640502"/>
            <a:ext cx="198408" cy="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E4690098-2907-4E21-BCE1-9BE6D8055A29}"/>
              </a:ext>
            </a:extLst>
          </p:cNvPr>
          <p:cNvCxnSpPr>
            <a:cxnSpLocks/>
          </p:cNvCxnSpPr>
          <p:nvPr/>
        </p:nvCxnSpPr>
        <p:spPr>
          <a:xfrm flipV="1">
            <a:off x="2241080" y="6897137"/>
            <a:ext cx="198408" cy="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81BDF13B-EFCF-449E-8FA3-2F1F5BD9884D}"/>
              </a:ext>
            </a:extLst>
          </p:cNvPr>
          <p:cNvCxnSpPr>
            <a:cxnSpLocks/>
          </p:cNvCxnSpPr>
          <p:nvPr/>
        </p:nvCxnSpPr>
        <p:spPr>
          <a:xfrm flipH="1">
            <a:off x="2439489" y="3098506"/>
            <a:ext cx="16484" cy="379419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4B84E8DD-AB2B-4F1C-B953-8F9E57D628EC}"/>
              </a:ext>
            </a:extLst>
          </p:cNvPr>
          <p:cNvSpPr txBox="1"/>
          <p:nvPr/>
        </p:nvSpPr>
        <p:spPr>
          <a:xfrm>
            <a:off x="1219200" y="5997728"/>
            <a:ext cx="455574" cy="346249"/>
          </a:xfrm>
          <a:prstGeom prst="rect">
            <a:avLst/>
          </a:prstGeom>
          <a:noFill/>
        </p:spPr>
        <p:txBody>
          <a:bodyPr wrap="none" rtlCol="0">
            <a:spAutoFit/>
          </a:bodyPr>
          <a:lstStyle/>
          <a:p>
            <a:r>
              <a:rPr lang="en-US" sz="1650" b="1" dirty="0"/>
              <a:t>0.4</a:t>
            </a:r>
          </a:p>
        </p:txBody>
      </p:sp>
      <p:sp>
        <p:nvSpPr>
          <p:cNvPr id="23" name="TextBox 22">
            <a:extLst>
              <a:ext uri="{FF2B5EF4-FFF2-40B4-BE49-F238E27FC236}">
                <a16:creationId xmlns:a16="http://schemas.microsoft.com/office/drawing/2014/main" id="{6CC16EEE-C0DA-4136-8BD9-4F25BC344F62}"/>
              </a:ext>
            </a:extLst>
          </p:cNvPr>
          <p:cNvSpPr txBox="1"/>
          <p:nvPr/>
        </p:nvSpPr>
        <p:spPr>
          <a:xfrm>
            <a:off x="1238776" y="5245316"/>
            <a:ext cx="455574" cy="346249"/>
          </a:xfrm>
          <a:prstGeom prst="rect">
            <a:avLst/>
          </a:prstGeom>
          <a:noFill/>
        </p:spPr>
        <p:txBody>
          <a:bodyPr wrap="none" rtlCol="0">
            <a:spAutoFit/>
          </a:bodyPr>
          <a:lstStyle/>
          <a:p>
            <a:r>
              <a:rPr lang="en-US" sz="1650" b="1" dirty="0"/>
              <a:t>0.3</a:t>
            </a:r>
          </a:p>
        </p:txBody>
      </p:sp>
      <p:sp>
        <p:nvSpPr>
          <p:cNvPr id="24" name="TextBox 23">
            <a:extLst>
              <a:ext uri="{FF2B5EF4-FFF2-40B4-BE49-F238E27FC236}">
                <a16:creationId xmlns:a16="http://schemas.microsoft.com/office/drawing/2014/main" id="{234895B3-B474-40F3-A888-CD013FDCD185}"/>
              </a:ext>
            </a:extLst>
          </p:cNvPr>
          <p:cNvSpPr txBox="1"/>
          <p:nvPr/>
        </p:nvSpPr>
        <p:spPr>
          <a:xfrm>
            <a:off x="1219200" y="4504087"/>
            <a:ext cx="455574" cy="346249"/>
          </a:xfrm>
          <a:prstGeom prst="rect">
            <a:avLst/>
          </a:prstGeom>
          <a:noFill/>
        </p:spPr>
        <p:txBody>
          <a:bodyPr wrap="none" rtlCol="0">
            <a:spAutoFit/>
          </a:bodyPr>
          <a:lstStyle/>
          <a:p>
            <a:r>
              <a:rPr lang="en-US" sz="1650" b="1" dirty="0"/>
              <a:t>0.2</a:t>
            </a:r>
          </a:p>
        </p:txBody>
      </p:sp>
      <p:cxnSp>
        <p:nvCxnSpPr>
          <p:cNvPr id="50" name="Straight Connector 49">
            <a:extLst>
              <a:ext uri="{FF2B5EF4-FFF2-40B4-BE49-F238E27FC236}">
                <a16:creationId xmlns:a16="http://schemas.microsoft.com/office/drawing/2014/main" id="{E781BD77-65A2-4396-9A86-802F990F7019}"/>
              </a:ext>
            </a:extLst>
          </p:cNvPr>
          <p:cNvCxnSpPr>
            <a:cxnSpLocks/>
          </p:cNvCxnSpPr>
          <p:nvPr/>
        </p:nvCxnSpPr>
        <p:spPr>
          <a:xfrm flipH="1">
            <a:off x="2463813" y="3126194"/>
            <a:ext cx="604700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C3D24825-1B6B-407F-95BF-26368B2065B2}"/>
              </a:ext>
            </a:extLst>
          </p:cNvPr>
          <p:cNvCxnSpPr>
            <a:cxnSpLocks/>
          </p:cNvCxnSpPr>
          <p:nvPr/>
        </p:nvCxnSpPr>
        <p:spPr>
          <a:xfrm flipV="1">
            <a:off x="3223348" y="3014400"/>
            <a:ext cx="0" cy="10022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62D9AF66-1CA8-45DF-852A-335519595074}"/>
              </a:ext>
            </a:extLst>
          </p:cNvPr>
          <p:cNvCxnSpPr>
            <a:cxnSpLocks/>
          </p:cNvCxnSpPr>
          <p:nvPr/>
        </p:nvCxnSpPr>
        <p:spPr>
          <a:xfrm flipV="1">
            <a:off x="3960736" y="2915541"/>
            <a:ext cx="0" cy="19771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8F569509-9E1A-4D7E-9604-9C3C89EE0B6F}"/>
              </a:ext>
            </a:extLst>
          </p:cNvPr>
          <p:cNvCxnSpPr>
            <a:cxnSpLocks/>
          </p:cNvCxnSpPr>
          <p:nvPr/>
        </p:nvCxnSpPr>
        <p:spPr>
          <a:xfrm flipV="1">
            <a:off x="5462701" y="2918937"/>
            <a:ext cx="0" cy="19771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5420E6E0-C9F4-4F0A-9F42-D38C364E918E}"/>
              </a:ext>
            </a:extLst>
          </p:cNvPr>
          <p:cNvCxnSpPr>
            <a:cxnSpLocks/>
          </p:cNvCxnSpPr>
          <p:nvPr/>
        </p:nvCxnSpPr>
        <p:spPr>
          <a:xfrm flipV="1">
            <a:off x="6971466" y="2941561"/>
            <a:ext cx="0" cy="19771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F1972264-EBB2-4817-8503-BC234189C61F}"/>
              </a:ext>
            </a:extLst>
          </p:cNvPr>
          <p:cNvCxnSpPr>
            <a:cxnSpLocks/>
          </p:cNvCxnSpPr>
          <p:nvPr/>
        </p:nvCxnSpPr>
        <p:spPr>
          <a:xfrm flipV="1">
            <a:off x="8510817" y="2928476"/>
            <a:ext cx="0" cy="19771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ABBF78EB-17D2-4999-B0BA-4B0ABAF56A16}"/>
              </a:ext>
            </a:extLst>
          </p:cNvPr>
          <p:cNvCxnSpPr>
            <a:cxnSpLocks/>
          </p:cNvCxnSpPr>
          <p:nvPr/>
        </p:nvCxnSpPr>
        <p:spPr>
          <a:xfrm flipV="1">
            <a:off x="4704927" y="3017796"/>
            <a:ext cx="0" cy="10022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E219B66A-B792-4265-90F8-2A44B7AB27A9}"/>
              </a:ext>
            </a:extLst>
          </p:cNvPr>
          <p:cNvCxnSpPr>
            <a:cxnSpLocks/>
          </p:cNvCxnSpPr>
          <p:nvPr/>
        </p:nvCxnSpPr>
        <p:spPr>
          <a:xfrm flipV="1">
            <a:off x="6196697" y="3007081"/>
            <a:ext cx="0" cy="10022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0806BCEF-3E3E-4787-808E-47469B989DA0}"/>
              </a:ext>
            </a:extLst>
          </p:cNvPr>
          <p:cNvCxnSpPr>
            <a:cxnSpLocks/>
          </p:cNvCxnSpPr>
          <p:nvPr/>
        </p:nvCxnSpPr>
        <p:spPr>
          <a:xfrm flipV="1">
            <a:off x="7753609" y="3020031"/>
            <a:ext cx="0" cy="10022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8E22BD98-0107-4DEA-BC47-25E617DAEEA3}"/>
              </a:ext>
            </a:extLst>
          </p:cNvPr>
          <p:cNvSpPr txBox="1"/>
          <p:nvPr/>
        </p:nvSpPr>
        <p:spPr>
          <a:xfrm>
            <a:off x="2262479" y="2286000"/>
            <a:ext cx="455574" cy="346249"/>
          </a:xfrm>
          <a:prstGeom prst="rect">
            <a:avLst/>
          </a:prstGeom>
          <a:noFill/>
        </p:spPr>
        <p:txBody>
          <a:bodyPr wrap="none" rtlCol="0">
            <a:spAutoFit/>
          </a:bodyPr>
          <a:lstStyle/>
          <a:p>
            <a:r>
              <a:rPr lang="en-US" sz="1650" b="1" dirty="0"/>
              <a:t>0.0</a:t>
            </a:r>
          </a:p>
        </p:txBody>
      </p:sp>
      <p:sp>
        <p:nvSpPr>
          <p:cNvPr id="66" name="TextBox 65">
            <a:extLst>
              <a:ext uri="{FF2B5EF4-FFF2-40B4-BE49-F238E27FC236}">
                <a16:creationId xmlns:a16="http://schemas.microsoft.com/office/drawing/2014/main" id="{66101D11-63AD-415E-B50F-D34E01A5E553}"/>
              </a:ext>
            </a:extLst>
          </p:cNvPr>
          <p:cNvSpPr txBox="1"/>
          <p:nvPr/>
        </p:nvSpPr>
        <p:spPr>
          <a:xfrm>
            <a:off x="3756094" y="2293366"/>
            <a:ext cx="455574" cy="346249"/>
          </a:xfrm>
          <a:prstGeom prst="rect">
            <a:avLst/>
          </a:prstGeom>
          <a:noFill/>
        </p:spPr>
        <p:txBody>
          <a:bodyPr wrap="none" rtlCol="0">
            <a:spAutoFit/>
          </a:bodyPr>
          <a:lstStyle/>
          <a:p>
            <a:r>
              <a:rPr lang="en-US" sz="1650" b="1" dirty="0"/>
              <a:t>1.0</a:t>
            </a:r>
          </a:p>
        </p:txBody>
      </p:sp>
      <p:sp>
        <p:nvSpPr>
          <p:cNvPr id="67" name="TextBox 66">
            <a:extLst>
              <a:ext uri="{FF2B5EF4-FFF2-40B4-BE49-F238E27FC236}">
                <a16:creationId xmlns:a16="http://schemas.microsoft.com/office/drawing/2014/main" id="{59FC5D5A-431A-4CBB-97C0-088711C71B3E}"/>
              </a:ext>
            </a:extLst>
          </p:cNvPr>
          <p:cNvSpPr txBox="1"/>
          <p:nvPr/>
        </p:nvSpPr>
        <p:spPr>
          <a:xfrm>
            <a:off x="5235598" y="2289637"/>
            <a:ext cx="455574" cy="346249"/>
          </a:xfrm>
          <a:prstGeom prst="rect">
            <a:avLst/>
          </a:prstGeom>
          <a:noFill/>
        </p:spPr>
        <p:txBody>
          <a:bodyPr wrap="none" rtlCol="0">
            <a:spAutoFit/>
          </a:bodyPr>
          <a:lstStyle/>
          <a:p>
            <a:r>
              <a:rPr lang="en-US" sz="1650" b="1" dirty="0"/>
              <a:t>2.0</a:t>
            </a:r>
          </a:p>
        </p:txBody>
      </p:sp>
      <p:sp>
        <p:nvSpPr>
          <p:cNvPr id="68" name="TextBox 67">
            <a:extLst>
              <a:ext uri="{FF2B5EF4-FFF2-40B4-BE49-F238E27FC236}">
                <a16:creationId xmlns:a16="http://schemas.microsoft.com/office/drawing/2014/main" id="{0327437F-E792-4A65-B9B6-95BA37CF6F45}"/>
              </a:ext>
            </a:extLst>
          </p:cNvPr>
          <p:cNvSpPr txBox="1"/>
          <p:nvPr/>
        </p:nvSpPr>
        <p:spPr>
          <a:xfrm>
            <a:off x="6773623" y="2286000"/>
            <a:ext cx="455574" cy="346249"/>
          </a:xfrm>
          <a:prstGeom prst="rect">
            <a:avLst/>
          </a:prstGeom>
          <a:noFill/>
        </p:spPr>
        <p:txBody>
          <a:bodyPr wrap="none" rtlCol="0">
            <a:spAutoFit/>
          </a:bodyPr>
          <a:lstStyle/>
          <a:p>
            <a:r>
              <a:rPr lang="en-US" sz="1650" b="1" dirty="0"/>
              <a:t>3.0</a:t>
            </a:r>
          </a:p>
        </p:txBody>
      </p:sp>
      <p:sp>
        <p:nvSpPr>
          <p:cNvPr id="69" name="TextBox 68">
            <a:extLst>
              <a:ext uri="{FF2B5EF4-FFF2-40B4-BE49-F238E27FC236}">
                <a16:creationId xmlns:a16="http://schemas.microsoft.com/office/drawing/2014/main" id="{8789DF82-7ABB-4247-86C1-E034FC834D60}"/>
              </a:ext>
            </a:extLst>
          </p:cNvPr>
          <p:cNvSpPr txBox="1"/>
          <p:nvPr/>
        </p:nvSpPr>
        <p:spPr>
          <a:xfrm>
            <a:off x="8283710" y="2286000"/>
            <a:ext cx="455574" cy="346249"/>
          </a:xfrm>
          <a:prstGeom prst="rect">
            <a:avLst/>
          </a:prstGeom>
          <a:noFill/>
        </p:spPr>
        <p:txBody>
          <a:bodyPr wrap="none" rtlCol="0">
            <a:spAutoFit/>
          </a:bodyPr>
          <a:lstStyle/>
          <a:p>
            <a:r>
              <a:rPr lang="en-US" sz="1650" b="1" dirty="0"/>
              <a:t>4.0</a:t>
            </a:r>
          </a:p>
        </p:txBody>
      </p:sp>
      <p:cxnSp>
        <p:nvCxnSpPr>
          <p:cNvPr id="71" name="Straight Connector 70">
            <a:extLst>
              <a:ext uri="{FF2B5EF4-FFF2-40B4-BE49-F238E27FC236}">
                <a16:creationId xmlns:a16="http://schemas.microsoft.com/office/drawing/2014/main" id="{0AA6C2FA-DE8C-43EC-8B7C-23733F6EAEFA}"/>
              </a:ext>
            </a:extLst>
          </p:cNvPr>
          <p:cNvCxnSpPr>
            <a:cxnSpLocks/>
          </p:cNvCxnSpPr>
          <p:nvPr/>
        </p:nvCxnSpPr>
        <p:spPr>
          <a:xfrm flipV="1">
            <a:off x="2249725" y="3879706"/>
            <a:ext cx="198408" cy="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4B65F4F9-DAEC-4164-BC4A-9F7809B71531}"/>
              </a:ext>
            </a:extLst>
          </p:cNvPr>
          <p:cNvSpPr/>
          <p:nvPr/>
        </p:nvSpPr>
        <p:spPr>
          <a:xfrm rot="5400000">
            <a:off x="1779668" y="2559378"/>
            <a:ext cx="506950" cy="39673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980" i="1" dirty="0">
                <a:solidFill>
                  <a:schemeClr val="tx1"/>
                </a:solidFill>
              </a:rPr>
              <a:t>x</a:t>
            </a:r>
            <a:r>
              <a:rPr lang="en-US" sz="1980" i="1" baseline="-25000" dirty="0">
                <a:solidFill>
                  <a:schemeClr val="tx1"/>
                </a:solidFill>
              </a:rPr>
              <a:t>1</a:t>
            </a:r>
            <a:endParaRPr lang="en-US" sz="1980" i="1" dirty="0">
              <a:solidFill>
                <a:schemeClr val="tx1"/>
              </a:solidFill>
            </a:endParaRPr>
          </a:p>
        </p:txBody>
      </p:sp>
      <p:grpSp>
        <p:nvGrpSpPr>
          <p:cNvPr id="25" name="Group 24">
            <a:extLst>
              <a:ext uri="{FF2B5EF4-FFF2-40B4-BE49-F238E27FC236}">
                <a16:creationId xmlns:a16="http://schemas.microsoft.com/office/drawing/2014/main" id="{F20161C2-F557-4697-B027-280AFF9614DD}"/>
              </a:ext>
            </a:extLst>
          </p:cNvPr>
          <p:cNvGrpSpPr/>
          <p:nvPr/>
        </p:nvGrpSpPr>
        <p:grpSpPr>
          <a:xfrm>
            <a:off x="2212419" y="2667000"/>
            <a:ext cx="670376" cy="346249"/>
            <a:chOff x="2236574" y="1285103"/>
            <a:chExt cx="812577" cy="419695"/>
          </a:xfrm>
        </p:grpSpPr>
        <p:sp>
          <p:nvSpPr>
            <p:cNvPr id="18" name="Rectangle: Rounded Corners 17">
              <a:extLst>
                <a:ext uri="{FF2B5EF4-FFF2-40B4-BE49-F238E27FC236}">
                  <a16:creationId xmlns:a16="http://schemas.microsoft.com/office/drawing/2014/main" id="{7F6B0A7D-9AF4-4753-B3CC-54FFF6A36429}"/>
                </a:ext>
              </a:extLst>
            </p:cNvPr>
            <p:cNvSpPr/>
            <p:nvPr/>
          </p:nvSpPr>
          <p:spPr>
            <a:xfrm>
              <a:off x="2236574" y="1285104"/>
              <a:ext cx="713656" cy="369332"/>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50"/>
            </a:p>
          </p:txBody>
        </p:sp>
        <p:sp>
          <p:nvSpPr>
            <p:cNvPr id="20" name="TextBox 19">
              <a:extLst>
                <a:ext uri="{FF2B5EF4-FFF2-40B4-BE49-F238E27FC236}">
                  <a16:creationId xmlns:a16="http://schemas.microsoft.com/office/drawing/2014/main" id="{FCDCE161-55AC-4D28-885B-C8BEC861AE46}"/>
                </a:ext>
              </a:extLst>
            </p:cNvPr>
            <p:cNvSpPr txBox="1"/>
            <p:nvPr/>
          </p:nvSpPr>
          <p:spPr>
            <a:xfrm>
              <a:off x="2236574" y="1285103"/>
              <a:ext cx="812577" cy="419695"/>
            </a:xfrm>
            <a:prstGeom prst="rect">
              <a:avLst/>
            </a:prstGeom>
            <a:noFill/>
          </p:spPr>
          <p:txBody>
            <a:bodyPr wrap="none" rtlCol="0">
              <a:spAutoFit/>
            </a:bodyPr>
            <a:lstStyle/>
            <a:p>
              <a:r>
                <a:rPr lang="en-US" sz="1650" b="1" dirty="0"/>
                <a:t>0.500</a:t>
              </a:r>
            </a:p>
          </p:txBody>
        </p:sp>
      </p:grpSp>
      <p:sp>
        <p:nvSpPr>
          <p:cNvPr id="72" name="Rectangle 71">
            <a:extLst>
              <a:ext uri="{FF2B5EF4-FFF2-40B4-BE49-F238E27FC236}">
                <a16:creationId xmlns:a16="http://schemas.microsoft.com/office/drawing/2014/main" id="{4F277D11-1F19-414D-889F-1B43C6591D04}"/>
              </a:ext>
            </a:extLst>
          </p:cNvPr>
          <p:cNvSpPr/>
          <p:nvPr/>
        </p:nvSpPr>
        <p:spPr>
          <a:xfrm rot="16200000">
            <a:off x="-616126" y="4652406"/>
            <a:ext cx="3341138" cy="39673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50" i="1" dirty="0">
                <a:solidFill>
                  <a:schemeClr val="tx1"/>
                </a:solidFill>
              </a:rPr>
              <a:t>(Interaction Enthalpy Parameter) </a:t>
            </a:r>
          </a:p>
        </p:txBody>
      </p:sp>
      <p:grpSp>
        <p:nvGrpSpPr>
          <p:cNvPr id="76" name="Group 75">
            <a:extLst>
              <a:ext uri="{FF2B5EF4-FFF2-40B4-BE49-F238E27FC236}">
                <a16:creationId xmlns:a16="http://schemas.microsoft.com/office/drawing/2014/main" id="{5F57124B-6290-4F79-A7C3-4A10EBCE4E15}"/>
              </a:ext>
            </a:extLst>
          </p:cNvPr>
          <p:cNvGrpSpPr/>
          <p:nvPr/>
        </p:nvGrpSpPr>
        <p:grpSpPr>
          <a:xfrm>
            <a:off x="8173537" y="2667000"/>
            <a:ext cx="670376" cy="346249"/>
            <a:chOff x="2236574" y="1285103"/>
            <a:chExt cx="812577" cy="419695"/>
          </a:xfrm>
        </p:grpSpPr>
        <p:sp>
          <p:nvSpPr>
            <p:cNvPr id="77" name="Rectangle: Rounded Corners 76">
              <a:extLst>
                <a:ext uri="{FF2B5EF4-FFF2-40B4-BE49-F238E27FC236}">
                  <a16:creationId xmlns:a16="http://schemas.microsoft.com/office/drawing/2014/main" id="{6C0D4A99-2823-489A-BC8F-310ED2397558}"/>
                </a:ext>
              </a:extLst>
            </p:cNvPr>
            <p:cNvSpPr/>
            <p:nvPr/>
          </p:nvSpPr>
          <p:spPr>
            <a:xfrm>
              <a:off x="2236574" y="1285104"/>
              <a:ext cx="713656" cy="369332"/>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50"/>
            </a:p>
          </p:txBody>
        </p:sp>
        <p:sp>
          <p:nvSpPr>
            <p:cNvPr id="78" name="TextBox 77">
              <a:extLst>
                <a:ext uri="{FF2B5EF4-FFF2-40B4-BE49-F238E27FC236}">
                  <a16:creationId xmlns:a16="http://schemas.microsoft.com/office/drawing/2014/main" id="{FF31E1A7-BC4D-434B-A46B-5F42465FE5FD}"/>
                </a:ext>
              </a:extLst>
            </p:cNvPr>
            <p:cNvSpPr txBox="1"/>
            <p:nvPr/>
          </p:nvSpPr>
          <p:spPr>
            <a:xfrm>
              <a:off x="2236574" y="1285103"/>
              <a:ext cx="812577" cy="419695"/>
            </a:xfrm>
            <a:prstGeom prst="rect">
              <a:avLst/>
            </a:prstGeom>
            <a:noFill/>
          </p:spPr>
          <p:txBody>
            <a:bodyPr wrap="none" rtlCol="0">
              <a:spAutoFit/>
            </a:bodyPr>
            <a:lstStyle/>
            <a:p>
              <a:r>
                <a:rPr lang="en-US" sz="1650" b="1" dirty="0"/>
                <a:t>0.018</a:t>
              </a:r>
            </a:p>
          </p:txBody>
        </p:sp>
      </p:grpSp>
      <p:grpSp>
        <p:nvGrpSpPr>
          <p:cNvPr id="79" name="Group 78">
            <a:extLst>
              <a:ext uri="{FF2B5EF4-FFF2-40B4-BE49-F238E27FC236}">
                <a16:creationId xmlns:a16="http://schemas.microsoft.com/office/drawing/2014/main" id="{6E27A8FB-38FC-4780-A113-777C4E204186}"/>
              </a:ext>
            </a:extLst>
          </p:cNvPr>
          <p:cNvGrpSpPr/>
          <p:nvPr/>
        </p:nvGrpSpPr>
        <p:grpSpPr>
          <a:xfrm>
            <a:off x="6695751" y="2667000"/>
            <a:ext cx="670376" cy="346249"/>
            <a:chOff x="2236574" y="1285103"/>
            <a:chExt cx="812577" cy="419695"/>
          </a:xfrm>
        </p:grpSpPr>
        <p:sp>
          <p:nvSpPr>
            <p:cNvPr id="80" name="Rectangle: Rounded Corners 79">
              <a:extLst>
                <a:ext uri="{FF2B5EF4-FFF2-40B4-BE49-F238E27FC236}">
                  <a16:creationId xmlns:a16="http://schemas.microsoft.com/office/drawing/2014/main" id="{1277E65E-5BDB-4B43-9269-78C9AC590353}"/>
                </a:ext>
              </a:extLst>
            </p:cNvPr>
            <p:cNvSpPr/>
            <p:nvPr/>
          </p:nvSpPr>
          <p:spPr>
            <a:xfrm>
              <a:off x="2236574" y="1285104"/>
              <a:ext cx="713656" cy="369332"/>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50"/>
            </a:p>
          </p:txBody>
        </p:sp>
        <p:sp>
          <p:nvSpPr>
            <p:cNvPr id="81" name="TextBox 80">
              <a:extLst>
                <a:ext uri="{FF2B5EF4-FFF2-40B4-BE49-F238E27FC236}">
                  <a16:creationId xmlns:a16="http://schemas.microsoft.com/office/drawing/2014/main" id="{4643A1A9-16A4-4DEF-B454-20A1E8DAC53A}"/>
                </a:ext>
              </a:extLst>
            </p:cNvPr>
            <p:cNvSpPr txBox="1"/>
            <p:nvPr/>
          </p:nvSpPr>
          <p:spPr>
            <a:xfrm>
              <a:off x="2236574" y="1285103"/>
              <a:ext cx="812577" cy="419695"/>
            </a:xfrm>
            <a:prstGeom prst="rect">
              <a:avLst/>
            </a:prstGeom>
            <a:noFill/>
          </p:spPr>
          <p:txBody>
            <a:bodyPr wrap="none" rtlCol="0">
              <a:spAutoFit/>
            </a:bodyPr>
            <a:lstStyle/>
            <a:p>
              <a:r>
                <a:rPr lang="en-US" sz="1650" b="1" dirty="0"/>
                <a:t>0.047</a:t>
              </a:r>
            </a:p>
          </p:txBody>
        </p:sp>
      </p:grpSp>
      <p:grpSp>
        <p:nvGrpSpPr>
          <p:cNvPr id="82" name="Group 81">
            <a:extLst>
              <a:ext uri="{FF2B5EF4-FFF2-40B4-BE49-F238E27FC236}">
                <a16:creationId xmlns:a16="http://schemas.microsoft.com/office/drawing/2014/main" id="{AEB45B30-1D80-4733-9B2C-C2B19C129C51}"/>
              </a:ext>
            </a:extLst>
          </p:cNvPr>
          <p:cNvGrpSpPr/>
          <p:nvPr/>
        </p:nvGrpSpPr>
        <p:grpSpPr>
          <a:xfrm>
            <a:off x="5162115" y="2667000"/>
            <a:ext cx="670376" cy="346249"/>
            <a:chOff x="2236574" y="1285103"/>
            <a:chExt cx="812577" cy="419695"/>
          </a:xfrm>
        </p:grpSpPr>
        <p:sp>
          <p:nvSpPr>
            <p:cNvPr id="83" name="Rectangle: Rounded Corners 82">
              <a:extLst>
                <a:ext uri="{FF2B5EF4-FFF2-40B4-BE49-F238E27FC236}">
                  <a16:creationId xmlns:a16="http://schemas.microsoft.com/office/drawing/2014/main" id="{7778A2FB-3BC1-46FA-B5C7-287A9AAD92EC}"/>
                </a:ext>
              </a:extLst>
            </p:cNvPr>
            <p:cNvSpPr/>
            <p:nvPr/>
          </p:nvSpPr>
          <p:spPr>
            <a:xfrm>
              <a:off x="2236574" y="1285104"/>
              <a:ext cx="713656" cy="369332"/>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50"/>
            </a:p>
          </p:txBody>
        </p:sp>
        <p:sp>
          <p:nvSpPr>
            <p:cNvPr id="84" name="TextBox 83">
              <a:extLst>
                <a:ext uri="{FF2B5EF4-FFF2-40B4-BE49-F238E27FC236}">
                  <a16:creationId xmlns:a16="http://schemas.microsoft.com/office/drawing/2014/main" id="{24C9F63E-32D3-4D75-A0E7-7AC6097A345F}"/>
                </a:ext>
              </a:extLst>
            </p:cNvPr>
            <p:cNvSpPr txBox="1"/>
            <p:nvPr/>
          </p:nvSpPr>
          <p:spPr>
            <a:xfrm>
              <a:off x="2236574" y="1285103"/>
              <a:ext cx="812577" cy="419695"/>
            </a:xfrm>
            <a:prstGeom prst="rect">
              <a:avLst/>
            </a:prstGeom>
            <a:noFill/>
          </p:spPr>
          <p:txBody>
            <a:bodyPr wrap="none" rtlCol="0">
              <a:spAutoFit/>
            </a:bodyPr>
            <a:lstStyle/>
            <a:p>
              <a:r>
                <a:rPr lang="en-US" sz="1650" b="1" dirty="0"/>
                <a:t>0.119</a:t>
              </a:r>
            </a:p>
          </p:txBody>
        </p:sp>
      </p:grpSp>
      <p:grpSp>
        <p:nvGrpSpPr>
          <p:cNvPr id="85" name="Group 84">
            <a:extLst>
              <a:ext uri="{FF2B5EF4-FFF2-40B4-BE49-F238E27FC236}">
                <a16:creationId xmlns:a16="http://schemas.microsoft.com/office/drawing/2014/main" id="{70D03A74-B180-426A-BEB4-6F7D85767870}"/>
              </a:ext>
            </a:extLst>
          </p:cNvPr>
          <p:cNvGrpSpPr/>
          <p:nvPr/>
        </p:nvGrpSpPr>
        <p:grpSpPr>
          <a:xfrm>
            <a:off x="3634811" y="2667000"/>
            <a:ext cx="670376" cy="346249"/>
            <a:chOff x="2236574" y="1285103"/>
            <a:chExt cx="812577" cy="419695"/>
          </a:xfrm>
        </p:grpSpPr>
        <p:sp>
          <p:nvSpPr>
            <p:cNvPr id="86" name="Rectangle: Rounded Corners 85">
              <a:extLst>
                <a:ext uri="{FF2B5EF4-FFF2-40B4-BE49-F238E27FC236}">
                  <a16:creationId xmlns:a16="http://schemas.microsoft.com/office/drawing/2014/main" id="{9FDFDFB4-9651-4BC6-8696-C1C51C65D956}"/>
                </a:ext>
              </a:extLst>
            </p:cNvPr>
            <p:cNvSpPr/>
            <p:nvPr/>
          </p:nvSpPr>
          <p:spPr>
            <a:xfrm>
              <a:off x="2236574" y="1285104"/>
              <a:ext cx="713656" cy="369332"/>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50"/>
            </a:p>
          </p:txBody>
        </p:sp>
        <p:sp>
          <p:nvSpPr>
            <p:cNvPr id="87" name="TextBox 86">
              <a:extLst>
                <a:ext uri="{FF2B5EF4-FFF2-40B4-BE49-F238E27FC236}">
                  <a16:creationId xmlns:a16="http://schemas.microsoft.com/office/drawing/2014/main" id="{B2E7E76A-3E4D-4048-A314-32A138521208}"/>
                </a:ext>
              </a:extLst>
            </p:cNvPr>
            <p:cNvSpPr txBox="1"/>
            <p:nvPr/>
          </p:nvSpPr>
          <p:spPr>
            <a:xfrm>
              <a:off x="2236574" y="1285103"/>
              <a:ext cx="812577" cy="419695"/>
            </a:xfrm>
            <a:prstGeom prst="rect">
              <a:avLst/>
            </a:prstGeom>
            <a:noFill/>
          </p:spPr>
          <p:txBody>
            <a:bodyPr wrap="none" rtlCol="0">
              <a:spAutoFit/>
            </a:bodyPr>
            <a:lstStyle/>
            <a:p>
              <a:r>
                <a:rPr lang="en-US" sz="1650" b="1" dirty="0"/>
                <a:t>0.269</a:t>
              </a:r>
            </a:p>
          </p:txBody>
        </p:sp>
      </p:grpSp>
      <p:grpSp>
        <p:nvGrpSpPr>
          <p:cNvPr id="88" name="Group 87">
            <a:extLst>
              <a:ext uri="{FF2B5EF4-FFF2-40B4-BE49-F238E27FC236}">
                <a16:creationId xmlns:a16="http://schemas.microsoft.com/office/drawing/2014/main" id="{C82C0085-D283-423F-9C5A-CB1F337348D3}"/>
              </a:ext>
            </a:extLst>
          </p:cNvPr>
          <p:cNvGrpSpPr/>
          <p:nvPr/>
        </p:nvGrpSpPr>
        <p:grpSpPr>
          <a:xfrm>
            <a:off x="1752600" y="3718702"/>
            <a:ext cx="670376" cy="346249"/>
            <a:chOff x="2236574" y="1285103"/>
            <a:chExt cx="812577" cy="419695"/>
          </a:xfrm>
        </p:grpSpPr>
        <p:sp>
          <p:nvSpPr>
            <p:cNvPr id="89" name="Rectangle: Rounded Corners 88">
              <a:extLst>
                <a:ext uri="{FF2B5EF4-FFF2-40B4-BE49-F238E27FC236}">
                  <a16:creationId xmlns:a16="http://schemas.microsoft.com/office/drawing/2014/main" id="{F09E7B90-680B-4AC6-808E-822AD58A7B97}"/>
                </a:ext>
              </a:extLst>
            </p:cNvPr>
            <p:cNvSpPr/>
            <p:nvPr/>
          </p:nvSpPr>
          <p:spPr>
            <a:xfrm>
              <a:off x="2236574" y="1285104"/>
              <a:ext cx="713656" cy="369332"/>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50"/>
            </a:p>
          </p:txBody>
        </p:sp>
        <p:sp>
          <p:nvSpPr>
            <p:cNvPr id="90" name="TextBox 89">
              <a:extLst>
                <a:ext uri="{FF2B5EF4-FFF2-40B4-BE49-F238E27FC236}">
                  <a16:creationId xmlns:a16="http://schemas.microsoft.com/office/drawing/2014/main" id="{E1C7A36A-4DB7-4F5A-ADDE-224E4CE4788D}"/>
                </a:ext>
              </a:extLst>
            </p:cNvPr>
            <p:cNvSpPr txBox="1"/>
            <p:nvPr/>
          </p:nvSpPr>
          <p:spPr>
            <a:xfrm>
              <a:off x="2236574" y="1285103"/>
              <a:ext cx="812577" cy="419695"/>
            </a:xfrm>
            <a:prstGeom prst="rect">
              <a:avLst/>
            </a:prstGeom>
            <a:noFill/>
          </p:spPr>
          <p:txBody>
            <a:bodyPr wrap="none" rtlCol="0">
              <a:spAutoFit/>
            </a:bodyPr>
            <a:lstStyle/>
            <a:p>
              <a:r>
                <a:rPr lang="en-US" sz="1650" b="1" dirty="0"/>
                <a:t>0.500</a:t>
              </a:r>
            </a:p>
          </p:txBody>
        </p:sp>
      </p:grpSp>
      <p:grpSp>
        <p:nvGrpSpPr>
          <p:cNvPr id="91" name="Group 90">
            <a:extLst>
              <a:ext uri="{FF2B5EF4-FFF2-40B4-BE49-F238E27FC236}">
                <a16:creationId xmlns:a16="http://schemas.microsoft.com/office/drawing/2014/main" id="{8FBC2137-2C09-474E-B1FB-1AF48CA0961D}"/>
              </a:ext>
            </a:extLst>
          </p:cNvPr>
          <p:cNvGrpSpPr/>
          <p:nvPr/>
        </p:nvGrpSpPr>
        <p:grpSpPr>
          <a:xfrm>
            <a:off x="1752600" y="4482275"/>
            <a:ext cx="670376" cy="346249"/>
            <a:chOff x="2236574" y="1285103"/>
            <a:chExt cx="812577" cy="419695"/>
          </a:xfrm>
        </p:grpSpPr>
        <p:sp>
          <p:nvSpPr>
            <p:cNvPr id="92" name="Rectangle: Rounded Corners 91">
              <a:extLst>
                <a:ext uri="{FF2B5EF4-FFF2-40B4-BE49-F238E27FC236}">
                  <a16:creationId xmlns:a16="http://schemas.microsoft.com/office/drawing/2014/main" id="{DE0088DF-952A-401A-96F0-83BBC1605F6A}"/>
                </a:ext>
              </a:extLst>
            </p:cNvPr>
            <p:cNvSpPr/>
            <p:nvPr/>
          </p:nvSpPr>
          <p:spPr>
            <a:xfrm>
              <a:off x="2236574" y="1285104"/>
              <a:ext cx="713656" cy="369332"/>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50"/>
            </a:p>
          </p:txBody>
        </p:sp>
        <p:sp>
          <p:nvSpPr>
            <p:cNvPr id="93" name="TextBox 92">
              <a:extLst>
                <a:ext uri="{FF2B5EF4-FFF2-40B4-BE49-F238E27FC236}">
                  <a16:creationId xmlns:a16="http://schemas.microsoft.com/office/drawing/2014/main" id="{06BE370D-BA9F-4BC8-ABB4-91175611C4E7}"/>
                </a:ext>
              </a:extLst>
            </p:cNvPr>
            <p:cNvSpPr txBox="1"/>
            <p:nvPr/>
          </p:nvSpPr>
          <p:spPr>
            <a:xfrm>
              <a:off x="2236574" y="1285103"/>
              <a:ext cx="812577" cy="419695"/>
            </a:xfrm>
            <a:prstGeom prst="rect">
              <a:avLst/>
            </a:prstGeom>
            <a:noFill/>
          </p:spPr>
          <p:txBody>
            <a:bodyPr wrap="none" rtlCol="0">
              <a:spAutoFit/>
            </a:bodyPr>
            <a:lstStyle/>
            <a:p>
              <a:r>
                <a:rPr lang="en-US" sz="1650" b="1" dirty="0"/>
                <a:t>0.500</a:t>
              </a:r>
            </a:p>
          </p:txBody>
        </p:sp>
      </p:grpSp>
      <p:grpSp>
        <p:nvGrpSpPr>
          <p:cNvPr id="94" name="Group 93">
            <a:extLst>
              <a:ext uri="{FF2B5EF4-FFF2-40B4-BE49-F238E27FC236}">
                <a16:creationId xmlns:a16="http://schemas.microsoft.com/office/drawing/2014/main" id="{19A8ADAF-DDF2-42E2-8FD4-0CB0B11A82FB}"/>
              </a:ext>
            </a:extLst>
          </p:cNvPr>
          <p:cNvGrpSpPr/>
          <p:nvPr/>
        </p:nvGrpSpPr>
        <p:grpSpPr>
          <a:xfrm>
            <a:off x="1752600" y="5236907"/>
            <a:ext cx="670376" cy="346249"/>
            <a:chOff x="2236574" y="1285103"/>
            <a:chExt cx="812577" cy="419695"/>
          </a:xfrm>
        </p:grpSpPr>
        <p:sp>
          <p:nvSpPr>
            <p:cNvPr id="95" name="Rectangle: Rounded Corners 94">
              <a:extLst>
                <a:ext uri="{FF2B5EF4-FFF2-40B4-BE49-F238E27FC236}">
                  <a16:creationId xmlns:a16="http://schemas.microsoft.com/office/drawing/2014/main" id="{F495B2E3-918D-4394-B4B0-94BB2F3A76F1}"/>
                </a:ext>
              </a:extLst>
            </p:cNvPr>
            <p:cNvSpPr/>
            <p:nvPr/>
          </p:nvSpPr>
          <p:spPr>
            <a:xfrm>
              <a:off x="2236574" y="1285104"/>
              <a:ext cx="713656" cy="369332"/>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50"/>
            </a:p>
          </p:txBody>
        </p:sp>
        <p:sp>
          <p:nvSpPr>
            <p:cNvPr id="96" name="TextBox 95">
              <a:extLst>
                <a:ext uri="{FF2B5EF4-FFF2-40B4-BE49-F238E27FC236}">
                  <a16:creationId xmlns:a16="http://schemas.microsoft.com/office/drawing/2014/main" id="{A6913170-B1AE-499C-8043-79676DAA3D9C}"/>
                </a:ext>
              </a:extLst>
            </p:cNvPr>
            <p:cNvSpPr txBox="1"/>
            <p:nvPr/>
          </p:nvSpPr>
          <p:spPr>
            <a:xfrm>
              <a:off x="2236574" y="1285103"/>
              <a:ext cx="812577" cy="419695"/>
            </a:xfrm>
            <a:prstGeom prst="rect">
              <a:avLst/>
            </a:prstGeom>
            <a:noFill/>
          </p:spPr>
          <p:txBody>
            <a:bodyPr wrap="none" rtlCol="0">
              <a:spAutoFit/>
            </a:bodyPr>
            <a:lstStyle/>
            <a:p>
              <a:r>
                <a:rPr lang="en-US" sz="1650" b="1" dirty="0"/>
                <a:t>0.500</a:t>
              </a:r>
            </a:p>
          </p:txBody>
        </p:sp>
      </p:grpSp>
      <p:grpSp>
        <p:nvGrpSpPr>
          <p:cNvPr id="97" name="Group 96">
            <a:extLst>
              <a:ext uri="{FF2B5EF4-FFF2-40B4-BE49-F238E27FC236}">
                <a16:creationId xmlns:a16="http://schemas.microsoft.com/office/drawing/2014/main" id="{1F985076-D07D-4C9D-A528-57957C994EC1}"/>
              </a:ext>
            </a:extLst>
          </p:cNvPr>
          <p:cNvGrpSpPr/>
          <p:nvPr/>
        </p:nvGrpSpPr>
        <p:grpSpPr>
          <a:xfrm>
            <a:off x="1752600" y="5981478"/>
            <a:ext cx="670376" cy="346249"/>
            <a:chOff x="2236574" y="1285103"/>
            <a:chExt cx="812577" cy="419695"/>
          </a:xfrm>
        </p:grpSpPr>
        <p:sp>
          <p:nvSpPr>
            <p:cNvPr id="98" name="Rectangle: Rounded Corners 97">
              <a:extLst>
                <a:ext uri="{FF2B5EF4-FFF2-40B4-BE49-F238E27FC236}">
                  <a16:creationId xmlns:a16="http://schemas.microsoft.com/office/drawing/2014/main" id="{2EE0A8CC-1BED-47BF-8712-B130DB203A83}"/>
                </a:ext>
              </a:extLst>
            </p:cNvPr>
            <p:cNvSpPr/>
            <p:nvPr/>
          </p:nvSpPr>
          <p:spPr>
            <a:xfrm>
              <a:off x="2236574" y="1285104"/>
              <a:ext cx="713656" cy="369332"/>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50"/>
            </a:p>
          </p:txBody>
        </p:sp>
        <p:sp>
          <p:nvSpPr>
            <p:cNvPr id="99" name="TextBox 98">
              <a:extLst>
                <a:ext uri="{FF2B5EF4-FFF2-40B4-BE49-F238E27FC236}">
                  <a16:creationId xmlns:a16="http://schemas.microsoft.com/office/drawing/2014/main" id="{C8881AD5-CEEA-4928-B729-03267C904331}"/>
                </a:ext>
              </a:extLst>
            </p:cNvPr>
            <p:cNvSpPr txBox="1"/>
            <p:nvPr/>
          </p:nvSpPr>
          <p:spPr>
            <a:xfrm>
              <a:off x="2236574" y="1285103"/>
              <a:ext cx="812577" cy="419695"/>
            </a:xfrm>
            <a:prstGeom prst="rect">
              <a:avLst/>
            </a:prstGeom>
            <a:noFill/>
          </p:spPr>
          <p:txBody>
            <a:bodyPr wrap="none" rtlCol="0">
              <a:spAutoFit/>
            </a:bodyPr>
            <a:lstStyle/>
            <a:p>
              <a:r>
                <a:rPr lang="en-US" sz="1650" b="1" dirty="0"/>
                <a:t>0.500</a:t>
              </a:r>
            </a:p>
          </p:txBody>
        </p:sp>
      </p:grpSp>
      <p:grpSp>
        <p:nvGrpSpPr>
          <p:cNvPr id="100" name="Group 99">
            <a:extLst>
              <a:ext uri="{FF2B5EF4-FFF2-40B4-BE49-F238E27FC236}">
                <a16:creationId xmlns:a16="http://schemas.microsoft.com/office/drawing/2014/main" id="{610FCE9B-7169-47B8-8DB4-5230C3CDFE2C}"/>
              </a:ext>
            </a:extLst>
          </p:cNvPr>
          <p:cNvGrpSpPr/>
          <p:nvPr/>
        </p:nvGrpSpPr>
        <p:grpSpPr>
          <a:xfrm>
            <a:off x="1752600" y="6726641"/>
            <a:ext cx="670376" cy="346249"/>
            <a:chOff x="2236574" y="1285103"/>
            <a:chExt cx="812577" cy="419695"/>
          </a:xfrm>
        </p:grpSpPr>
        <p:sp>
          <p:nvSpPr>
            <p:cNvPr id="101" name="Rectangle: Rounded Corners 100">
              <a:extLst>
                <a:ext uri="{FF2B5EF4-FFF2-40B4-BE49-F238E27FC236}">
                  <a16:creationId xmlns:a16="http://schemas.microsoft.com/office/drawing/2014/main" id="{20D77D12-DFE9-4508-BA5B-5EA710C6A914}"/>
                </a:ext>
              </a:extLst>
            </p:cNvPr>
            <p:cNvSpPr/>
            <p:nvPr/>
          </p:nvSpPr>
          <p:spPr>
            <a:xfrm>
              <a:off x="2236574" y="1285104"/>
              <a:ext cx="713656" cy="369332"/>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50"/>
            </a:p>
          </p:txBody>
        </p:sp>
        <p:sp>
          <p:nvSpPr>
            <p:cNvPr id="102" name="TextBox 101">
              <a:extLst>
                <a:ext uri="{FF2B5EF4-FFF2-40B4-BE49-F238E27FC236}">
                  <a16:creationId xmlns:a16="http://schemas.microsoft.com/office/drawing/2014/main" id="{8DAAFA18-279E-47D8-856E-4ED8601891E7}"/>
                </a:ext>
              </a:extLst>
            </p:cNvPr>
            <p:cNvSpPr txBox="1"/>
            <p:nvPr/>
          </p:nvSpPr>
          <p:spPr>
            <a:xfrm>
              <a:off x="2236574" y="1285103"/>
              <a:ext cx="812577" cy="419695"/>
            </a:xfrm>
            <a:prstGeom prst="rect">
              <a:avLst/>
            </a:prstGeom>
            <a:noFill/>
          </p:spPr>
          <p:txBody>
            <a:bodyPr wrap="none" rtlCol="0">
              <a:spAutoFit/>
            </a:bodyPr>
            <a:lstStyle/>
            <a:p>
              <a:r>
                <a:rPr lang="en-US" sz="1650" b="1" dirty="0"/>
                <a:t>0.500</a:t>
              </a:r>
            </a:p>
          </p:txBody>
        </p:sp>
      </p:grpSp>
      <mc:AlternateContent xmlns:mc="http://schemas.openxmlformats.org/markup-compatibility/2006" xmlns:a14="http://schemas.microsoft.com/office/drawing/2010/main">
        <mc:Choice Requires="a14">
          <p:sp>
            <p:nvSpPr>
              <p:cNvPr id="105" name="TextBox 104">
                <a:extLst>
                  <a:ext uri="{FF2B5EF4-FFF2-40B4-BE49-F238E27FC236}">
                    <a16:creationId xmlns:a16="http://schemas.microsoft.com/office/drawing/2014/main" id="{F3441562-7B05-422D-A151-2A11833C0DA4}"/>
                  </a:ext>
                </a:extLst>
              </p:cNvPr>
              <p:cNvSpPr txBox="1"/>
              <p:nvPr/>
            </p:nvSpPr>
            <p:spPr>
              <a:xfrm rot="16200000">
                <a:off x="737796" y="6277734"/>
                <a:ext cx="583097"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latin typeface="Cambria Math" panose="02040503050406030204" pitchFamily="18" charset="0"/>
                              <a:ea typeface="Cambria Math" panose="02040503050406030204" pitchFamily="18" charset="0"/>
                            </a:rPr>
                          </m:ctrlPr>
                        </m:sSubPr>
                        <m:e>
                          <m:r>
                            <a:rPr lang="en-US" sz="2400" b="1" i="1" smtClean="0">
                              <a:latin typeface="Cambria Math" panose="02040503050406030204" pitchFamily="18" charset="0"/>
                              <a:ea typeface="Cambria Math" panose="02040503050406030204" pitchFamily="18" charset="0"/>
                            </a:rPr>
                            <m:t> </m:t>
                          </m:r>
                          <m:r>
                            <a:rPr lang="en-US" sz="2400" b="1" i="1" smtClean="0">
                              <a:latin typeface="Cambria Math" panose="02040503050406030204" pitchFamily="18" charset="0"/>
                              <a:ea typeface="Cambria Math" panose="02040503050406030204" pitchFamily="18" charset="0"/>
                            </a:rPr>
                            <m:t>𝜺</m:t>
                          </m:r>
                        </m:e>
                        <m:sub>
                          <m:r>
                            <a:rPr lang="en-US" sz="2400" b="1" i="1" smtClean="0">
                              <a:latin typeface="Cambria Math" panose="02040503050406030204" pitchFamily="18" charset="0"/>
                              <a:ea typeface="Cambria Math" panose="02040503050406030204" pitchFamily="18" charset="0"/>
                            </a:rPr>
                            <m:t>𝟏</m:t>
                          </m:r>
                        </m:sub>
                      </m:sSub>
                    </m:oMath>
                  </m:oMathPara>
                </a14:m>
                <a:endParaRPr lang="en-US" sz="2400" b="1" dirty="0"/>
              </a:p>
            </p:txBody>
          </p:sp>
        </mc:Choice>
        <mc:Fallback xmlns="">
          <p:sp>
            <p:nvSpPr>
              <p:cNvPr id="105" name="TextBox 104">
                <a:extLst>
                  <a:ext uri="{FF2B5EF4-FFF2-40B4-BE49-F238E27FC236}">
                    <a16:creationId xmlns:a16="http://schemas.microsoft.com/office/drawing/2014/main" id="{F3441562-7B05-422D-A151-2A11833C0DA4}"/>
                  </a:ext>
                </a:extLst>
              </p:cNvPr>
              <p:cNvSpPr txBox="1">
                <a:spLocks noRot="1" noChangeAspect="1" noMove="1" noResize="1" noEditPoints="1" noAdjustHandles="1" noChangeArrowheads="1" noChangeShapeType="1" noTextEdit="1"/>
              </p:cNvSpPr>
              <p:nvPr/>
            </p:nvSpPr>
            <p:spPr>
              <a:xfrm rot="16200000">
                <a:off x="737796" y="6277734"/>
                <a:ext cx="583097" cy="369332"/>
              </a:xfrm>
              <a:prstGeom prst="rect">
                <a:avLst/>
              </a:prstGeom>
              <a:blipFill>
                <a:blip r:embed="rId2"/>
                <a:stretch>
                  <a:fillRect r="-16667"/>
                </a:stretch>
              </a:blipFill>
            </p:spPr>
            <p:txBody>
              <a:bodyPr/>
              <a:lstStyle/>
              <a:p>
                <a:r>
                  <a:rPr lang="en-US">
                    <a:noFill/>
                  </a:rPr>
                  <a:t> </a:t>
                </a:r>
              </a:p>
            </p:txBody>
          </p:sp>
        </mc:Fallback>
      </mc:AlternateContent>
      <p:grpSp>
        <p:nvGrpSpPr>
          <p:cNvPr id="6" name="Group 5">
            <a:extLst>
              <a:ext uri="{FF2B5EF4-FFF2-40B4-BE49-F238E27FC236}">
                <a16:creationId xmlns:a16="http://schemas.microsoft.com/office/drawing/2014/main" id="{556FD5EC-8BF8-4542-BC20-8A83415EC201}"/>
              </a:ext>
            </a:extLst>
          </p:cNvPr>
          <p:cNvGrpSpPr/>
          <p:nvPr/>
        </p:nvGrpSpPr>
        <p:grpSpPr>
          <a:xfrm>
            <a:off x="4569703" y="1905000"/>
            <a:ext cx="3714007" cy="453054"/>
            <a:chOff x="3378303" y="1312247"/>
            <a:chExt cx="3714007" cy="453054"/>
          </a:xfrm>
        </p:grpSpPr>
        <p:sp>
          <p:nvSpPr>
            <p:cNvPr id="5" name="Rectangle 4">
              <a:extLst>
                <a:ext uri="{FF2B5EF4-FFF2-40B4-BE49-F238E27FC236}">
                  <a16:creationId xmlns:a16="http://schemas.microsoft.com/office/drawing/2014/main" id="{ABB355DE-393F-41B6-B3C4-03FB2B441E55}"/>
                </a:ext>
              </a:extLst>
            </p:cNvPr>
            <p:cNvSpPr/>
            <p:nvPr/>
          </p:nvSpPr>
          <p:spPr>
            <a:xfrm>
              <a:off x="3424533" y="1368563"/>
              <a:ext cx="3667777" cy="39673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50" i="1" dirty="0">
                  <a:solidFill>
                    <a:schemeClr val="tx1"/>
                  </a:solidFill>
                </a:rPr>
                <a:t>(Activation Enthalpy Parameter) </a:t>
              </a:r>
            </a:p>
          </p:txBody>
        </p:sp>
        <mc:AlternateContent xmlns:mc="http://schemas.openxmlformats.org/markup-compatibility/2006" xmlns:a14="http://schemas.microsoft.com/office/drawing/2010/main">
          <mc:Choice Requires="a14">
            <p:sp>
              <p:nvSpPr>
                <p:cNvPr id="106" name="TextBox 105">
                  <a:extLst>
                    <a:ext uri="{FF2B5EF4-FFF2-40B4-BE49-F238E27FC236}">
                      <a16:creationId xmlns:a16="http://schemas.microsoft.com/office/drawing/2014/main" id="{CEC7AEE5-00AD-4772-9754-16B2642776E8}"/>
                    </a:ext>
                  </a:extLst>
                </p:cNvPr>
                <p:cNvSpPr txBox="1"/>
                <p:nvPr/>
              </p:nvSpPr>
              <p:spPr>
                <a:xfrm>
                  <a:off x="3378303" y="1312247"/>
                  <a:ext cx="583097"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latin typeface="Cambria Math" panose="02040503050406030204" pitchFamily="18" charset="0"/>
                                <a:ea typeface="Cambria Math" panose="02040503050406030204" pitchFamily="18" charset="0"/>
                              </a:rPr>
                            </m:ctrlPr>
                          </m:sSubPr>
                          <m:e>
                            <m:r>
                              <a:rPr lang="en-US" sz="2400" b="1" i="1" smtClean="0">
                                <a:latin typeface="Cambria Math" panose="02040503050406030204" pitchFamily="18" charset="0"/>
                                <a:ea typeface="Cambria Math" panose="02040503050406030204" pitchFamily="18" charset="0"/>
                              </a:rPr>
                              <m:t> </m:t>
                            </m:r>
                            <m:r>
                              <a:rPr lang="en-US" sz="2400" b="1" i="1" smtClean="0">
                                <a:latin typeface="Cambria Math" panose="02040503050406030204" pitchFamily="18" charset="0"/>
                                <a:ea typeface="Cambria Math" panose="02040503050406030204" pitchFamily="18" charset="0"/>
                              </a:rPr>
                              <m:t>𝜺</m:t>
                            </m:r>
                          </m:e>
                          <m:sub>
                            <m:r>
                              <a:rPr lang="en-US" sz="2400" b="1" i="1" smtClean="0">
                                <a:latin typeface="Cambria Math" panose="02040503050406030204" pitchFamily="18" charset="0"/>
                                <a:ea typeface="Cambria Math" panose="02040503050406030204" pitchFamily="18" charset="0"/>
                              </a:rPr>
                              <m:t>𝟎</m:t>
                            </m:r>
                          </m:sub>
                        </m:sSub>
                      </m:oMath>
                    </m:oMathPara>
                  </a14:m>
                  <a:endParaRPr lang="en-US" sz="2400" b="1" dirty="0"/>
                </a:p>
              </p:txBody>
            </p:sp>
          </mc:Choice>
          <mc:Fallback xmlns="">
            <p:sp>
              <p:nvSpPr>
                <p:cNvPr id="106" name="TextBox 105">
                  <a:extLst>
                    <a:ext uri="{FF2B5EF4-FFF2-40B4-BE49-F238E27FC236}">
                      <a16:creationId xmlns:a16="http://schemas.microsoft.com/office/drawing/2014/main" id="{CEC7AEE5-00AD-4772-9754-16B2642776E8}"/>
                    </a:ext>
                  </a:extLst>
                </p:cNvPr>
                <p:cNvSpPr txBox="1">
                  <a:spLocks noRot="1" noChangeAspect="1" noMove="1" noResize="1" noEditPoints="1" noAdjustHandles="1" noChangeArrowheads="1" noChangeShapeType="1" noTextEdit="1"/>
                </p:cNvSpPr>
                <p:nvPr/>
              </p:nvSpPr>
              <p:spPr>
                <a:xfrm>
                  <a:off x="3378303" y="1312247"/>
                  <a:ext cx="583097" cy="369332"/>
                </a:xfrm>
                <a:prstGeom prst="rect">
                  <a:avLst/>
                </a:prstGeom>
                <a:blipFill>
                  <a:blip r:embed="rId3"/>
                  <a:stretch>
                    <a:fillRect b="-15000"/>
                  </a:stretch>
                </a:blipFill>
              </p:spPr>
              <p:txBody>
                <a:bodyPr/>
                <a:lstStyle/>
                <a:p>
                  <a:r>
                    <a:rPr lang="en-US">
                      <a:noFill/>
                    </a:rPr>
                    <a:t> </a:t>
                  </a:r>
                </a:p>
              </p:txBody>
            </p:sp>
          </mc:Fallback>
        </mc:AlternateContent>
      </p:grpSp>
      <p:sp>
        <p:nvSpPr>
          <p:cNvPr id="7" name="TextBox 6">
            <a:extLst>
              <a:ext uri="{FF2B5EF4-FFF2-40B4-BE49-F238E27FC236}">
                <a16:creationId xmlns:a16="http://schemas.microsoft.com/office/drawing/2014/main" id="{8FA9B5E3-386A-420D-85D5-784C0D2FC0FA}"/>
              </a:ext>
            </a:extLst>
          </p:cNvPr>
          <p:cNvSpPr txBox="1"/>
          <p:nvPr/>
        </p:nvSpPr>
        <p:spPr>
          <a:xfrm>
            <a:off x="1490570" y="143529"/>
            <a:ext cx="7063024" cy="461665"/>
          </a:xfrm>
          <a:prstGeom prst="rect">
            <a:avLst/>
          </a:prstGeom>
          <a:noFill/>
        </p:spPr>
        <p:txBody>
          <a:bodyPr wrap="none" rtlCol="0">
            <a:spAutoFit/>
          </a:bodyPr>
          <a:lstStyle/>
          <a:p>
            <a:r>
              <a:rPr lang="en-US" sz="2400" b="1" dirty="0"/>
              <a:t>Illustrating a Point on the eps0 = 0, eps1 Variation Axis</a:t>
            </a:r>
          </a:p>
        </p:txBody>
      </p:sp>
      <p:sp>
        <p:nvSpPr>
          <p:cNvPr id="108" name="TextBox 107">
            <a:extLst>
              <a:ext uri="{FF2B5EF4-FFF2-40B4-BE49-F238E27FC236}">
                <a16:creationId xmlns:a16="http://schemas.microsoft.com/office/drawing/2014/main" id="{3BBEB545-26F0-4487-ACB1-378044B181E7}"/>
              </a:ext>
            </a:extLst>
          </p:cNvPr>
          <p:cNvSpPr txBox="1"/>
          <p:nvPr/>
        </p:nvSpPr>
        <p:spPr>
          <a:xfrm>
            <a:off x="953704" y="672942"/>
            <a:ext cx="8246746" cy="1200329"/>
          </a:xfrm>
          <a:prstGeom prst="rect">
            <a:avLst/>
          </a:prstGeom>
          <a:noFill/>
        </p:spPr>
        <p:txBody>
          <a:bodyPr wrap="square" rtlCol="0">
            <a:spAutoFit/>
          </a:bodyPr>
          <a:lstStyle/>
          <a:p>
            <a:pPr algn="ctr"/>
            <a:r>
              <a:rPr lang="en-US" sz="1800" i="1" dirty="0"/>
              <a:t>For the case where epsilon0 = 0 (no activation enthalpy), we are working down the left-hand-side vertical axis of this graph.</a:t>
            </a:r>
          </a:p>
          <a:p>
            <a:pPr algn="ctr"/>
            <a:r>
              <a:rPr lang="en-US" sz="1800" i="1" dirty="0"/>
              <a:t>We solve for each value of x1 computationally, as a result of setting the derivative of the free energy equal to zero for a given value of the activation enthalpy eps0. </a:t>
            </a:r>
          </a:p>
        </p:txBody>
      </p:sp>
      <p:grpSp>
        <p:nvGrpSpPr>
          <p:cNvPr id="104" name="Group 103">
            <a:extLst>
              <a:ext uri="{FF2B5EF4-FFF2-40B4-BE49-F238E27FC236}">
                <a16:creationId xmlns:a16="http://schemas.microsoft.com/office/drawing/2014/main" id="{D54807F2-00BB-4921-A15C-ADA2F53C1A1A}"/>
              </a:ext>
            </a:extLst>
          </p:cNvPr>
          <p:cNvGrpSpPr/>
          <p:nvPr/>
        </p:nvGrpSpPr>
        <p:grpSpPr>
          <a:xfrm>
            <a:off x="3245794" y="3559539"/>
            <a:ext cx="5901805" cy="478964"/>
            <a:chOff x="8738038" y="5206367"/>
            <a:chExt cx="1930613" cy="769971"/>
          </a:xfrm>
        </p:grpSpPr>
        <p:sp>
          <p:nvSpPr>
            <p:cNvPr id="107" name="TextBox 106">
              <a:extLst>
                <a:ext uri="{FF2B5EF4-FFF2-40B4-BE49-F238E27FC236}">
                  <a16:creationId xmlns:a16="http://schemas.microsoft.com/office/drawing/2014/main" id="{0162BEDF-D7FE-4F0C-ACE1-ED2565610C49}"/>
                </a:ext>
              </a:extLst>
            </p:cNvPr>
            <p:cNvSpPr txBox="1"/>
            <p:nvPr/>
          </p:nvSpPr>
          <p:spPr>
            <a:xfrm>
              <a:off x="9930156" y="5343292"/>
              <a:ext cx="718107" cy="338554"/>
            </a:xfrm>
            <a:prstGeom prst="rect">
              <a:avLst/>
            </a:prstGeom>
            <a:noFill/>
          </p:spPr>
          <p:txBody>
            <a:bodyPr wrap="none" rtlCol="0">
              <a:spAutoFit/>
            </a:bodyPr>
            <a:lstStyle/>
            <a:p>
              <a:r>
                <a:rPr lang="en-US" sz="1600" b="1" i="1" dirty="0"/>
                <a:t>x</a:t>
              </a:r>
              <a:r>
                <a:rPr lang="en-US" sz="1600" b="1" i="1" baseline="-25000" dirty="0"/>
                <a:t>1 </a:t>
              </a:r>
              <a:r>
                <a:rPr lang="en-US" sz="1600" b="1" i="1" dirty="0"/>
                <a:t>= 0.500; FE = -0.697 </a:t>
              </a:r>
            </a:p>
          </p:txBody>
        </p:sp>
        <p:sp>
          <p:nvSpPr>
            <p:cNvPr id="109" name="Rectangle: Rounded Corners 108">
              <a:extLst>
                <a:ext uri="{FF2B5EF4-FFF2-40B4-BE49-F238E27FC236}">
                  <a16:creationId xmlns:a16="http://schemas.microsoft.com/office/drawing/2014/main" id="{0E0EEC8A-C212-4DC1-A97B-5BBA3E140E4F}"/>
                </a:ext>
              </a:extLst>
            </p:cNvPr>
            <p:cNvSpPr/>
            <p:nvPr/>
          </p:nvSpPr>
          <p:spPr>
            <a:xfrm>
              <a:off x="8738038" y="5206367"/>
              <a:ext cx="1930613" cy="769971"/>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TextBox 109">
              <a:extLst>
                <a:ext uri="{FF2B5EF4-FFF2-40B4-BE49-F238E27FC236}">
                  <a16:creationId xmlns:a16="http://schemas.microsoft.com/office/drawing/2014/main" id="{97CCCE57-12C0-4115-B020-D8210744143A}"/>
                </a:ext>
              </a:extLst>
            </p:cNvPr>
            <p:cNvSpPr txBox="1"/>
            <p:nvPr/>
          </p:nvSpPr>
          <p:spPr>
            <a:xfrm>
              <a:off x="8897566" y="5362339"/>
              <a:ext cx="748099" cy="544251"/>
            </a:xfrm>
            <a:prstGeom prst="rect">
              <a:avLst/>
            </a:prstGeom>
            <a:noFill/>
          </p:spPr>
          <p:txBody>
            <a:bodyPr wrap="none" rtlCol="0">
              <a:spAutoFit/>
            </a:bodyPr>
            <a:lstStyle/>
            <a:p>
              <a:r>
                <a:rPr lang="en-US" sz="1600" b="1" i="1" dirty="0"/>
                <a:t>For eps0 = 0 and h = 1.0: </a:t>
              </a:r>
            </a:p>
          </p:txBody>
        </p:sp>
        <mc:AlternateContent xmlns:mc="http://schemas.openxmlformats.org/markup-compatibility/2006" xmlns:a14="http://schemas.microsoft.com/office/drawing/2010/main">
          <mc:Choice Requires="a14">
            <p:sp>
              <p:nvSpPr>
                <p:cNvPr id="111" name="TextBox 110">
                  <a:extLst>
                    <a:ext uri="{FF2B5EF4-FFF2-40B4-BE49-F238E27FC236}">
                      <a16:creationId xmlns:a16="http://schemas.microsoft.com/office/drawing/2014/main" id="{79160443-5298-4B4D-9349-5FC9A4A7494B}"/>
                    </a:ext>
                  </a:extLst>
                </p:cNvPr>
                <p:cNvSpPr txBox="1"/>
                <p:nvPr/>
              </p:nvSpPr>
              <p:spPr>
                <a:xfrm>
                  <a:off x="9570696" y="5422015"/>
                  <a:ext cx="319630" cy="246221"/>
                </a:xfrm>
                <a:prstGeom prst="rect">
                  <a:avLst/>
                </a:prstGeom>
                <a:noFill/>
              </p:spPr>
              <p:txBody>
                <a:bodyPr wrap="square" lIns="0" tIns="0" rIns="0" bIns="0" rtlCol="0">
                  <a:spAutoFit/>
                </a:bodyPr>
                <a:lstStyle/>
                <a:p>
                  <a:pPr algn="ctr"/>
                  <a14:m>
                    <m:oMath xmlns:m="http://schemas.openxmlformats.org/officeDocument/2006/math">
                      <m:sSub>
                        <m:sSubPr>
                          <m:ctrlPr>
                            <a:rPr lang="en-US" sz="1600" b="1" i="1" smtClean="0">
                              <a:latin typeface="Cambria Math" panose="02040503050406030204" pitchFamily="18" charset="0"/>
                              <a:ea typeface="Cambria Math" panose="02040503050406030204" pitchFamily="18" charset="0"/>
                            </a:rPr>
                          </m:ctrlPr>
                        </m:sSubPr>
                        <m:e>
                          <m:r>
                            <a:rPr lang="en-US" sz="1600" b="1" i="0" smtClean="0">
                              <a:latin typeface="Cambria Math" panose="02040503050406030204" pitchFamily="18" charset="0"/>
                              <a:ea typeface="Cambria Math" panose="02040503050406030204" pitchFamily="18" charset="0"/>
                            </a:rPr>
                            <m:t> </m:t>
                          </m:r>
                          <m:r>
                            <a:rPr lang="en-US" sz="1600" b="1" i="0" smtClean="0">
                              <a:latin typeface="Cambria Math" panose="02040503050406030204" pitchFamily="18" charset="0"/>
                              <a:ea typeface="Cambria Math" panose="02040503050406030204" pitchFamily="18" charset="0"/>
                            </a:rPr>
                            <m:t>𝛆</m:t>
                          </m:r>
                        </m:e>
                        <m:sub>
                          <m:r>
                            <a:rPr lang="en-US" sz="1600" b="1" i="0" smtClean="0">
                              <a:latin typeface="Cambria Math" panose="02040503050406030204" pitchFamily="18" charset="0"/>
                              <a:ea typeface="Cambria Math" panose="02040503050406030204" pitchFamily="18" charset="0"/>
                            </a:rPr>
                            <m:t>𝟏</m:t>
                          </m:r>
                        </m:sub>
                      </m:sSub>
                    </m:oMath>
                  </a14:m>
                  <a:r>
                    <a:rPr lang="en-US" sz="1600" b="1" dirty="0"/>
                    <a:t>= 0.0</a:t>
                  </a:r>
                </a:p>
              </p:txBody>
            </p:sp>
          </mc:Choice>
          <mc:Fallback xmlns="">
            <p:sp>
              <p:nvSpPr>
                <p:cNvPr id="111" name="TextBox 110">
                  <a:extLst>
                    <a:ext uri="{FF2B5EF4-FFF2-40B4-BE49-F238E27FC236}">
                      <a16:creationId xmlns:a16="http://schemas.microsoft.com/office/drawing/2014/main" id="{79160443-5298-4B4D-9349-5FC9A4A7494B}"/>
                    </a:ext>
                  </a:extLst>
                </p:cNvPr>
                <p:cNvSpPr txBox="1">
                  <a:spLocks noRot="1" noChangeAspect="1" noMove="1" noResize="1" noEditPoints="1" noAdjustHandles="1" noChangeArrowheads="1" noChangeShapeType="1" noTextEdit="1"/>
                </p:cNvSpPr>
                <p:nvPr/>
              </p:nvSpPr>
              <p:spPr>
                <a:xfrm>
                  <a:off x="9570696" y="5422015"/>
                  <a:ext cx="319630" cy="246221"/>
                </a:xfrm>
                <a:prstGeom prst="rect">
                  <a:avLst/>
                </a:prstGeom>
                <a:blipFill>
                  <a:blip r:embed="rId4"/>
                  <a:stretch>
                    <a:fillRect t="-40000" b="-144000"/>
                  </a:stretch>
                </a:blipFill>
              </p:spPr>
              <p:txBody>
                <a:bodyPr/>
                <a:lstStyle/>
                <a:p>
                  <a:r>
                    <a:rPr lang="en-US">
                      <a:noFill/>
                    </a:rPr>
                    <a:t> </a:t>
                  </a:r>
                </a:p>
              </p:txBody>
            </p:sp>
          </mc:Fallback>
        </mc:AlternateContent>
      </p:grpSp>
      <p:grpSp>
        <p:nvGrpSpPr>
          <p:cNvPr id="115" name="Group 114">
            <a:extLst>
              <a:ext uri="{FF2B5EF4-FFF2-40B4-BE49-F238E27FC236}">
                <a16:creationId xmlns:a16="http://schemas.microsoft.com/office/drawing/2014/main" id="{D3967EA3-C8FD-484A-AB75-FC8A1F66190F}"/>
              </a:ext>
            </a:extLst>
          </p:cNvPr>
          <p:cNvGrpSpPr/>
          <p:nvPr/>
        </p:nvGrpSpPr>
        <p:grpSpPr>
          <a:xfrm>
            <a:off x="2309474" y="2895600"/>
            <a:ext cx="329502" cy="428655"/>
            <a:chOff x="8846300" y="1552545"/>
            <a:chExt cx="329502" cy="428655"/>
          </a:xfrm>
        </p:grpSpPr>
        <p:sp>
          <p:nvSpPr>
            <p:cNvPr id="116" name="Diamond 115">
              <a:extLst>
                <a:ext uri="{FF2B5EF4-FFF2-40B4-BE49-F238E27FC236}">
                  <a16:creationId xmlns:a16="http://schemas.microsoft.com/office/drawing/2014/main" id="{1C67E80E-FCA6-49C1-9AC9-DF80867EEB64}"/>
                </a:ext>
              </a:extLst>
            </p:cNvPr>
            <p:cNvSpPr/>
            <p:nvPr/>
          </p:nvSpPr>
          <p:spPr>
            <a:xfrm>
              <a:off x="8846300" y="1581091"/>
              <a:ext cx="314510" cy="400109"/>
            </a:xfrm>
            <a:prstGeom prst="diamond">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TextBox 116">
              <a:extLst>
                <a:ext uri="{FF2B5EF4-FFF2-40B4-BE49-F238E27FC236}">
                  <a16:creationId xmlns:a16="http://schemas.microsoft.com/office/drawing/2014/main" id="{CDF5E7CC-E96B-44DB-9E8F-94160113BE8E}"/>
                </a:ext>
              </a:extLst>
            </p:cNvPr>
            <p:cNvSpPr txBox="1"/>
            <p:nvPr/>
          </p:nvSpPr>
          <p:spPr>
            <a:xfrm>
              <a:off x="8861292" y="1552545"/>
              <a:ext cx="314510" cy="400110"/>
            </a:xfrm>
            <a:prstGeom prst="rect">
              <a:avLst/>
            </a:prstGeom>
            <a:noFill/>
          </p:spPr>
          <p:txBody>
            <a:bodyPr wrap="none" rtlCol="0">
              <a:spAutoFit/>
            </a:bodyPr>
            <a:lstStyle/>
            <a:p>
              <a:r>
                <a:rPr lang="en-US" b="1" dirty="0"/>
                <a:t>1</a:t>
              </a:r>
            </a:p>
          </p:txBody>
        </p:sp>
      </p:grpSp>
      <p:grpSp>
        <p:nvGrpSpPr>
          <p:cNvPr id="118" name="Group 117">
            <a:extLst>
              <a:ext uri="{FF2B5EF4-FFF2-40B4-BE49-F238E27FC236}">
                <a16:creationId xmlns:a16="http://schemas.microsoft.com/office/drawing/2014/main" id="{0103D36A-C441-4A86-A8F6-235922407085}"/>
              </a:ext>
            </a:extLst>
          </p:cNvPr>
          <p:cNvGrpSpPr/>
          <p:nvPr/>
        </p:nvGrpSpPr>
        <p:grpSpPr>
          <a:xfrm>
            <a:off x="3388976" y="3619910"/>
            <a:ext cx="329499" cy="418593"/>
            <a:chOff x="8846300" y="1562607"/>
            <a:chExt cx="329499" cy="418593"/>
          </a:xfrm>
        </p:grpSpPr>
        <p:sp>
          <p:nvSpPr>
            <p:cNvPr id="119" name="Diamond 118">
              <a:extLst>
                <a:ext uri="{FF2B5EF4-FFF2-40B4-BE49-F238E27FC236}">
                  <a16:creationId xmlns:a16="http://schemas.microsoft.com/office/drawing/2014/main" id="{350EE47C-D332-4076-8799-B30744196486}"/>
                </a:ext>
              </a:extLst>
            </p:cNvPr>
            <p:cNvSpPr/>
            <p:nvPr/>
          </p:nvSpPr>
          <p:spPr>
            <a:xfrm>
              <a:off x="8846300" y="1581091"/>
              <a:ext cx="314510" cy="400109"/>
            </a:xfrm>
            <a:prstGeom prst="diamond">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TextBox 119">
              <a:extLst>
                <a:ext uri="{FF2B5EF4-FFF2-40B4-BE49-F238E27FC236}">
                  <a16:creationId xmlns:a16="http://schemas.microsoft.com/office/drawing/2014/main" id="{3FECD9D6-8585-4967-8FFB-3DBD635EA623}"/>
                </a:ext>
              </a:extLst>
            </p:cNvPr>
            <p:cNvSpPr txBox="1"/>
            <p:nvPr/>
          </p:nvSpPr>
          <p:spPr>
            <a:xfrm>
              <a:off x="8861289" y="1562607"/>
              <a:ext cx="314510" cy="400110"/>
            </a:xfrm>
            <a:prstGeom prst="rect">
              <a:avLst/>
            </a:prstGeom>
            <a:noFill/>
          </p:spPr>
          <p:txBody>
            <a:bodyPr wrap="none" rtlCol="0">
              <a:spAutoFit/>
            </a:bodyPr>
            <a:lstStyle/>
            <a:p>
              <a:r>
                <a:rPr lang="en-US" b="1" dirty="0"/>
                <a:t>1</a:t>
              </a:r>
            </a:p>
          </p:txBody>
        </p:sp>
      </p:grpSp>
      <p:sp>
        <p:nvSpPr>
          <p:cNvPr id="3" name="Right Brace 2">
            <a:extLst>
              <a:ext uri="{FF2B5EF4-FFF2-40B4-BE49-F238E27FC236}">
                <a16:creationId xmlns:a16="http://schemas.microsoft.com/office/drawing/2014/main" id="{269A8334-9985-4192-8B25-D79EE2263A4A}"/>
              </a:ext>
            </a:extLst>
          </p:cNvPr>
          <p:cNvSpPr/>
          <p:nvPr/>
        </p:nvSpPr>
        <p:spPr>
          <a:xfrm>
            <a:off x="2514600" y="3559539"/>
            <a:ext cx="562118" cy="3194409"/>
          </a:xfrm>
          <a:prstGeom prst="rightBrac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TextBox 10">
            <a:extLst>
              <a:ext uri="{FF2B5EF4-FFF2-40B4-BE49-F238E27FC236}">
                <a16:creationId xmlns:a16="http://schemas.microsoft.com/office/drawing/2014/main" id="{3AA05E47-F07A-4BDA-B8F7-F7EBE843169E}"/>
              </a:ext>
            </a:extLst>
          </p:cNvPr>
          <p:cNvSpPr txBox="1"/>
          <p:nvPr/>
        </p:nvSpPr>
        <p:spPr>
          <a:xfrm>
            <a:off x="3027397" y="4786975"/>
            <a:ext cx="2948957" cy="707886"/>
          </a:xfrm>
          <a:prstGeom prst="rect">
            <a:avLst/>
          </a:prstGeom>
          <a:solidFill>
            <a:schemeClr val="accent1">
              <a:lumMod val="20000"/>
              <a:lumOff val="80000"/>
            </a:schemeClr>
          </a:solidFill>
          <a:ln w="28575">
            <a:solidFill>
              <a:schemeClr val="accent1">
                <a:lumMod val="50000"/>
              </a:schemeClr>
            </a:solidFill>
          </a:ln>
        </p:spPr>
        <p:txBody>
          <a:bodyPr wrap="square" rtlCol="0">
            <a:spAutoFit/>
          </a:bodyPr>
          <a:lstStyle/>
          <a:p>
            <a:pPr algn="ctr"/>
            <a:r>
              <a:rPr lang="en-US" dirty="0"/>
              <a:t>We want to fill in values along this vertical axis</a:t>
            </a:r>
          </a:p>
        </p:txBody>
      </p:sp>
    </p:spTree>
    <p:extLst>
      <p:ext uri="{BB962C8B-B14F-4D97-AF65-F5344CB8AC3E}">
        <p14:creationId xmlns:p14="http://schemas.microsoft.com/office/powerpoint/2010/main" val="219025945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747B61BD-396E-4300-9CE9-211D5C7DC267}"/>
              </a:ext>
            </a:extLst>
          </p:cNvPr>
          <p:cNvGrpSpPr/>
          <p:nvPr/>
        </p:nvGrpSpPr>
        <p:grpSpPr>
          <a:xfrm>
            <a:off x="323240" y="1299865"/>
            <a:ext cx="8229601" cy="5638800"/>
            <a:chOff x="609599" y="914400"/>
            <a:chExt cx="8229601" cy="5638800"/>
          </a:xfrm>
        </p:grpSpPr>
        <p:pic>
          <p:nvPicPr>
            <p:cNvPr id="2" name="Picture 1">
              <a:extLst>
                <a:ext uri="{FF2B5EF4-FFF2-40B4-BE49-F238E27FC236}">
                  <a16:creationId xmlns:a16="http://schemas.microsoft.com/office/drawing/2014/main" id="{B6090F9F-00B9-4C73-9174-97C24ED9332D}"/>
                </a:ext>
              </a:extLst>
            </p:cNvPr>
            <p:cNvPicPr>
              <a:picLocks noChangeAspect="1"/>
            </p:cNvPicPr>
            <p:nvPr/>
          </p:nvPicPr>
          <p:blipFill rotWithShape="1">
            <a:blip r:embed="rId2"/>
            <a:srcRect l="53441" t="69696" r="23340" b="9092"/>
            <a:stretch/>
          </p:blipFill>
          <p:spPr>
            <a:xfrm>
              <a:off x="609599" y="914400"/>
              <a:ext cx="8229601" cy="5638800"/>
            </a:xfrm>
            <a:prstGeom prst="rect">
              <a:avLst/>
            </a:prstGeom>
          </p:spPr>
        </p:pic>
        <p:grpSp>
          <p:nvGrpSpPr>
            <p:cNvPr id="33" name="Group 32">
              <a:extLst>
                <a:ext uri="{FF2B5EF4-FFF2-40B4-BE49-F238E27FC236}">
                  <a16:creationId xmlns:a16="http://schemas.microsoft.com/office/drawing/2014/main" id="{67DE54D9-CD25-4A1C-BBEA-8D074AE9540E}"/>
                </a:ext>
              </a:extLst>
            </p:cNvPr>
            <p:cNvGrpSpPr/>
            <p:nvPr/>
          </p:nvGrpSpPr>
          <p:grpSpPr>
            <a:xfrm>
              <a:off x="2324100" y="1287780"/>
              <a:ext cx="5448300" cy="920973"/>
              <a:chOff x="2095500" y="1287780"/>
              <a:chExt cx="5448300" cy="920973"/>
            </a:xfrm>
          </p:grpSpPr>
          <p:grpSp>
            <p:nvGrpSpPr>
              <p:cNvPr id="4" name="Group 3"/>
              <p:cNvGrpSpPr/>
              <p:nvPr/>
            </p:nvGrpSpPr>
            <p:grpSpPr>
              <a:xfrm>
                <a:off x="2263140" y="1287781"/>
                <a:ext cx="5079806" cy="920972"/>
                <a:chOff x="2419072" y="533400"/>
                <a:chExt cx="4618005" cy="837247"/>
              </a:xfrm>
            </p:grpSpPr>
            <p:grpSp>
              <p:nvGrpSpPr>
                <p:cNvPr id="5" name="Group 14"/>
                <p:cNvGrpSpPr/>
                <p:nvPr/>
              </p:nvGrpSpPr>
              <p:grpSpPr>
                <a:xfrm>
                  <a:off x="6324600" y="533400"/>
                  <a:ext cx="571735" cy="684847"/>
                  <a:chOff x="4628872" y="2983468"/>
                  <a:chExt cx="571735" cy="684847"/>
                </a:xfrm>
              </p:grpSpPr>
              <p:sp>
                <p:nvSpPr>
                  <p:cNvPr id="28" name="TextBox 15"/>
                  <p:cNvSpPr txBox="1"/>
                  <p:nvPr/>
                </p:nvSpPr>
                <p:spPr>
                  <a:xfrm>
                    <a:off x="4628872" y="3276600"/>
                    <a:ext cx="400328" cy="391715"/>
                  </a:xfrm>
                  <a:prstGeom prst="rect">
                    <a:avLst/>
                  </a:prstGeom>
                  <a:noFill/>
                </p:spPr>
                <p:txBody>
                  <a:bodyPr wrap="square" rtlCol="0">
                    <a:spAutoFit/>
                  </a:bodyPr>
                  <a:lstStyle/>
                  <a:p>
                    <a:r>
                      <a:rPr lang="en-US" sz="2200" b="1" dirty="0"/>
                      <a:t>B</a:t>
                    </a:r>
                  </a:p>
                </p:txBody>
              </p:sp>
              <p:sp>
                <p:nvSpPr>
                  <p:cNvPr id="29" name="TextBox 16"/>
                  <p:cNvSpPr txBox="1"/>
                  <p:nvPr/>
                </p:nvSpPr>
                <p:spPr>
                  <a:xfrm>
                    <a:off x="4876800" y="2983468"/>
                    <a:ext cx="323807" cy="391715"/>
                  </a:xfrm>
                  <a:prstGeom prst="rect">
                    <a:avLst/>
                  </a:prstGeom>
                  <a:noFill/>
                </p:spPr>
                <p:txBody>
                  <a:bodyPr wrap="none" rtlCol="0">
                    <a:spAutoFit/>
                  </a:bodyPr>
                  <a:lstStyle/>
                  <a:p>
                    <a:r>
                      <a:rPr lang="en-US" sz="2200" b="1" dirty="0"/>
                      <a:t>A</a:t>
                    </a:r>
                  </a:p>
                </p:txBody>
              </p:sp>
              <p:cxnSp>
                <p:nvCxnSpPr>
                  <p:cNvPr id="30" name="Straight Connector 17"/>
                  <p:cNvCxnSpPr/>
                  <p:nvPr/>
                </p:nvCxnSpPr>
                <p:spPr>
                  <a:xfrm flipV="1">
                    <a:off x="4876800" y="3276600"/>
                    <a:ext cx="76200" cy="762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6" name="Group 29"/>
                <p:cNvGrpSpPr/>
                <p:nvPr/>
              </p:nvGrpSpPr>
              <p:grpSpPr>
                <a:xfrm>
                  <a:off x="4191000" y="609600"/>
                  <a:ext cx="1162328" cy="696515"/>
                  <a:chOff x="1981200" y="609600"/>
                  <a:chExt cx="1162328" cy="696515"/>
                </a:xfrm>
              </p:grpSpPr>
              <p:grpSp>
                <p:nvGrpSpPr>
                  <p:cNvPr id="21" name="Group 2"/>
                  <p:cNvGrpSpPr/>
                  <p:nvPr/>
                </p:nvGrpSpPr>
                <p:grpSpPr>
                  <a:xfrm>
                    <a:off x="2286000" y="609600"/>
                    <a:ext cx="857528" cy="696515"/>
                    <a:chOff x="5410200" y="3429000"/>
                    <a:chExt cx="857528" cy="696515"/>
                  </a:xfrm>
                </p:grpSpPr>
                <p:sp>
                  <p:nvSpPr>
                    <p:cNvPr id="23" name="TextBox 3"/>
                    <p:cNvSpPr txBox="1"/>
                    <p:nvPr/>
                  </p:nvSpPr>
                  <p:spPr>
                    <a:xfrm>
                      <a:off x="5410200" y="3722132"/>
                      <a:ext cx="400328" cy="391715"/>
                    </a:xfrm>
                    <a:prstGeom prst="rect">
                      <a:avLst/>
                    </a:prstGeom>
                    <a:noFill/>
                  </p:spPr>
                  <p:txBody>
                    <a:bodyPr wrap="square" rtlCol="0">
                      <a:spAutoFit/>
                    </a:bodyPr>
                    <a:lstStyle/>
                    <a:p>
                      <a:r>
                        <a:rPr lang="en-US" sz="2200" b="1" dirty="0"/>
                        <a:t>A</a:t>
                      </a:r>
                    </a:p>
                  </p:txBody>
                </p:sp>
                <p:sp>
                  <p:nvSpPr>
                    <p:cNvPr id="24" name="TextBox 4"/>
                    <p:cNvSpPr txBox="1"/>
                    <p:nvPr/>
                  </p:nvSpPr>
                  <p:spPr>
                    <a:xfrm>
                      <a:off x="5658128" y="3429000"/>
                      <a:ext cx="323807" cy="391715"/>
                    </a:xfrm>
                    <a:prstGeom prst="rect">
                      <a:avLst/>
                    </a:prstGeom>
                    <a:noFill/>
                  </p:spPr>
                  <p:txBody>
                    <a:bodyPr wrap="none" rtlCol="0">
                      <a:spAutoFit/>
                    </a:bodyPr>
                    <a:lstStyle/>
                    <a:p>
                      <a:r>
                        <a:rPr lang="en-US" sz="2200" b="1" dirty="0"/>
                        <a:t>A</a:t>
                      </a:r>
                    </a:p>
                  </p:txBody>
                </p:sp>
                <p:cxnSp>
                  <p:nvCxnSpPr>
                    <p:cNvPr id="25" name="Straight Connector 5"/>
                    <p:cNvCxnSpPr/>
                    <p:nvPr/>
                  </p:nvCxnSpPr>
                  <p:spPr>
                    <a:xfrm flipV="1">
                      <a:off x="5658128" y="3722132"/>
                      <a:ext cx="76200" cy="762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TextBox 6"/>
                    <p:cNvSpPr txBox="1"/>
                    <p:nvPr/>
                  </p:nvSpPr>
                  <p:spPr>
                    <a:xfrm>
                      <a:off x="5867400" y="3733800"/>
                      <a:ext cx="400328" cy="391715"/>
                    </a:xfrm>
                    <a:prstGeom prst="rect">
                      <a:avLst/>
                    </a:prstGeom>
                    <a:noFill/>
                  </p:spPr>
                  <p:txBody>
                    <a:bodyPr wrap="square" rtlCol="0">
                      <a:spAutoFit/>
                    </a:bodyPr>
                    <a:lstStyle/>
                    <a:p>
                      <a:r>
                        <a:rPr lang="en-US" sz="2200" b="1" dirty="0"/>
                        <a:t>A</a:t>
                      </a:r>
                    </a:p>
                  </p:txBody>
                </p:sp>
                <p:cxnSp>
                  <p:nvCxnSpPr>
                    <p:cNvPr id="27" name="Straight Connector 7"/>
                    <p:cNvCxnSpPr/>
                    <p:nvPr/>
                  </p:nvCxnSpPr>
                  <p:spPr>
                    <a:xfrm flipH="1" flipV="1">
                      <a:off x="5867400" y="3733800"/>
                      <a:ext cx="76200" cy="762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2" name="TextBox 21"/>
                  <p:cNvSpPr txBox="1"/>
                  <p:nvPr/>
                </p:nvSpPr>
                <p:spPr>
                  <a:xfrm>
                    <a:off x="1981200" y="762000"/>
                    <a:ext cx="447675" cy="391715"/>
                  </a:xfrm>
                  <a:prstGeom prst="rect">
                    <a:avLst/>
                  </a:prstGeom>
                  <a:noFill/>
                </p:spPr>
                <p:txBody>
                  <a:bodyPr wrap="none" rtlCol="0">
                    <a:spAutoFit/>
                  </a:bodyPr>
                  <a:lstStyle/>
                  <a:p>
                    <a:r>
                      <a:rPr lang="en-US" sz="2200" b="1" i="1" dirty="0"/>
                      <a:t>Z</a:t>
                    </a:r>
                    <a:r>
                      <a:rPr lang="en-US" sz="2200" b="1" i="1" baseline="-25000" dirty="0"/>
                      <a:t>1</a:t>
                    </a:r>
                    <a:r>
                      <a:rPr lang="en-US" sz="2200" b="1" i="1" dirty="0"/>
                      <a:t>:</a:t>
                    </a:r>
                  </a:p>
                </p:txBody>
              </p:sp>
            </p:grpSp>
            <p:grpSp>
              <p:nvGrpSpPr>
                <p:cNvPr id="7" name="Group 30"/>
                <p:cNvGrpSpPr/>
                <p:nvPr/>
              </p:nvGrpSpPr>
              <p:grpSpPr>
                <a:xfrm>
                  <a:off x="2419072" y="609600"/>
                  <a:ext cx="1162328" cy="696515"/>
                  <a:chOff x="4114800" y="609600"/>
                  <a:chExt cx="1162328" cy="696515"/>
                </a:xfrm>
              </p:grpSpPr>
              <p:grpSp>
                <p:nvGrpSpPr>
                  <p:cNvPr id="14" name="Group 8"/>
                  <p:cNvGrpSpPr/>
                  <p:nvPr/>
                </p:nvGrpSpPr>
                <p:grpSpPr>
                  <a:xfrm>
                    <a:off x="4419600" y="609600"/>
                    <a:ext cx="857528" cy="696515"/>
                    <a:chOff x="5410200" y="3429000"/>
                    <a:chExt cx="857528" cy="696515"/>
                  </a:xfrm>
                </p:grpSpPr>
                <p:sp>
                  <p:nvSpPr>
                    <p:cNvPr id="16" name="TextBox 15"/>
                    <p:cNvSpPr txBox="1"/>
                    <p:nvPr/>
                  </p:nvSpPr>
                  <p:spPr>
                    <a:xfrm>
                      <a:off x="5410200" y="3722132"/>
                      <a:ext cx="400328" cy="391715"/>
                    </a:xfrm>
                    <a:prstGeom prst="rect">
                      <a:avLst/>
                    </a:prstGeom>
                    <a:noFill/>
                  </p:spPr>
                  <p:txBody>
                    <a:bodyPr wrap="square" rtlCol="0">
                      <a:spAutoFit/>
                    </a:bodyPr>
                    <a:lstStyle/>
                    <a:p>
                      <a:r>
                        <a:rPr lang="en-US" sz="2200" b="1" dirty="0"/>
                        <a:t>A</a:t>
                      </a:r>
                    </a:p>
                  </p:txBody>
                </p:sp>
                <p:sp>
                  <p:nvSpPr>
                    <p:cNvPr id="17" name="TextBox 16"/>
                    <p:cNvSpPr txBox="1"/>
                    <p:nvPr/>
                  </p:nvSpPr>
                  <p:spPr>
                    <a:xfrm>
                      <a:off x="5658128" y="3429000"/>
                      <a:ext cx="312149" cy="391715"/>
                    </a:xfrm>
                    <a:prstGeom prst="rect">
                      <a:avLst/>
                    </a:prstGeom>
                    <a:noFill/>
                  </p:spPr>
                  <p:txBody>
                    <a:bodyPr wrap="none" rtlCol="0">
                      <a:spAutoFit/>
                    </a:bodyPr>
                    <a:lstStyle/>
                    <a:p>
                      <a:r>
                        <a:rPr lang="en-US" sz="2200" b="1" dirty="0"/>
                        <a:t>B</a:t>
                      </a:r>
                    </a:p>
                  </p:txBody>
                </p:sp>
                <p:cxnSp>
                  <p:nvCxnSpPr>
                    <p:cNvPr id="18" name="Straight Connector 11"/>
                    <p:cNvCxnSpPr/>
                    <p:nvPr/>
                  </p:nvCxnSpPr>
                  <p:spPr>
                    <a:xfrm flipV="1">
                      <a:off x="5658128" y="3722132"/>
                      <a:ext cx="76200" cy="762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5867400" y="3733800"/>
                      <a:ext cx="400328" cy="391715"/>
                    </a:xfrm>
                    <a:prstGeom prst="rect">
                      <a:avLst/>
                    </a:prstGeom>
                    <a:noFill/>
                  </p:spPr>
                  <p:txBody>
                    <a:bodyPr wrap="square" rtlCol="0">
                      <a:spAutoFit/>
                    </a:bodyPr>
                    <a:lstStyle/>
                    <a:p>
                      <a:r>
                        <a:rPr lang="en-US" sz="2200" b="1" dirty="0"/>
                        <a:t>A</a:t>
                      </a:r>
                    </a:p>
                  </p:txBody>
                </p:sp>
                <p:cxnSp>
                  <p:nvCxnSpPr>
                    <p:cNvPr id="20" name="Straight Connector 19"/>
                    <p:cNvCxnSpPr/>
                    <p:nvPr/>
                  </p:nvCxnSpPr>
                  <p:spPr>
                    <a:xfrm flipH="1" flipV="1">
                      <a:off x="5867400" y="3733800"/>
                      <a:ext cx="76200" cy="762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5" name="TextBox 14"/>
                  <p:cNvSpPr txBox="1"/>
                  <p:nvPr/>
                </p:nvSpPr>
                <p:spPr>
                  <a:xfrm>
                    <a:off x="4114800" y="762000"/>
                    <a:ext cx="447675" cy="391715"/>
                  </a:xfrm>
                  <a:prstGeom prst="rect">
                    <a:avLst/>
                  </a:prstGeom>
                  <a:noFill/>
                </p:spPr>
                <p:txBody>
                  <a:bodyPr wrap="none" rtlCol="0">
                    <a:spAutoFit/>
                  </a:bodyPr>
                  <a:lstStyle/>
                  <a:p>
                    <a:r>
                      <a:rPr lang="en-US" sz="2200" b="1" i="1" dirty="0"/>
                      <a:t>Z</a:t>
                    </a:r>
                    <a:r>
                      <a:rPr lang="en-US" sz="2200" b="1" i="1" baseline="-25000" dirty="0"/>
                      <a:t>3</a:t>
                    </a:r>
                    <a:r>
                      <a:rPr lang="en-US" sz="2200" b="1" i="1" dirty="0"/>
                      <a:t>:</a:t>
                    </a:r>
                  </a:p>
                </p:txBody>
              </p:sp>
            </p:grpSp>
            <p:grpSp>
              <p:nvGrpSpPr>
                <p:cNvPr id="8" name="Group 31"/>
                <p:cNvGrpSpPr/>
                <p:nvPr/>
              </p:nvGrpSpPr>
              <p:grpSpPr>
                <a:xfrm>
                  <a:off x="5943600" y="685800"/>
                  <a:ext cx="1093477" cy="684847"/>
                  <a:chOff x="5943600" y="685800"/>
                  <a:chExt cx="1093477" cy="684847"/>
                </a:xfrm>
              </p:grpSpPr>
              <p:grpSp>
                <p:nvGrpSpPr>
                  <p:cNvPr id="9" name="Group 22"/>
                  <p:cNvGrpSpPr/>
                  <p:nvPr/>
                </p:nvGrpSpPr>
                <p:grpSpPr>
                  <a:xfrm>
                    <a:off x="6477000" y="685800"/>
                    <a:ext cx="560077" cy="684847"/>
                    <a:chOff x="4628872" y="2983468"/>
                    <a:chExt cx="560077" cy="684847"/>
                  </a:xfrm>
                </p:grpSpPr>
                <p:sp>
                  <p:nvSpPr>
                    <p:cNvPr id="11" name="TextBox 10"/>
                    <p:cNvSpPr txBox="1"/>
                    <p:nvPr/>
                  </p:nvSpPr>
                  <p:spPr>
                    <a:xfrm>
                      <a:off x="4628872" y="3276600"/>
                      <a:ext cx="400328" cy="391715"/>
                    </a:xfrm>
                    <a:prstGeom prst="rect">
                      <a:avLst/>
                    </a:prstGeom>
                    <a:noFill/>
                  </p:spPr>
                  <p:txBody>
                    <a:bodyPr wrap="square" rtlCol="0">
                      <a:spAutoFit/>
                    </a:bodyPr>
                    <a:lstStyle/>
                    <a:p>
                      <a:r>
                        <a:rPr lang="en-US" sz="2200" b="1" dirty="0"/>
                        <a:t>A</a:t>
                      </a:r>
                    </a:p>
                  </p:txBody>
                </p:sp>
                <p:sp>
                  <p:nvSpPr>
                    <p:cNvPr id="12" name="TextBox 11"/>
                    <p:cNvSpPr txBox="1"/>
                    <p:nvPr/>
                  </p:nvSpPr>
                  <p:spPr>
                    <a:xfrm>
                      <a:off x="4876800" y="2983468"/>
                      <a:ext cx="312149" cy="391715"/>
                    </a:xfrm>
                    <a:prstGeom prst="rect">
                      <a:avLst/>
                    </a:prstGeom>
                    <a:noFill/>
                  </p:spPr>
                  <p:txBody>
                    <a:bodyPr wrap="none" rtlCol="0">
                      <a:spAutoFit/>
                    </a:bodyPr>
                    <a:lstStyle/>
                    <a:p>
                      <a:r>
                        <a:rPr lang="en-US" sz="2200" b="1" dirty="0"/>
                        <a:t>B</a:t>
                      </a:r>
                    </a:p>
                  </p:txBody>
                </p:sp>
                <p:cxnSp>
                  <p:nvCxnSpPr>
                    <p:cNvPr id="13" name="Straight Connector 12"/>
                    <p:cNvCxnSpPr/>
                    <p:nvPr/>
                  </p:nvCxnSpPr>
                  <p:spPr>
                    <a:xfrm flipV="1">
                      <a:off x="4876800" y="3276600"/>
                      <a:ext cx="76200" cy="762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0" name="TextBox 9"/>
                  <p:cNvSpPr txBox="1"/>
                  <p:nvPr/>
                </p:nvSpPr>
                <p:spPr>
                  <a:xfrm>
                    <a:off x="5943600" y="762000"/>
                    <a:ext cx="446218" cy="391715"/>
                  </a:xfrm>
                  <a:prstGeom prst="rect">
                    <a:avLst/>
                  </a:prstGeom>
                  <a:noFill/>
                </p:spPr>
                <p:txBody>
                  <a:bodyPr wrap="none" rtlCol="0">
                    <a:spAutoFit/>
                  </a:bodyPr>
                  <a:lstStyle/>
                  <a:p>
                    <a:r>
                      <a:rPr lang="en-US" sz="2200" b="1" i="1" dirty="0"/>
                      <a:t>y</a:t>
                    </a:r>
                    <a:r>
                      <a:rPr lang="en-US" sz="2200" b="1" i="1" baseline="-25000" dirty="0"/>
                      <a:t>2</a:t>
                    </a:r>
                    <a:r>
                      <a:rPr lang="en-US" sz="2200" b="1" i="1" dirty="0"/>
                      <a:t>:</a:t>
                    </a:r>
                  </a:p>
                </p:txBody>
              </p:sp>
            </p:grpSp>
          </p:grpSp>
          <p:sp>
            <p:nvSpPr>
              <p:cNvPr id="31" name="Rectangle 30"/>
              <p:cNvSpPr/>
              <p:nvPr/>
            </p:nvSpPr>
            <p:spPr>
              <a:xfrm>
                <a:off x="2095500" y="1287780"/>
                <a:ext cx="5448300" cy="8382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p>
            </p:txBody>
          </p:sp>
        </p:grpSp>
        <p:sp>
          <p:nvSpPr>
            <p:cNvPr id="32" name="TextBox 1"/>
            <p:cNvSpPr txBox="1"/>
            <p:nvPr/>
          </p:nvSpPr>
          <p:spPr>
            <a:xfrm>
              <a:off x="7202481" y="4169343"/>
              <a:ext cx="1528771" cy="719382"/>
            </a:xfrm>
            <a:prstGeom prst="rect">
              <a:avLst/>
            </a:prstGeom>
          </p:spPr>
          <p:txBody>
            <a:bodyPr wrap="non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1800" b="1" i="1" dirty="0"/>
                <a:t>h = 1.65  </a:t>
              </a:r>
            </a:p>
            <a:p>
              <a:pPr algn="ctr"/>
              <a:r>
                <a:rPr lang="en-US" sz="1800" b="1" i="1" dirty="0"/>
                <a:t>(</a:t>
              </a:r>
              <a:r>
                <a:rPr lang="el-GR" sz="1800" b="1" dirty="0"/>
                <a:t>ε</a:t>
              </a:r>
              <a:r>
                <a:rPr lang="en-US" sz="1800" b="1" i="1" baseline="-25000" dirty="0"/>
                <a:t>1</a:t>
              </a:r>
              <a:r>
                <a:rPr lang="en-US" sz="1800" b="1" i="1" dirty="0"/>
                <a:t> = 0.250)</a:t>
              </a:r>
            </a:p>
          </p:txBody>
        </p:sp>
        <p:cxnSp>
          <p:nvCxnSpPr>
            <p:cNvPr id="34" name="Straight Connector 33"/>
            <p:cNvCxnSpPr>
              <a:cxnSpLocks/>
            </p:cNvCxnSpPr>
            <p:nvPr/>
          </p:nvCxnSpPr>
          <p:spPr>
            <a:xfrm>
              <a:off x="4858359" y="3657600"/>
              <a:ext cx="0" cy="2895600"/>
            </a:xfrm>
            <a:prstGeom prst="line">
              <a:avLst/>
            </a:prstGeom>
            <a:ln w="19050">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47" name="TextBox 46">
            <a:extLst>
              <a:ext uri="{FF2B5EF4-FFF2-40B4-BE49-F238E27FC236}">
                <a16:creationId xmlns:a16="http://schemas.microsoft.com/office/drawing/2014/main" id="{241F0103-5A55-40CE-898D-C6B54D5B0A3D}"/>
              </a:ext>
            </a:extLst>
          </p:cNvPr>
          <p:cNvSpPr txBox="1"/>
          <p:nvPr/>
        </p:nvSpPr>
        <p:spPr>
          <a:xfrm>
            <a:off x="1783231" y="2671465"/>
            <a:ext cx="393056" cy="400110"/>
          </a:xfrm>
          <a:prstGeom prst="rect">
            <a:avLst/>
          </a:prstGeom>
          <a:noFill/>
        </p:spPr>
        <p:txBody>
          <a:bodyPr wrap="none" rtlCol="0">
            <a:spAutoFit/>
          </a:bodyPr>
          <a:lstStyle/>
          <a:p>
            <a:r>
              <a:rPr lang="en-US" b="1" i="1" dirty="0"/>
              <a:t>y</a:t>
            </a:r>
            <a:r>
              <a:rPr lang="en-US" b="1" i="1" baseline="-25000" dirty="0"/>
              <a:t>2</a:t>
            </a:r>
          </a:p>
        </p:txBody>
      </p:sp>
      <p:sp>
        <p:nvSpPr>
          <p:cNvPr id="48" name="TextBox 47">
            <a:extLst>
              <a:ext uri="{FF2B5EF4-FFF2-40B4-BE49-F238E27FC236}">
                <a16:creationId xmlns:a16="http://schemas.microsoft.com/office/drawing/2014/main" id="{66B73588-240B-423C-A95F-C0F305AB8F52}"/>
              </a:ext>
            </a:extLst>
          </p:cNvPr>
          <p:cNvSpPr txBox="1"/>
          <p:nvPr/>
        </p:nvSpPr>
        <p:spPr>
          <a:xfrm>
            <a:off x="1850831" y="5243155"/>
            <a:ext cx="373820" cy="400110"/>
          </a:xfrm>
          <a:prstGeom prst="rect">
            <a:avLst/>
          </a:prstGeom>
          <a:noFill/>
        </p:spPr>
        <p:txBody>
          <a:bodyPr wrap="none" rtlCol="0">
            <a:spAutoFit/>
          </a:bodyPr>
          <a:lstStyle/>
          <a:p>
            <a:r>
              <a:rPr lang="en-US" b="1" i="1" dirty="0"/>
              <a:t>z</a:t>
            </a:r>
            <a:r>
              <a:rPr lang="en-US" b="1" i="1" baseline="-25000" dirty="0"/>
              <a:t>1</a:t>
            </a:r>
          </a:p>
        </p:txBody>
      </p:sp>
      <p:sp>
        <p:nvSpPr>
          <p:cNvPr id="49" name="TextBox 48">
            <a:extLst>
              <a:ext uri="{FF2B5EF4-FFF2-40B4-BE49-F238E27FC236}">
                <a16:creationId xmlns:a16="http://schemas.microsoft.com/office/drawing/2014/main" id="{3F1B8FEB-FAE2-4DC5-B155-2E74BFB8629A}"/>
              </a:ext>
            </a:extLst>
          </p:cNvPr>
          <p:cNvSpPr txBox="1"/>
          <p:nvPr/>
        </p:nvSpPr>
        <p:spPr>
          <a:xfrm>
            <a:off x="1806361" y="3662065"/>
            <a:ext cx="373820" cy="400110"/>
          </a:xfrm>
          <a:prstGeom prst="rect">
            <a:avLst/>
          </a:prstGeom>
          <a:noFill/>
        </p:spPr>
        <p:txBody>
          <a:bodyPr wrap="none" rtlCol="0">
            <a:spAutoFit/>
          </a:bodyPr>
          <a:lstStyle/>
          <a:p>
            <a:r>
              <a:rPr lang="en-US" b="1" i="1" dirty="0"/>
              <a:t>z</a:t>
            </a:r>
            <a:r>
              <a:rPr lang="en-US" b="1" i="1" baseline="-25000" dirty="0"/>
              <a:t>3</a:t>
            </a:r>
          </a:p>
        </p:txBody>
      </p:sp>
      <p:sp>
        <p:nvSpPr>
          <p:cNvPr id="50" name="TextBox 49">
            <a:extLst>
              <a:ext uri="{FF2B5EF4-FFF2-40B4-BE49-F238E27FC236}">
                <a16:creationId xmlns:a16="http://schemas.microsoft.com/office/drawing/2014/main" id="{D5923A0B-0B1D-4704-906A-DE6A207CD261}"/>
              </a:ext>
            </a:extLst>
          </p:cNvPr>
          <p:cNvSpPr txBox="1"/>
          <p:nvPr/>
        </p:nvSpPr>
        <p:spPr>
          <a:xfrm>
            <a:off x="943956" y="151354"/>
            <a:ext cx="7235892" cy="830997"/>
          </a:xfrm>
          <a:prstGeom prst="rect">
            <a:avLst/>
          </a:prstGeom>
          <a:noFill/>
        </p:spPr>
        <p:txBody>
          <a:bodyPr wrap="none" rtlCol="0">
            <a:spAutoFit/>
          </a:bodyPr>
          <a:lstStyle/>
          <a:p>
            <a:pPr algn="ctr"/>
            <a:r>
              <a:rPr lang="en-US" sz="2400" b="1" dirty="0"/>
              <a:t>Recall Previous Analytic Results:</a:t>
            </a:r>
          </a:p>
          <a:p>
            <a:pPr algn="ctr"/>
            <a:r>
              <a:rPr lang="en-US" sz="2400" b="1" dirty="0"/>
              <a:t>Analytic Values for Configuration Variables </a:t>
            </a:r>
            <a:r>
              <a:rPr lang="en-US" sz="2400" b="1" i="1" dirty="0"/>
              <a:t>y</a:t>
            </a:r>
            <a:r>
              <a:rPr lang="en-US" sz="2400" b="1" i="1" baseline="-25000" dirty="0"/>
              <a:t>2</a:t>
            </a:r>
            <a:r>
              <a:rPr lang="en-US" sz="2400" b="1" dirty="0"/>
              <a:t>, </a:t>
            </a:r>
            <a:r>
              <a:rPr lang="en-US" sz="2400" b="1" i="1" dirty="0"/>
              <a:t>z</a:t>
            </a:r>
            <a:r>
              <a:rPr lang="en-US" sz="2400" b="1" i="1" baseline="-25000" dirty="0"/>
              <a:t>1</a:t>
            </a:r>
            <a:r>
              <a:rPr lang="en-US" sz="2400" b="1" dirty="0"/>
              <a:t>, and </a:t>
            </a:r>
            <a:r>
              <a:rPr lang="en-US" sz="2400" b="1" i="1" dirty="0"/>
              <a:t>z</a:t>
            </a:r>
            <a:r>
              <a:rPr lang="en-US" sz="2400" b="1" i="1" baseline="-25000" dirty="0"/>
              <a:t>3</a:t>
            </a:r>
            <a:endParaRPr lang="en-US" sz="2400" b="1" dirty="0"/>
          </a:p>
        </p:txBody>
      </p:sp>
      <p:sp>
        <p:nvSpPr>
          <p:cNvPr id="51" name="TextBox 50">
            <a:extLst>
              <a:ext uri="{FF2B5EF4-FFF2-40B4-BE49-F238E27FC236}">
                <a16:creationId xmlns:a16="http://schemas.microsoft.com/office/drawing/2014/main" id="{49BD0106-F4E9-4466-8CC6-E5936B5643CF}"/>
              </a:ext>
            </a:extLst>
          </p:cNvPr>
          <p:cNvSpPr txBox="1"/>
          <p:nvPr/>
        </p:nvSpPr>
        <p:spPr>
          <a:xfrm>
            <a:off x="100681" y="2653272"/>
            <a:ext cx="492443" cy="2397388"/>
          </a:xfrm>
          <a:prstGeom prst="rect">
            <a:avLst/>
          </a:prstGeom>
          <a:noFill/>
        </p:spPr>
        <p:txBody>
          <a:bodyPr vert="vert270" wrap="none" rtlCol="0">
            <a:spAutoFit/>
          </a:bodyPr>
          <a:lstStyle/>
          <a:p>
            <a:r>
              <a:rPr lang="en-US" dirty="0"/>
              <a:t>Configuration variable</a:t>
            </a:r>
          </a:p>
        </p:txBody>
      </p:sp>
      <p:sp>
        <p:nvSpPr>
          <p:cNvPr id="52" name="TextBox 51">
            <a:extLst>
              <a:ext uri="{FF2B5EF4-FFF2-40B4-BE49-F238E27FC236}">
                <a16:creationId xmlns:a16="http://schemas.microsoft.com/office/drawing/2014/main" id="{0D92F3D4-0EE1-405A-A6F6-45EE78FC8A38}"/>
              </a:ext>
            </a:extLst>
          </p:cNvPr>
          <p:cNvSpPr txBox="1"/>
          <p:nvPr/>
        </p:nvSpPr>
        <p:spPr>
          <a:xfrm>
            <a:off x="1931710" y="966646"/>
            <a:ext cx="5116144" cy="369332"/>
          </a:xfrm>
          <a:prstGeom prst="rect">
            <a:avLst/>
          </a:prstGeom>
          <a:noFill/>
        </p:spPr>
        <p:txBody>
          <a:bodyPr wrap="none" rtlCol="0">
            <a:spAutoFit/>
          </a:bodyPr>
          <a:lstStyle/>
          <a:p>
            <a:r>
              <a:rPr lang="en-US" sz="1800" b="1" i="1" dirty="0"/>
              <a:t>Extreme Rich Club-Like and Scale-Free-Like Patterns</a:t>
            </a:r>
          </a:p>
        </p:txBody>
      </p:sp>
      <p:sp>
        <p:nvSpPr>
          <p:cNvPr id="76" name="Diamond 75">
            <a:extLst>
              <a:ext uri="{FF2B5EF4-FFF2-40B4-BE49-F238E27FC236}">
                <a16:creationId xmlns:a16="http://schemas.microsoft.com/office/drawing/2014/main" id="{0036CDD8-0022-4073-A6B4-A370A38651FC}"/>
              </a:ext>
            </a:extLst>
          </p:cNvPr>
          <p:cNvSpPr/>
          <p:nvPr/>
        </p:nvSpPr>
        <p:spPr>
          <a:xfrm>
            <a:off x="7620000" y="2061865"/>
            <a:ext cx="228600" cy="304800"/>
          </a:xfrm>
          <a:prstGeom prst="diamond">
            <a:avLst/>
          </a:prstGeom>
          <a:solidFill>
            <a:srgbClr val="00CC00"/>
          </a:solidFill>
          <a:ln>
            <a:solidFill>
              <a:srgbClr val="33993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78" name="Straight Connector 77">
            <a:extLst>
              <a:ext uri="{FF2B5EF4-FFF2-40B4-BE49-F238E27FC236}">
                <a16:creationId xmlns:a16="http://schemas.microsoft.com/office/drawing/2014/main" id="{0C423DBE-709E-477D-A499-C48DCEDE9C9D}"/>
              </a:ext>
            </a:extLst>
          </p:cNvPr>
          <p:cNvCxnSpPr>
            <a:cxnSpLocks/>
          </p:cNvCxnSpPr>
          <p:nvPr/>
        </p:nvCxnSpPr>
        <p:spPr>
          <a:xfrm>
            <a:off x="7706279" y="2378774"/>
            <a:ext cx="43260" cy="4559891"/>
          </a:xfrm>
          <a:prstGeom prst="line">
            <a:avLst/>
          </a:prstGeom>
          <a:ln w="19050">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DF4C8E93-368A-4EF8-A2A7-E1C266F275A4}"/>
              </a:ext>
            </a:extLst>
          </p:cNvPr>
          <p:cNvSpPr txBox="1"/>
          <p:nvPr/>
        </p:nvSpPr>
        <p:spPr>
          <a:xfrm>
            <a:off x="2255345" y="7143690"/>
            <a:ext cx="3872214" cy="400110"/>
          </a:xfrm>
          <a:prstGeom prst="rect">
            <a:avLst/>
          </a:prstGeom>
          <a:noFill/>
        </p:spPr>
        <p:txBody>
          <a:bodyPr wrap="none" rtlCol="0">
            <a:spAutoFit/>
          </a:bodyPr>
          <a:lstStyle/>
          <a:p>
            <a:r>
              <a:rPr lang="en-US" i="1" dirty="0"/>
              <a:t>h</a:t>
            </a:r>
            <a:r>
              <a:rPr lang="en-US" dirty="0"/>
              <a:t>: interaction enthalpy parameter;  </a:t>
            </a:r>
          </a:p>
        </p:txBody>
      </p: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AEBC8E78-8D30-4034-A959-318236B825A2}"/>
                  </a:ext>
                </a:extLst>
              </p:cNvPr>
              <p:cNvSpPr txBox="1"/>
              <p:nvPr/>
            </p:nvSpPr>
            <p:spPr>
              <a:xfrm>
                <a:off x="5924556" y="7211795"/>
                <a:ext cx="891537"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800" b="1" i="1" smtClean="0">
                              <a:latin typeface="Cambria Math" panose="02040503050406030204" pitchFamily="18" charset="0"/>
                              <a:ea typeface="Cambria Math" panose="02040503050406030204" pitchFamily="18" charset="0"/>
                            </a:rPr>
                          </m:ctrlPr>
                        </m:sSubPr>
                        <m:e>
                          <m:r>
                            <a:rPr lang="en-US" sz="1800" b="1" i="1" smtClean="0">
                              <a:latin typeface="Cambria Math" panose="02040503050406030204" pitchFamily="18" charset="0"/>
                              <a:ea typeface="Cambria Math" panose="02040503050406030204" pitchFamily="18" charset="0"/>
                            </a:rPr>
                            <m:t> </m:t>
                          </m:r>
                          <m:r>
                            <a:rPr lang="en-US" sz="1800" b="1" i="1" smtClean="0">
                              <a:latin typeface="Cambria Math" panose="02040503050406030204" pitchFamily="18" charset="0"/>
                              <a:ea typeface="Cambria Math" panose="02040503050406030204" pitchFamily="18" charset="0"/>
                            </a:rPr>
                            <m:t>𝒉</m:t>
                          </m:r>
                          <m:r>
                            <a:rPr lang="en-US" sz="1800" b="1" i="1" smtClean="0">
                              <a:latin typeface="Cambria Math" panose="02040503050406030204" pitchFamily="18" charset="0"/>
                              <a:ea typeface="Cambria Math" panose="02040503050406030204" pitchFamily="18" charset="0"/>
                            </a:rPr>
                            <m:t>=</m:t>
                          </m:r>
                          <m:r>
                            <a:rPr lang="en-US" sz="1800" b="1" i="1" smtClean="0">
                              <a:latin typeface="Cambria Math" panose="02040503050406030204" pitchFamily="18" charset="0"/>
                              <a:ea typeface="Cambria Math" panose="02040503050406030204" pitchFamily="18" charset="0"/>
                            </a:rPr>
                            <m:t>𝒆𝒙𝒑</m:t>
                          </m:r>
                          <m:r>
                            <a:rPr lang="en-US" sz="1800" b="1" i="1" smtClean="0">
                              <a:latin typeface="Cambria Math" panose="02040503050406030204" pitchFamily="18" charset="0"/>
                              <a:ea typeface="Cambria Math" panose="02040503050406030204" pitchFamily="18" charset="0"/>
                            </a:rPr>
                            <m:t>(</m:t>
                          </m:r>
                          <m:r>
                            <a:rPr lang="en-US" sz="1800" b="1" i="1" smtClean="0">
                              <a:latin typeface="Cambria Math" panose="02040503050406030204" pitchFamily="18" charset="0"/>
                              <a:ea typeface="Cambria Math" panose="02040503050406030204" pitchFamily="18" charset="0"/>
                            </a:rPr>
                            <m:t>𝟐</m:t>
                          </m:r>
                          <m:r>
                            <a:rPr lang="en-US" sz="1800" b="1" i="1" smtClean="0">
                              <a:latin typeface="Cambria Math" panose="02040503050406030204" pitchFamily="18" charset="0"/>
                              <a:ea typeface="Cambria Math" panose="02040503050406030204" pitchFamily="18" charset="0"/>
                            </a:rPr>
                            <m:t>𝜺</m:t>
                          </m:r>
                        </m:e>
                        <m:sub>
                          <m:r>
                            <a:rPr lang="en-US" sz="1800" b="1" i="1" smtClean="0">
                              <a:latin typeface="Cambria Math" panose="02040503050406030204" pitchFamily="18" charset="0"/>
                              <a:ea typeface="Cambria Math" panose="02040503050406030204" pitchFamily="18" charset="0"/>
                            </a:rPr>
                            <m:t>𝟏</m:t>
                          </m:r>
                        </m:sub>
                      </m:sSub>
                      <m:r>
                        <a:rPr lang="en-US" sz="1800" b="1" i="1" smtClean="0">
                          <a:latin typeface="Cambria Math" panose="02040503050406030204" pitchFamily="18" charset="0"/>
                          <a:ea typeface="Cambria Math" panose="02040503050406030204" pitchFamily="18" charset="0"/>
                        </a:rPr>
                        <m:t>)</m:t>
                      </m:r>
                    </m:oMath>
                  </m:oMathPara>
                </a14:m>
                <a:endParaRPr lang="en-US" sz="1800" b="1" dirty="0"/>
              </a:p>
            </p:txBody>
          </p:sp>
        </mc:Choice>
        <mc:Fallback xmlns="">
          <p:sp>
            <p:nvSpPr>
              <p:cNvPr id="80" name="TextBox 79">
                <a:extLst>
                  <a:ext uri="{FF2B5EF4-FFF2-40B4-BE49-F238E27FC236}">
                    <a16:creationId xmlns:a16="http://schemas.microsoft.com/office/drawing/2014/main" id="{AEBC8E78-8D30-4034-A959-318236B825A2}"/>
                  </a:ext>
                </a:extLst>
              </p:cNvPr>
              <p:cNvSpPr txBox="1">
                <a:spLocks noRot="1" noChangeAspect="1" noMove="1" noResize="1" noEditPoints="1" noAdjustHandles="1" noChangeArrowheads="1" noChangeShapeType="1" noTextEdit="1"/>
              </p:cNvSpPr>
              <p:nvPr/>
            </p:nvSpPr>
            <p:spPr>
              <a:xfrm>
                <a:off x="5924556" y="7211795"/>
                <a:ext cx="891537" cy="276999"/>
              </a:xfrm>
              <a:prstGeom prst="rect">
                <a:avLst/>
              </a:prstGeom>
              <a:blipFill>
                <a:blip r:embed="rId3"/>
                <a:stretch>
                  <a:fillRect l="-4795" t="-2222" r="-75342" b="-35556"/>
                </a:stretch>
              </a:blipFill>
            </p:spPr>
            <p:txBody>
              <a:bodyPr/>
              <a:lstStyle/>
              <a:p>
                <a:r>
                  <a:rPr lang="en-US">
                    <a:noFill/>
                  </a:rPr>
                  <a:t> </a:t>
                </a:r>
              </a:p>
            </p:txBody>
          </p:sp>
        </mc:Fallback>
      </mc:AlternateContent>
      <p:sp>
        <p:nvSpPr>
          <p:cNvPr id="81" name="TextBox 1">
            <a:extLst>
              <a:ext uri="{FF2B5EF4-FFF2-40B4-BE49-F238E27FC236}">
                <a16:creationId xmlns:a16="http://schemas.microsoft.com/office/drawing/2014/main" id="{64E14E28-22A1-4DB0-AC62-C8BC881981B4}"/>
              </a:ext>
            </a:extLst>
          </p:cNvPr>
          <p:cNvSpPr txBox="1"/>
          <p:nvPr/>
        </p:nvSpPr>
        <p:spPr>
          <a:xfrm>
            <a:off x="3916457" y="3296663"/>
            <a:ext cx="1528771" cy="719382"/>
          </a:xfrm>
          <a:prstGeom prst="rect">
            <a:avLst/>
          </a:prstGeom>
        </p:spPr>
        <p:txBody>
          <a:bodyPr wrap="non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1800" b="1" i="1" dirty="0"/>
              <a:t>h = 1.16</a:t>
            </a:r>
          </a:p>
          <a:p>
            <a:pPr algn="ctr"/>
            <a:r>
              <a:rPr lang="en-US" sz="1800" b="1" i="1" dirty="0"/>
              <a:t>(</a:t>
            </a:r>
            <a:r>
              <a:rPr lang="el-GR" sz="1800" b="1" dirty="0"/>
              <a:t>ε</a:t>
            </a:r>
            <a:r>
              <a:rPr lang="en-US" sz="1800" b="1" i="1" baseline="-25000" dirty="0"/>
              <a:t>1</a:t>
            </a:r>
            <a:r>
              <a:rPr lang="en-US" sz="1800" b="1" i="1" dirty="0"/>
              <a:t> = 0.074)</a:t>
            </a:r>
          </a:p>
        </p:txBody>
      </p:sp>
      <p:grpSp>
        <p:nvGrpSpPr>
          <p:cNvPr id="54" name="Group 53">
            <a:extLst>
              <a:ext uri="{FF2B5EF4-FFF2-40B4-BE49-F238E27FC236}">
                <a16:creationId xmlns:a16="http://schemas.microsoft.com/office/drawing/2014/main" id="{6CFEB7E6-C540-4B3E-98DF-40C31C27B49D}"/>
              </a:ext>
            </a:extLst>
          </p:cNvPr>
          <p:cNvGrpSpPr/>
          <p:nvPr/>
        </p:nvGrpSpPr>
        <p:grpSpPr>
          <a:xfrm>
            <a:off x="8547418" y="4038600"/>
            <a:ext cx="1341893" cy="3015556"/>
            <a:chOff x="8590282" y="4331881"/>
            <a:chExt cx="1341893" cy="3015556"/>
          </a:xfrm>
        </p:grpSpPr>
        <p:sp>
          <p:nvSpPr>
            <p:cNvPr id="56" name="TextBox 55">
              <a:extLst>
                <a:ext uri="{FF2B5EF4-FFF2-40B4-BE49-F238E27FC236}">
                  <a16:creationId xmlns:a16="http://schemas.microsoft.com/office/drawing/2014/main" id="{0435C207-3714-4E47-A00D-1F42A5F2F4B5}"/>
                </a:ext>
              </a:extLst>
            </p:cNvPr>
            <p:cNvSpPr txBox="1"/>
            <p:nvPr/>
          </p:nvSpPr>
          <p:spPr>
            <a:xfrm>
              <a:off x="8887952" y="5851981"/>
              <a:ext cx="1000595" cy="338554"/>
            </a:xfrm>
            <a:prstGeom prst="rect">
              <a:avLst/>
            </a:prstGeom>
            <a:noFill/>
          </p:spPr>
          <p:txBody>
            <a:bodyPr wrap="none" rtlCol="0">
              <a:spAutoFit/>
            </a:bodyPr>
            <a:lstStyle/>
            <a:p>
              <a:r>
                <a:rPr lang="en-US" sz="1600" b="1" i="1" dirty="0"/>
                <a:t>y</a:t>
              </a:r>
              <a:r>
                <a:rPr lang="en-US" sz="1600" b="1" i="1" baseline="-25000" dirty="0"/>
                <a:t>2 </a:t>
              </a:r>
              <a:r>
                <a:rPr lang="en-US" sz="1600" b="1" i="1" dirty="0"/>
                <a:t>= 0.047</a:t>
              </a:r>
            </a:p>
          </p:txBody>
        </p:sp>
        <p:sp>
          <p:nvSpPr>
            <p:cNvPr id="61" name="Rectangle: Rounded Corners 60">
              <a:extLst>
                <a:ext uri="{FF2B5EF4-FFF2-40B4-BE49-F238E27FC236}">
                  <a16:creationId xmlns:a16="http://schemas.microsoft.com/office/drawing/2014/main" id="{A1766C42-70B5-468E-B209-34B5EB740C33}"/>
                </a:ext>
              </a:extLst>
            </p:cNvPr>
            <p:cNvSpPr/>
            <p:nvPr/>
          </p:nvSpPr>
          <p:spPr>
            <a:xfrm>
              <a:off x="8590282" y="4331881"/>
              <a:ext cx="1341893" cy="3015556"/>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Diamond 62">
              <a:extLst>
                <a:ext uri="{FF2B5EF4-FFF2-40B4-BE49-F238E27FC236}">
                  <a16:creationId xmlns:a16="http://schemas.microsoft.com/office/drawing/2014/main" id="{A7D5A569-05FB-438F-A242-36D40824D2CB}"/>
                </a:ext>
              </a:extLst>
            </p:cNvPr>
            <p:cNvSpPr/>
            <p:nvPr/>
          </p:nvSpPr>
          <p:spPr>
            <a:xfrm>
              <a:off x="8681997" y="5906586"/>
              <a:ext cx="198120" cy="290899"/>
            </a:xfrm>
            <a:prstGeom prst="diamond">
              <a:avLst/>
            </a:prstGeom>
            <a:solidFill>
              <a:srgbClr val="FF00FF"/>
            </a:solidFill>
            <a:ln>
              <a:solidFill>
                <a:srgbClr val="CC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TextBox 64">
              <a:extLst>
                <a:ext uri="{FF2B5EF4-FFF2-40B4-BE49-F238E27FC236}">
                  <a16:creationId xmlns:a16="http://schemas.microsoft.com/office/drawing/2014/main" id="{05ABCB2C-25A4-45DC-976A-C74C0D942912}"/>
                </a:ext>
              </a:extLst>
            </p:cNvPr>
            <p:cNvSpPr txBox="1"/>
            <p:nvPr/>
          </p:nvSpPr>
          <p:spPr>
            <a:xfrm>
              <a:off x="8645450" y="5482649"/>
              <a:ext cx="1231556" cy="338554"/>
            </a:xfrm>
            <a:prstGeom prst="rect">
              <a:avLst/>
            </a:prstGeom>
            <a:noFill/>
          </p:spPr>
          <p:txBody>
            <a:bodyPr wrap="none" rtlCol="0">
              <a:spAutoFit/>
            </a:bodyPr>
            <a:lstStyle/>
            <a:p>
              <a:r>
                <a:rPr lang="en-US" sz="1600" b="1" i="1" dirty="0"/>
                <a:t>For h = 1.65:</a:t>
              </a:r>
            </a:p>
          </p:txBody>
        </p:sp>
        <p:sp>
          <p:nvSpPr>
            <p:cNvPr id="66" name="Diamond 65">
              <a:extLst>
                <a:ext uri="{FF2B5EF4-FFF2-40B4-BE49-F238E27FC236}">
                  <a16:creationId xmlns:a16="http://schemas.microsoft.com/office/drawing/2014/main" id="{04D78A79-E633-4C37-9C1D-6DA0CEEAA714}"/>
                </a:ext>
              </a:extLst>
            </p:cNvPr>
            <p:cNvSpPr/>
            <p:nvPr/>
          </p:nvSpPr>
          <p:spPr>
            <a:xfrm>
              <a:off x="8684238" y="6892969"/>
              <a:ext cx="228600" cy="304800"/>
            </a:xfrm>
            <a:prstGeom prst="diamond">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Diamond 67">
              <a:extLst>
                <a:ext uri="{FF2B5EF4-FFF2-40B4-BE49-F238E27FC236}">
                  <a16:creationId xmlns:a16="http://schemas.microsoft.com/office/drawing/2014/main" id="{DC14C0A9-6DC0-445E-BC83-99E24150E35A}"/>
                </a:ext>
              </a:extLst>
            </p:cNvPr>
            <p:cNvSpPr/>
            <p:nvPr/>
          </p:nvSpPr>
          <p:spPr>
            <a:xfrm>
              <a:off x="8681997" y="6383356"/>
              <a:ext cx="228600" cy="304800"/>
            </a:xfrm>
            <a:prstGeom prst="diamond">
              <a:avLst/>
            </a:prstGeom>
            <a:solidFill>
              <a:srgbClr val="00CC00"/>
            </a:solidFill>
            <a:ln>
              <a:solidFill>
                <a:srgbClr val="33993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9" name="TextBox 68">
              <a:extLst>
                <a:ext uri="{FF2B5EF4-FFF2-40B4-BE49-F238E27FC236}">
                  <a16:creationId xmlns:a16="http://schemas.microsoft.com/office/drawing/2014/main" id="{4B6E9240-D3DC-4E37-9A64-52DAA0E84AB5}"/>
                </a:ext>
              </a:extLst>
            </p:cNvPr>
            <p:cNvSpPr txBox="1"/>
            <p:nvPr/>
          </p:nvSpPr>
          <p:spPr>
            <a:xfrm>
              <a:off x="8891068" y="6346191"/>
              <a:ext cx="986167" cy="338554"/>
            </a:xfrm>
            <a:prstGeom prst="rect">
              <a:avLst/>
            </a:prstGeom>
            <a:noFill/>
          </p:spPr>
          <p:txBody>
            <a:bodyPr wrap="none" rtlCol="0">
              <a:spAutoFit/>
            </a:bodyPr>
            <a:lstStyle/>
            <a:p>
              <a:r>
                <a:rPr lang="en-US" sz="1600" b="1" i="1" dirty="0"/>
                <a:t>z</a:t>
              </a:r>
              <a:r>
                <a:rPr lang="en-US" sz="1600" b="1" i="1" baseline="-25000" dirty="0"/>
                <a:t>1 </a:t>
              </a:r>
              <a:r>
                <a:rPr lang="en-US" sz="1600" b="1" i="1" dirty="0"/>
                <a:t>= 0.418</a:t>
              </a:r>
            </a:p>
          </p:txBody>
        </p:sp>
        <p:sp>
          <p:nvSpPr>
            <p:cNvPr id="70" name="TextBox 69">
              <a:extLst>
                <a:ext uri="{FF2B5EF4-FFF2-40B4-BE49-F238E27FC236}">
                  <a16:creationId xmlns:a16="http://schemas.microsoft.com/office/drawing/2014/main" id="{387FF84A-E211-4269-AC13-B9D3A0CD429E}"/>
                </a:ext>
              </a:extLst>
            </p:cNvPr>
            <p:cNvSpPr txBox="1"/>
            <p:nvPr/>
          </p:nvSpPr>
          <p:spPr>
            <a:xfrm>
              <a:off x="8919020" y="6840971"/>
              <a:ext cx="986167" cy="338554"/>
            </a:xfrm>
            <a:prstGeom prst="rect">
              <a:avLst/>
            </a:prstGeom>
            <a:noFill/>
          </p:spPr>
          <p:txBody>
            <a:bodyPr wrap="none" rtlCol="0">
              <a:spAutoFit/>
            </a:bodyPr>
            <a:lstStyle/>
            <a:p>
              <a:r>
                <a:rPr lang="en-US" sz="1600" b="1" i="1" dirty="0"/>
                <a:t>z</a:t>
              </a:r>
              <a:r>
                <a:rPr lang="en-US" sz="1600" b="1" i="1" baseline="-25000" dirty="0"/>
                <a:t>3 </a:t>
              </a:r>
              <a:r>
                <a:rPr lang="en-US" sz="1600" b="1" i="1" dirty="0"/>
                <a:t>= 0.020</a:t>
              </a:r>
            </a:p>
          </p:txBody>
        </p:sp>
        <p:pic>
          <p:nvPicPr>
            <p:cNvPr id="91" name="Picture 90">
              <a:extLst>
                <a:ext uri="{FF2B5EF4-FFF2-40B4-BE49-F238E27FC236}">
                  <a16:creationId xmlns:a16="http://schemas.microsoft.com/office/drawing/2014/main" id="{CC91C51D-4DA0-45DD-80E4-2B180D27D6ED}"/>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54686" b="10929"/>
            <a:stretch/>
          </p:blipFill>
          <p:spPr>
            <a:xfrm>
              <a:off x="8760019" y="4419160"/>
              <a:ext cx="1029368" cy="1077002"/>
            </a:xfrm>
            <a:prstGeom prst="rect">
              <a:avLst/>
            </a:prstGeom>
          </p:spPr>
        </p:pic>
      </p:grpSp>
      <p:grpSp>
        <p:nvGrpSpPr>
          <p:cNvPr id="44" name="Group 43">
            <a:extLst>
              <a:ext uri="{FF2B5EF4-FFF2-40B4-BE49-F238E27FC236}">
                <a16:creationId xmlns:a16="http://schemas.microsoft.com/office/drawing/2014/main" id="{7D15FA5C-18AD-4E0F-BC49-CC9A9CB4ABAA}"/>
              </a:ext>
            </a:extLst>
          </p:cNvPr>
          <p:cNvGrpSpPr/>
          <p:nvPr/>
        </p:nvGrpSpPr>
        <p:grpSpPr>
          <a:xfrm>
            <a:off x="8541995" y="478526"/>
            <a:ext cx="1341893" cy="3015556"/>
            <a:chOff x="8572117" y="687765"/>
            <a:chExt cx="1341893" cy="3015556"/>
          </a:xfrm>
        </p:grpSpPr>
        <p:sp>
          <p:nvSpPr>
            <p:cNvPr id="83" name="TextBox 82">
              <a:extLst>
                <a:ext uri="{FF2B5EF4-FFF2-40B4-BE49-F238E27FC236}">
                  <a16:creationId xmlns:a16="http://schemas.microsoft.com/office/drawing/2014/main" id="{4B295FE3-E6A2-45CE-B03C-392AA293C67B}"/>
                </a:ext>
              </a:extLst>
            </p:cNvPr>
            <p:cNvSpPr txBox="1"/>
            <p:nvPr/>
          </p:nvSpPr>
          <p:spPr>
            <a:xfrm>
              <a:off x="8869787" y="2207865"/>
              <a:ext cx="1000595" cy="338554"/>
            </a:xfrm>
            <a:prstGeom prst="rect">
              <a:avLst/>
            </a:prstGeom>
            <a:noFill/>
          </p:spPr>
          <p:txBody>
            <a:bodyPr wrap="none" rtlCol="0">
              <a:spAutoFit/>
            </a:bodyPr>
            <a:lstStyle/>
            <a:p>
              <a:r>
                <a:rPr lang="en-US" sz="1600" b="1" i="1" dirty="0"/>
                <a:t>y</a:t>
              </a:r>
              <a:r>
                <a:rPr lang="en-US" sz="1600" b="1" i="1" baseline="-25000" dirty="0"/>
                <a:t>2 </a:t>
              </a:r>
              <a:r>
                <a:rPr lang="en-US" sz="1600" b="1" i="1" dirty="0"/>
                <a:t>= 0.212</a:t>
              </a:r>
            </a:p>
          </p:txBody>
        </p:sp>
        <p:sp>
          <p:nvSpPr>
            <p:cNvPr id="84" name="Rectangle: Rounded Corners 83">
              <a:extLst>
                <a:ext uri="{FF2B5EF4-FFF2-40B4-BE49-F238E27FC236}">
                  <a16:creationId xmlns:a16="http://schemas.microsoft.com/office/drawing/2014/main" id="{D6EF60D5-9BD7-4179-8368-C6E581B2F638}"/>
                </a:ext>
              </a:extLst>
            </p:cNvPr>
            <p:cNvSpPr/>
            <p:nvPr/>
          </p:nvSpPr>
          <p:spPr>
            <a:xfrm>
              <a:off x="8572117" y="687765"/>
              <a:ext cx="1341893" cy="3015556"/>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Diamond 84">
              <a:extLst>
                <a:ext uri="{FF2B5EF4-FFF2-40B4-BE49-F238E27FC236}">
                  <a16:creationId xmlns:a16="http://schemas.microsoft.com/office/drawing/2014/main" id="{5C827BAB-D748-4604-AC21-115A689E2C68}"/>
                </a:ext>
              </a:extLst>
            </p:cNvPr>
            <p:cNvSpPr/>
            <p:nvPr/>
          </p:nvSpPr>
          <p:spPr>
            <a:xfrm>
              <a:off x="8663832" y="2262470"/>
              <a:ext cx="198120" cy="290899"/>
            </a:xfrm>
            <a:prstGeom prst="diamond">
              <a:avLst/>
            </a:prstGeom>
            <a:solidFill>
              <a:srgbClr val="FF00FF"/>
            </a:solidFill>
            <a:ln>
              <a:solidFill>
                <a:srgbClr val="CC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TextBox 85">
              <a:extLst>
                <a:ext uri="{FF2B5EF4-FFF2-40B4-BE49-F238E27FC236}">
                  <a16:creationId xmlns:a16="http://schemas.microsoft.com/office/drawing/2014/main" id="{3E65BE25-A6C1-49A8-A65D-A43C9C9FA42D}"/>
                </a:ext>
              </a:extLst>
            </p:cNvPr>
            <p:cNvSpPr txBox="1"/>
            <p:nvPr/>
          </p:nvSpPr>
          <p:spPr>
            <a:xfrm>
              <a:off x="8627285" y="1838533"/>
              <a:ext cx="1231556" cy="338554"/>
            </a:xfrm>
            <a:prstGeom prst="rect">
              <a:avLst/>
            </a:prstGeom>
            <a:noFill/>
          </p:spPr>
          <p:txBody>
            <a:bodyPr wrap="none" rtlCol="0">
              <a:spAutoFit/>
            </a:bodyPr>
            <a:lstStyle/>
            <a:p>
              <a:r>
                <a:rPr lang="en-US" sz="1600" b="1" i="1" dirty="0"/>
                <a:t>For h = 1.16:</a:t>
              </a:r>
            </a:p>
          </p:txBody>
        </p:sp>
        <p:sp>
          <p:nvSpPr>
            <p:cNvPr id="87" name="Diamond 86">
              <a:extLst>
                <a:ext uri="{FF2B5EF4-FFF2-40B4-BE49-F238E27FC236}">
                  <a16:creationId xmlns:a16="http://schemas.microsoft.com/office/drawing/2014/main" id="{E7022E9A-8792-4FDD-B340-468EBF563FA5}"/>
                </a:ext>
              </a:extLst>
            </p:cNvPr>
            <p:cNvSpPr/>
            <p:nvPr/>
          </p:nvSpPr>
          <p:spPr>
            <a:xfrm>
              <a:off x="8666073" y="3248853"/>
              <a:ext cx="228600" cy="304800"/>
            </a:xfrm>
            <a:prstGeom prst="diamond">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Diamond 87">
              <a:extLst>
                <a:ext uri="{FF2B5EF4-FFF2-40B4-BE49-F238E27FC236}">
                  <a16:creationId xmlns:a16="http://schemas.microsoft.com/office/drawing/2014/main" id="{B5728DEF-5985-48AC-8391-BB5EDD867C8A}"/>
                </a:ext>
              </a:extLst>
            </p:cNvPr>
            <p:cNvSpPr/>
            <p:nvPr/>
          </p:nvSpPr>
          <p:spPr>
            <a:xfrm>
              <a:off x="8663832" y="2739240"/>
              <a:ext cx="228600" cy="304800"/>
            </a:xfrm>
            <a:prstGeom prst="diamond">
              <a:avLst/>
            </a:prstGeom>
            <a:solidFill>
              <a:srgbClr val="00CC00"/>
            </a:solidFill>
            <a:ln>
              <a:solidFill>
                <a:srgbClr val="33993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9" name="TextBox 88">
              <a:extLst>
                <a:ext uri="{FF2B5EF4-FFF2-40B4-BE49-F238E27FC236}">
                  <a16:creationId xmlns:a16="http://schemas.microsoft.com/office/drawing/2014/main" id="{DFFAB513-34C5-4C0F-80DB-CB99799E15E0}"/>
                </a:ext>
              </a:extLst>
            </p:cNvPr>
            <p:cNvSpPr txBox="1"/>
            <p:nvPr/>
          </p:nvSpPr>
          <p:spPr>
            <a:xfrm>
              <a:off x="8872903" y="2702075"/>
              <a:ext cx="986167" cy="338554"/>
            </a:xfrm>
            <a:prstGeom prst="rect">
              <a:avLst/>
            </a:prstGeom>
            <a:noFill/>
          </p:spPr>
          <p:txBody>
            <a:bodyPr wrap="none" rtlCol="0">
              <a:spAutoFit/>
            </a:bodyPr>
            <a:lstStyle/>
            <a:p>
              <a:r>
                <a:rPr lang="en-US" sz="1600" b="1" i="1" dirty="0"/>
                <a:t>z</a:t>
              </a:r>
              <a:r>
                <a:rPr lang="en-US" sz="1600" b="1" i="1" baseline="-25000" dirty="0"/>
                <a:t>1 </a:t>
              </a:r>
              <a:r>
                <a:rPr lang="en-US" sz="1600" b="1" i="1" dirty="0"/>
                <a:t>= 0.169</a:t>
              </a:r>
            </a:p>
          </p:txBody>
        </p:sp>
        <p:sp>
          <p:nvSpPr>
            <p:cNvPr id="90" name="TextBox 89">
              <a:extLst>
                <a:ext uri="{FF2B5EF4-FFF2-40B4-BE49-F238E27FC236}">
                  <a16:creationId xmlns:a16="http://schemas.microsoft.com/office/drawing/2014/main" id="{2D8B42AC-544E-4A03-9D38-A4A95DDD0B4E}"/>
                </a:ext>
              </a:extLst>
            </p:cNvPr>
            <p:cNvSpPr txBox="1"/>
            <p:nvPr/>
          </p:nvSpPr>
          <p:spPr>
            <a:xfrm>
              <a:off x="8900855" y="3196855"/>
              <a:ext cx="986167" cy="338554"/>
            </a:xfrm>
            <a:prstGeom prst="rect">
              <a:avLst/>
            </a:prstGeom>
            <a:noFill/>
          </p:spPr>
          <p:txBody>
            <a:bodyPr wrap="none" rtlCol="0">
              <a:spAutoFit/>
            </a:bodyPr>
            <a:lstStyle/>
            <a:p>
              <a:r>
                <a:rPr lang="en-US" sz="1600" b="1" i="1" dirty="0"/>
                <a:t>z</a:t>
              </a:r>
              <a:r>
                <a:rPr lang="en-US" sz="1600" b="1" i="1" baseline="-25000" dirty="0"/>
                <a:t>3 </a:t>
              </a:r>
              <a:r>
                <a:rPr lang="en-US" sz="1600" b="1" i="1" dirty="0"/>
                <a:t>= 0.092</a:t>
              </a:r>
            </a:p>
          </p:txBody>
        </p:sp>
        <p:pic>
          <p:nvPicPr>
            <p:cNvPr id="92" name="Picture 91">
              <a:extLst>
                <a:ext uri="{FF2B5EF4-FFF2-40B4-BE49-F238E27FC236}">
                  <a16:creationId xmlns:a16="http://schemas.microsoft.com/office/drawing/2014/main" id="{D8862803-8A8A-414C-9C16-E18815D68DE8}"/>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4868" r="50000" b="12553"/>
            <a:stretch/>
          </p:blipFill>
          <p:spPr>
            <a:xfrm>
              <a:off x="8715655" y="807338"/>
              <a:ext cx="1037422" cy="1069965"/>
            </a:xfrm>
            <a:prstGeom prst="rect">
              <a:avLst/>
            </a:prstGeom>
          </p:spPr>
        </p:pic>
      </p:grpSp>
      <p:sp>
        <p:nvSpPr>
          <p:cNvPr id="94" name="TextBox 93">
            <a:extLst>
              <a:ext uri="{FF2B5EF4-FFF2-40B4-BE49-F238E27FC236}">
                <a16:creationId xmlns:a16="http://schemas.microsoft.com/office/drawing/2014/main" id="{B43C110F-250F-4D2F-A81F-40DE136A11F7}"/>
              </a:ext>
            </a:extLst>
          </p:cNvPr>
          <p:cNvSpPr txBox="1"/>
          <p:nvPr/>
        </p:nvSpPr>
        <p:spPr>
          <a:xfrm>
            <a:off x="8483710" y="118646"/>
            <a:ext cx="1555035" cy="338554"/>
          </a:xfrm>
          <a:prstGeom prst="rect">
            <a:avLst/>
          </a:prstGeom>
          <a:noFill/>
        </p:spPr>
        <p:txBody>
          <a:bodyPr wrap="square" rtlCol="0">
            <a:spAutoFit/>
          </a:bodyPr>
          <a:lstStyle/>
          <a:p>
            <a:r>
              <a:rPr lang="en-US" sz="1600" b="1" i="1" dirty="0"/>
              <a:t>Scale-Free-Like</a:t>
            </a:r>
          </a:p>
        </p:txBody>
      </p:sp>
      <p:sp>
        <p:nvSpPr>
          <p:cNvPr id="95" name="TextBox 94">
            <a:extLst>
              <a:ext uri="{FF2B5EF4-FFF2-40B4-BE49-F238E27FC236}">
                <a16:creationId xmlns:a16="http://schemas.microsoft.com/office/drawing/2014/main" id="{5554E1F4-D0CA-4531-8DB7-6E48A9093D52}"/>
              </a:ext>
            </a:extLst>
          </p:cNvPr>
          <p:cNvSpPr txBox="1"/>
          <p:nvPr/>
        </p:nvSpPr>
        <p:spPr>
          <a:xfrm>
            <a:off x="8526972" y="3709255"/>
            <a:ext cx="1373190" cy="336190"/>
          </a:xfrm>
          <a:prstGeom prst="rect">
            <a:avLst/>
          </a:prstGeom>
          <a:noFill/>
        </p:spPr>
        <p:txBody>
          <a:bodyPr wrap="square" rtlCol="0">
            <a:spAutoFit/>
          </a:bodyPr>
          <a:lstStyle/>
          <a:p>
            <a:r>
              <a:rPr lang="en-US" sz="1600" b="1" i="1" dirty="0"/>
              <a:t>Rich Club-Like</a:t>
            </a:r>
          </a:p>
        </p:txBody>
      </p:sp>
      <p:sp>
        <p:nvSpPr>
          <p:cNvPr id="62" name="Diamond 61">
            <a:extLst>
              <a:ext uri="{FF2B5EF4-FFF2-40B4-BE49-F238E27FC236}">
                <a16:creationId xmlns:a16="http://schemas.microsoft.com/office/drawing/2014/main" id="{D6AF9E49-8AD3-4B51-AA15-B161B08F947E}"/>
              </a:ext>
            </a:extLst>
          </p:cNvPr>
          <p:cNvSpPr/>
          <p:nvPr/>
        </p:nvSpPr>
        <p:spPr>
          <a:xfrm>
            <a:off x="7650480" y="5504766"/>
            <a:ext cx="198120" cy="290899"/>
          </a:xfrm>
          <a:prstGeom prst="diamond">
            <a:avLst/>
          </a:prstGeom>
          <a:solidFill>
            <a:srgbClr val="FF00FF"/>
          </a:solidFill>
          <a:ln>
            <a:solidFill>
              <a:srgbClr val="CC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Diamond 76">
            <a:extLst>
              <a:ext uri="{FF2B5EF4-FFF2-40B4-BE49-F238E27FC236}">
                <a16:creationId xmlns:a16="http://schemas.microsoft.com/office/drawing/2014/main" id="{7C08EB88-653B-4E93-907A-A4720A87045F}"/>
              </a:ext>
            </a:extLst>
          </p:cNvPr>
          <p:cNvSpPr/>
          <p:nvPr/>
        </p:nvSpPr>
        <p:spPr>
          <a:xfrm>
            <a:off x="7620000" y="5874036"/>
            <a:ext cx="228600" cy="304800"/>
          </a:xfrm>
          <a:prstGeom prst="diamond">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Diamond 95">
            <a:extLst>
              <a:ext uri="{FF2B5EF4-FFF2-40B4-BE49-F238E27FC236}">
                <a16:creationId xmlns:a16="http://schemas.microsoft.com/office/drawing/2014/main" id="{44CF9C5A-D341-4F2B-9D42-C31FB12BE35F}"/>
              </a:ext>
            </a:extLst>
          </p:cNvPr>
          <p:cNvSpPr/>
          <p:nvPr/>
        </p:nvSpPr>
        <p:spPr>
          <a:xfrm>
            <a:off x="4447602" y="5082845"/>
            <a:ext cx="228600" cy="304800"/>
          </a:xfrm>
          <a:prstGeom prst="diamond">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Diamond 96">
            <a:extLst>
              <a:ext uri="{FF2B5EF4-FFF2-40B4-BE49-F238E27FC236}">
                <a16:creationId xmlns:a16="http://schemas.microsoft.com/office/drawing/2014/main" id="{58FAA475-EFAA-4D7F-ABD1-1FF3E8EE37CC}"/>
              </a:ext>
            </a:extLst>
          </p:cNvPr>
          <p:cNvSpPr/>
          <p:nvPr/>
        </p:nvSpPr>
        <p:spPr>
          <a:xfrm>
            <a:off x="4489782" y="3864801"/>
            <a:ext cx="198120" cy="290899"/>
          </a:xfrm>
          <a:prstGeom prst="diamond">
            <a:avLst/>
          </a:prstGeom>
          <a:solidFill>
            <a:srgbClr val="FF00FF"/>
          </a:solidFill>
          <a:ln>
            <a:solidFill>
              <a:srgbClr val="CC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Diamond 97">
            <a:extLst>
              <a:ext uri="{FF2B5EF4-FFF2-40B4-BE49-F238E27FC236}">
                <a16:creationId xmlns:a16="http://schemas.microsoft.com/office/drawing/2014/main" id="{7A312516-3ABC-4A78-A1BB-DD527E836283}"/>
              </a:ext>
            </a:extLst>
          </p:cNvPr>
          <p:cNvSpPr/>
          <p:nvPr/>
        </p:nvSpPr>
        <p:spPr>
          <a:xfrm>
            <a:off x="4457700" y="4509864"/>
            <a:ext cx="228600" cy="304800"/>
          </a:xfrm>
          <a:prstGeom prst="diamond">
            <a:avLst/>
          </a:prstGeom>
          <a:solidFill>
            <a:srgbClr val="00CC00"/>
          </a:solidFill>
          <a:ln>
            <a:solidFill>
              <a:srgbClr val="33993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9" name="TextBox 98">
            <a:extLst>
              <a:ext uri="{FF2B5EF4-FFF2-40B4-BE49-F238E27FC236}">
                <a16:creationId xmlns:a16="http://schemas.microsoft.com/office/drawing/2014/main" id="{8507827A-A96E-455C-8E91-883406731E9A}"/>
              </a:ext>
            </a:extLst>
          </p:cNvPr>
          <p:cNvSpPr txBox="1"/>
          <p:nvPr/>
        </p:nvSpPr>
        <p:spPr>
          <a:xfrm>
            <a:off x="7009914" y="4267200"/>
            <a:ext cx="1373190" cy="336190"/>
          </a:xfrm>
          <a:prstGeom prst="rect">
            <a:avLst/>
          </a:prstGeom>
          <a:noFill/>
        </p:spPr>
        <p:txBody>
          <a:bodyPr wrap="square" rtlCol="0">
            <a:spAutoFit/>
          </a:bodyPr>
          <a:lstStyle/>
          <a:p>
            <a:r>
              <a:rPr lang="en-US" sz="1600" b="1" i="1" dirty="0"/>
              <a:t>Rich Club-Like</a:t>
            </a:r>
          </a:p>
        </p:txBody>
      </p:sp>
      <p:sp>
        <p:nvSpPr>
          <p:cNvPr id="100" name="TextBox 99">
            <a:extLst>
              <a:ext uri="{FF2B5EF4-FFF2-40B4-BE49-F238E27FC236}">
                <a16:creationId xmlns:a16="http://schemas.microsoft.com/office/drawing/2014/main" id="{8902AB7B-D1F3-42ED-8DFD-1C6E9BDE2E42}"/>
              </a:ext>
            </a:extLst>
          </p:cNvPr>
          <p:cNvSpPr txBox="1"/>
          <p:nvPr/>
        </p:nvSpPr>
        <p:spPr>
          <a:xfrm>
            <a:off x="3939723" y="3028482"/>
            <a:ext cx="1555035" cy="338554"/>
          </a:xfrm>
          <a:prstGeom prst="rect">
            <a:avLst/>
          </a:prstGeom>
          <a:noFill/>
        </p:spPr>
        <p:txBody>
          <a:bodyPr wrap="square" rtlCol="0">
            <a:spAutoFit/>
          </a:bodyPr>
          <a:lstStyle/>
          <a:p>
            <a:r>
              <a:rPr lang="en-US" sz="1600" b="1" i="1" dirty="0"/>
              <a:t>Scale-Free-Like</a:t>
            </a:r>
          </a:p>
        </p:txBody>
      </p:sp>
      <p:sp>
        <p:nvSpPr>
          <p:cNvPr id="55" name="Arrow: Left-Right 54">
            <a:extLst>
              <a:ext uri="{FF2B5EF4-FFF2-40B4-BE49-F238E27FC236}">
                <a16:creationId xmlns:a16="http://schemas.microsoft.com/office/drawing/2014/main" id="{91BE3CEC-F70B-4942-B6ED-C2BF2247823B}"/>
              </a:ext>
            </a:extLst>
          </p:cNvPr>
          <p:cNvSpPr/>
          <p:nvPr/>
        </p:nvSpPr>
        <p:spPr>
          <a:xfrm>
            <a:off x="4592447" y="6553200"/>
            <a:ext cx="3141853" cy="603589"/>
          </a:xfrm>
          <a:prstGeom prst="leftRightArrow">
            <a:avLst/>
          </a:prstGeom>
          <a:solidFill>
            <a:schemeClr val="accent2">
              <a:lumMod val="20000"/>
              <a:lumOff val="8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TextBox 102">
            <a:extLst>
              <a:ext uri="{FF2B5EF4-FFF2-40B4-BE49-F238E27FC236}">
                <a16:creationId xmlns:a16="http://schemas.microsoft.com/office/drawing/2014/main" id="{128A7248-0B3D-436D-A6AF-03D469327C05}"/>
              </a:ext>
            </a:extLst>
          </p:cNvPr>
          <p:cNvSpPr txBox="1"/>
          <p:nvPr/>
        </p:nvSpPr>
        <p:spPr>
          <a:xfrm>
            <a:off x="4703881" y="6671846"/>
            <a:ext cx="2916119" cy="338554"/>
          </a:xfrm>
          <a:prstGeom prst="rect">
            <a:avLst/>
          </a:prstGeom>
          <a:noFill/>
        </p:spPr>
        <p:txBody>
          <a:bodyPr wrap="none" rtlCol="0">
            <a:spAutoFit/>
          </a:bodyPr>
          <a:lstStyle/>
          <a:p>
            <a:r>
              <a:rPr lang="en-US" sz="1600" b="1" i="1" dirty="0"/>
              <a:t>Approximate Useful Range for h</a:t>
            </a:r>
            <a:endParaRPr lang="en-US" sz="1600" b="1" dirty="0"/>
          </a:p>
        </p:txBody>
      </p:sp>
    </p:spTree>
    <p:extLst>
      <p:ext uri="{BB962C8B-B14F-4D97-AF65-F5344CB8AC3E}">
        <p14:creationId xmlns:p14="http://schemas.microsoft.com/office/powerpoint/2010/main" val="87230845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 name="Arrow: Curved Up 139">
            <a:extLst>
              <a:ext uri="{FF2B5EF4-FFF2-40B4-BE49-F238E27FC236}">
                <a16:creationId xmlns:a16="http://schemas.microsoft.com/office/drawing/2014/main" id="{38AD9FB9-3340-4B7A-91AE-646E2AE843EB}"/>
              </a:ext>
            </a:extLst>
          </p:cNvPr>
          <p:cNvSpPr/>
          <p:nvPr/>
        </p:nvSpPr>
        <p:spPr>
          <a:xfrm rot="12553450">
            <a:off x="1243095" y="4517826"/>
            <a:ext cx="3324882" cy="877313"/>
          </a:xfrm>
          <a:prstGeom prst="curvedUpArrow">
            <a:avLst/>
          </a:prstGeom>
          <a:solidFill>
            <a:schemeClr val="accent6">
              <a:lumMod val="20000"/>
              <a:lumOff val="80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TextBox 7">
            <a:extLst>
              <a:ext uri="{FF2B5EF4-FFF2-40B4-BE49-F238E27FC236}">
                <a16:creationId xmlns:a16="http://schemas.microsoft.com/office/drawing/2014/main" id="{E2AA5625-0D81-4093-84E6-2A45FDEDE21F}"/>
              </a:ext>
            </a:extLst>
          </p:cNvPr>
          <p:cNvSpPr txBox="1"/>
          <p:nvPr/>
        </p:nvSpPr>
        <p:spPr>
          <a:xfrm>
            <a:off x="586631" y="6435551"/>
            <a:ext cx="455574" cy="346249"/>
          </a:xfrm>
          <a:prstGeom prst="rect">
            <a:avLst/>
          </a:prstGeom>
          <a:noFill/>
        </p:spPr>
        <p:txBody>
          <a:bodyPr wrap="none" rtlCol="0">
            <a:spAutoFit/>
          </a:bodyPr>
          <a:lstStyle/>
          <a:p>
            <a:r>
              <a:rPr lang="en-US" sz="1650" b="1" dirty="0"/>
              <a:t>0.5</a:t>
            </a:r>
          </a:p>
        </p:txBody>
      </p:sp>
      <p:sp>
        <p:nvSpPr>
          <p:cNvPr id="9" name="TextBox 8">
            <a:extLst>
              <a:ext uri="{FF2B5EF4-FFF2-40B4-BE49-F238E27FC236}">
                <a16:creationId xmlns:a16="http://schemas.microsoft.com/office/drawing/2014/main" id="{EA3EC576-2EAF-453A-8E53-47F22F19AD8A}"/>
              </a:ext>
            </a:extLst>
          </p:cNvPr>
          <p:cNvSpPr txBox="1"/>
          <p:nvPr/>
        </p:nvSpPr>
        <p:spPr>
          <a:xfrm>
            <a:off x="615994" y="2706424"/>
            <a:ext cx="455574" cy="346249"/>
          </a:xfrm>
          <a:prstGeom prst="rect">
            <a:avLst/>
          </a:prstGeom>
          <a:noFill/>
        </p:spPr>
        <p:txBody>
          <a:bodyPr wrap="none" rtlCol="0">
            <a:spAutoFit/>
          </a:bodyPr>
          <a:lstStyle/>
          <a:p>
            <a:r>
              <a:rPr lang="en-US" sz="1650" b="1" dirty="0"/>
              <a:t>0.0</a:t>
            </a:r>
          </a:p>
        </p:txBody>
      </p:sp>
      <p:sp>
        <p:nvSpPr>
          <p:cNvPr id="10" name="TextBox 9">
            <a:extLst>
              <a:ext uri="{FF2B5EF4-FFF2-40B4-BE49-F238E27FC236}">
                <a16:creationId xmlns:a16="http://schemas.microsoft.com/office/drawing/2014/main" id="{B994AF08-7D2B-4D7C-925D-082BFA394477}"/>
              </a:ext>
            </a:extLst>
          </p:cNvPr>
          <p:cNvSpPr txBox="1"/>
          <p:nvPr/>
        </p:nvSpPr>
        <p:spPr>
          <a:xfrm>
            <a:off x="606206" y="3419422"/>
            <a:ext cx="455574" cy="346249"/>
          </a:xfrm>
          <a:prstGeom prst="rect">
            <a:avLst/>
          </a:prstGeom>
          <a:noFill/>
        </p:spPr>
        <p:txBody>
          <a:bodyPr wrap="none" rtlCol="0">
            <a:spAutoFit/>
          </a:bodyPr>
          <a:lstStyle/>
          <a:p>
            <a:r>
              <a:rPr lang="en-US" sz="1650" b="1" dirty="0"/>
              <a:t>0.1</a:t>
            </a:r>
          </a:p>
        </p:txBody>
      </p:sp>
      <p:cxnSp>
        <p:nvCxnSpPr>
          <p:cNvPr id="14" name="Straight Connector 13">
            <a:extLst>
              <a:ext uri="{FF2B5EF4-FFF2-40B4-BE49-F238E27FC236}">
                <a16:creationId xmlns:a16="http://schemas.microsoft.com/office/drawing/2014/main" id="{B73E7531-C0E3-4D27-A226-47E8B61EA226}"/>
              </a:ext>
            </a:extLst>
          </p:cNvPr>
          <p:cNvCxnSpPr>
            <a:cxnSpLocks/>
          </p:cNvCxnSpPr>
          <p:nvPr/>
        </p:nvCxnSpPr>
        <p:spPr>
          <a:xfrm flipV="1">
            <a:off x="1049680" y="5837704"/>
            <a:ext cx="198408" cy="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9168AAE-734B-4238-8B5E-9905CCF9D1DE}"/>
              </a:ext>
            </a:extLst>
          </p:cNvPr>
          <p:cNvCxnSpPr>
            <a:cxnSpLocks/>
          </p:cNvCxnSpPr>
          <p:nvPr/>
        </p:nvCxnSpPr>
        <p:spPr>
          <a:xfrm flipV="1">
            <a:off x="1066165" y="5070747"/>
            <a:ext cx="198408" cy="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B33957A-6675-4BE7-96F5-C0EB64939B12}"/>
              </a:ext>
            </a:extLst>
          </p:cNvPr>
          <p:cNvCxnSpPr>
            <a:cxnSpLocks/>
          </p:cNvCxnSpPr>
          <p:nvPr/>
        </p:nvCxnSpPr>
        <p:spPr>
          <a:xfrm flipV="1">
            <a:off x="1064019" y="4335702"/>
            <a:ext cx="198408" cy="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E4690098-2907-4E21-BCE1-9BE6D8055A29}"/>
              </a:ext>
            </a:extLst>
          </p:cNvPr>
          <p:cNvCxnSpPr>
            <a:cxnSpLocks/>
          </p:cNvCxnSpPr>
          <p:nvPr/>
        </p:nvCxnSpPr>
        <p:spPr>
          <a:xfrm flipV="1">
            <a:off x="1049680" y="6592337"/>
            <a:ext cx="198408" cy="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81BDF13B-EFCF-449E-8FA3-2F1F5BD9884D}"/>
              </a:ext>
            </a:extLst>
          </p:cNvPr>
          <p:cNvCxnSpPr>
            <a:cxnSpLocks/>
          </p:cNvCxnSpPr>
          <p:nvPr/>
        </p:nvCxnSpPr>
        <p:spPr>
          <a:xfrm flipH="1">
            <a:off x="1248089" y="2793706"/>
            <a:ext cx="16484" cy="379419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4B84E8DD-AB2B-4F1C-B953-8F9E57D628EC}"/>
              </a:ext>
            </a:extLst>
          </p:cNvPr>
          <p:cNvSpPr txBox="1"/>
          <p:nvPr/>
        </p:nvSpPr>
        <p:spPr>
          <a:xfrm>
            <a:off x="625782" y="5692928"/>
            <a:ext cx="455574" cy="346249"/>
          </a:xfrm>
          <a:prstGeom prst="rect">
            <a:avLst/>
          </a:prstGeom>
          <a:noFill/>
        </p:spPr>
        <p:txBody>
          <a:bodyPr wrap="none" rtlCol="0">
            <a:spAutoFit/>
          </a:bodyPr>
          <a:lstStyle/>
          <a:p>
            <a:r>
              <a:rPr lang="en-US" sz="1650" b="1" dirty="0"/>
              <a:t>0.4</a:t>
            </a:r>
          </a:p>
        </p:txBody>
      </p:sp>
      <p:sp>
        <p:nvSpPr>
          <p:cNvPr id="23" name="TextBox 22">
            <a:extLst>
              <a:ext uri="{FF2B5EF4-FFF2-40B4-BE49-F238E27FC236}">
                <a16:creationId xmlns:a16="http://schemas.microsoft.com/office/drawing/2014/main" id="{6CC16EEE-C0DA-4136-8BD9-4F25BC344F62}"/>
              </a:ext>
            </a:extLst>
          </p:cNvPr>
          <p:cNvSpPr txBox="1"/>
          <p:nvPr/>
        </p:nvSpPr>
        <p:spPr>
          <a:xfrm>
            <a:off x="596419" y="4940516"/>
            <a:ext cx="455574" cy="346249"/>
          </a:xfrm>
          <a:prstGeom prst="rect">
            <a:avLst/>
          </a:prstGeom>
          <a:noFill/>
        </p:spPr>
        <p:txBody>
          <a:bodyPr wrap="none" rtlCol="0">
            <a:spAutoFit/>
          </a:bodyPr>
          <a:lstStyle/>
          <a:p>
            <a:r>
              <a:rPr lang="en-US" sz="1650" b="1" dirty="0"/>
              <a:t>0.3</a:t>
            </a:r>
          </a:p>
        </p:txBody>
      </p:sp>
      <p:sp>
        <p:nvSpPr>
          <p:cNvPr id="24" name="TextBox 23">
            <a:extLst>
              <a:ext uri="{FF2B5EF4-FFF2-40B4-BE49-F238E27FC236}">
                <a16:creationId xmlns:a16="http://schemas.microsoft.com/office/drawing/2014/main" id="{234895B3-B474-40F3-A888-CD013FDCD185}"/>
              </a:ext>
            </a:extLst>
          </p:cNvPr>
          <p:cNvSpPr txBox="1"/>
          <p:nvPr/>
        </p:nvSpPr>
        <p:spPr>
          <a:xfrm>
            <a:off x="576843" y="4199287"/>
            <a:ext cx="455574" cy="346249"/>
          </a:xfrm>
          <a:prstGeom prst="rect">
            <a:avLst/>
          </a:prstGeom>
          <a:noFill/>
        </p:spPr>
        <p:txBody>
          <a:bodyPr wrap="none" rtlCol="0">
            <a:spAutoFit/>
          </a:bodyPr>
          <a:lstStyle/>
          <a:p>
            <a:r>
              <a:rPr lang="en-US" sz="1650" b="1" dirty="0"/>
              <a:t>0.2</a:t>
            </a:r>
          </a:p>
        </p:txBody>
      </p:sp>
      <p:sp>
        <p:nvSpPr>
          <p:cNvPr id="51" name="Rectangle 50">
            <a:extLst>
              <a:ext uri="{FF2B5EF4-FFF2-40B4-BE49-F238E27FC236}">
                <a16:creationId xmlns:a16="http://schemas.microsoft.com/office/drawing/2014/main" id="{1019EF2C-21CD-4227-AD27-D3E2836F2B6F}"/>
              </a:ext>
            </a:extLst>
          </p:cNvPr>
          <p:cNvSpPr/>
          <p:nvPr/>
        </p:nvSpPr>
        <p:spPr>
          <a:xfrm>
            <a:off x="2888995" y="2468495"/>
            <a:ext cx="4266175" cy="26075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50"/>
          </a:p>
        </p:txBody>
      </p:sp>
      <p:cxnSp>
        <p:nvCxnSpPr>
          <p:cNvPr id="50" name="Straight Connector 49">
            <a:extLst>
              <a:ext uri="{FF2B5EF4-FFF2-40B4-BE49-F238E27FC236}">
                <a16:creationId xmlns:a16="http://schemas.microsoft.com/office/drawing/2014/main" id="{E781BD77-65A2-4396-9A86-802F990F7019}"/>
              </a:ext>
            </a:extLst>
          </p:cNvPr>
          <p:cNvCxnSpPr>
            <a:cxnSpLocks/>
          </p:cNvCxnSpPr>
          <p:nvPr/>
        </p:nvCxnSpPr>
        <p:spPr>
          <a:xfrm flipH="1">
            <a:off x="1272413" y="2811576"/>
            <a:ext cx="7518388" cy="981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C3D24825-1B6B-407F-95BF-26368B2065B2}"/>
              </a:ext>
            </a:extLst>
          </p:cNvPr>
          <p:cNvCxnSpPr>
            <a:cxnSpLocks/>
          </p:cNvCxnSpPr>
          <p:nvPr/>
        </p:nvCxnSpPr>
        <p:spPr>
          <a:xfrm flipV="1">
            <a:off x="2031948" y="2709600"/>
            <a:ext cx="0" cy="10022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62D9AF66-1CA8-45DF-852A-335519595074}"/>
              </a:ext>
            </a:extLst>
          </p:cNvPr>
          <p:cNvCxnSpPr>
            <a:cxnSpLocks/>
          </p:cNvCxnSpPr>
          <p:nvPr/>
        </p:nvCxnSpPr>
        <p:spPr>
          <a:xfrm flipV="1">
            <a:off x="2769336" y="2610741"/>
            <a:ext cx="0" cy="19771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8F569509-9E1A-4D7E-9604-9C3C89EE0B6F}"/>
              </a:ext>
            </a:extLst>
          </p:cNvPr>
          <p:cNvCxnSpPr>
            <a:cxnSpLocks/>
          </p:cNvCxnSpPr>
          <p:nvPr/>
        </p:nvCxnSpPr>
        <p:spPr>
          <a:xfrm flipV="1">
            <a:off x="4271301" y="2614137"/>
            <a:ext cx="0" cy="19771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5420E6E0-C9F4-4F0A-9F42-D38C364E918E}"/>
              </a:ext>
            </a:extLst>
          </p:cNvPr>
          <p:cNvCxnSpPr>
            <a:cxnSpLocks/>
          </p:cNvCxnSpPr>
          <p:nvPr/>
        </p:nvCxnSpPr>
        <p:spPr>
          <a:xfrm flipV="1">
            <a:off x="5780066" y="2636761"/>
            <a:ext cx="0" cy="19771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F1972264-EBB2-4817-8503-BC234189C61F}"/>
              </a:ext>
            </a:extLst>
          </p:cNvPr>
          <p:cNvCxnSpPr>
            <a:cxnSpLocks/>
          </p:cNvCxnSpPr>
          <p:nvPr/>
        </p:nvCxnSpPr>
        <p:spPr>
          <a:xfrm flipV="1">
            <a:off x="7319417" y="2623676"/>
            <a:ext cx="0" cy="19771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ABBF78EB-17D2-4999-B0BA-4B0ABAF56A16}"/>
              </a:ext>
            </a:extLst>
          </p:cNvPr>
          <p:cNvCxnSpPr>
            <a:cxnSpLocks/>
          </p:cNvCxnSpPr>
          <p:nvPr/>
        </p:nvCxnSpPr>
        <p:spPr>
          <a:xfrm flipV="1">
            <a:off x="3513527" y="2712996"/>
            <a:ext cx="0" cy="10022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E219B66A-B792-4265-90F8-2A44B7AB27A9}"/>
              </a:ext>
            </a:extLst>
          </p:cNvPr>
          <p:cNvCxnSpPr>
            <a:cxnSpLocks/>
          </p:cNvCxnSpPr>
          <p:nvPr/>
        </p:nvCxnSpPr>
        <p:spPr>
          <a:xfrm flipV="1">
            <a:off x="5005297" y="2702281"/>
            <a:ext cx="0" cy="10022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0806BCEF-3E3E-4787-808E-47469B989DA0}"/>
              </a:ext>
            </a:extLst>
          </p:cNvPr>
          <p:cNvCxnSpPr>
            <a:cxnSpLocks/>
          </p:cNvCxnSpPr>
          <p:nvPr/>
        </p:nvCxnSpPr>
        <p:spPr>
          <a:xfrm flipV="1">
            <a:off x="6562209" y="2715231"/>
            <a:ext cx="0" cy="10022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78F5A247-D5E9-4BA6-BC2A-E64104C44100}"/>
              </a:ext>
            </a:extLst>
          </p:cNvPr>
          <p:cNvCxnSpPr>
            <a:cxnSpLocks/>
          </p:cNvCxnSpPr>
          <p:nvPr/>
        </p:nvCxnSpPr>
        <p:spPr>
          <a:xfrm flipV="1">
            <a:off x="8054629" y="2705036"/>
            <a:ext cx="0" cy="10022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A1150F4A-C766-4156-8C10-3CC0328D3A73}"/>
              </a:ext>
            </a:extLst>
          </p:cNvPr>
          <p:cNvCxnSpPr>
            <a:cxnSpLocks/>
          </p:cNvCxnSpPr>
          <p:nvPr/>
        </p:nvCxnSpPr>
        <p:spPr>
          <a:xfrm flipV="1">
            <a:off x="8790800" y="2606177"/>
            <a:ext cx="0" cy="19771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8E22BD98-0107-4DEA-BC47-25E617DAEEA3}"/>
              </a:ext>
            </a:extLst>
          </p:cNvPr>
          <p:cNvSpPr txBox="1"/>
          <p:nvPr/>
        </p:nvSpPr>
        <p:spPr>
          <a:xfrm>
            <a:off x="1071079" y="2363563"/>
            <a:ext cx="455574" cy="346249"/>
          </a:xfrm>
          <a:prstGeom prst="rect">
            <a:avLst/>
          </a:prstGeom>
          <a:noFill/>
        </p:spPr>
        <p:txBody>
          <a:bodyPr wrap="none" rtlCol="0">
            <a:spAutoFit/>
          </a:bodyPr>
          <a:lstStyle/>
          <a:p>
            <a:r>
              <a:rPr lang="en-US" sz="1650" b="1" dirty="0"/>
              <a:t>0.0</a:t>
            </a:r>
          </a:p>
        </p:txBody>
      </p:sp>
      <p:sp>
        <p:nvSpPr>
          <p:cNvPr id="66" name="TextBox 65">
            <a:extLst>
              <a:ext uri="{FF2B5EF4-FFF2-40B4-BE49-F238E27FC236}">
                <a16:creationId xmlns:a16="http://schemas.microsoft.com/office/drawing/2014/main" id="{66101D11-63AD-415E-B50F-D34E01A5E553}"/>
              </a:ext>
            </a:extLst>
          </p:cNvPr>
          <p:cNvSpPr txBox="1"/>
          <p:nvPr/>
        </p:nvSpPr>
        <p:spPr>
          <a:xfrm>
            <a:off x="2564694" y="2318978"/>
            <a:ext cx="455574" cy="346249"/>
          </a:xfrm>
          <a:prstGeom prst="rect">
            <a:avLst/>
          </a:prstGeom>
          <a:noFill/>
        </p:spPr>
        <p:txBody>
          <a:bodyPr wrap="none" rtlCol="0">
            <a:spAutoFit/>
          </a:bodyPr>
          <a:lstStyle/>
          <a:p>
            <a:r>
              <a:rPr lang="en-US" sz="1650" b="1" dirty="0"/>
              <a:t>1.0</a:t>
            </a:r>
          </a:p>
        </p:txBody>
      </p:sp>
      <p:sp>
        <p:nvSpPr>
          <p:cNvPr id="67" name="TextBox 66">
            <a:extLst>
              <a:ext uri="{FF2B5EF4-FFF2-40B4-BE49-F238E27FC236}">
                <a16:creationId xmlns:a16="http://schemas.microsoft.com/office/drawing/2014/main" id="{59FC5D5A-431A-4CBB-97C0-088711C71B3E}"/>
              </a:ext>
            </a:extLst>
          </p:cNvPr>
          <p:cNvSpPr txBox="1"/>
          <p:nvPr/>
        </p:nvSpPr>
        <p:spPr>
          <a:xfrm>
            <a:off x="4044198" y="2315249"/>
            <a:ext cx="455574" cy="346249"/>
          </a:xfrm>
          <a:prstGeom prst="rect">
            <a:avLst/>
          </a:prstGeom>
          <a:noFill/>
        </p:spPr>
        <p:txBody>
          <a:bodyPr wrap="none" rtlCol="0">
            <a:spAutoFit/>
          </a:bodyPr>
          <a:lstStyle/>
          <a:p>
            <a:r>
              <a:rPr lang="en-US" sz="1650" b="1" dirty="0"/>
              <a:t>2.0</a:t>
            </a:r>
          </a:p>
        </p:txBody>
      </p:sp>
      <p:sp>
        <p:nvSpPr>
          <p:cNvPr id="68" name="TextBox 67">
            <a:extLst>
              <a:ext uri="{FF2B5EF4-FFF2-40B4-BE49-F238E27FC236}">
                <a16:creationId xmlns:a16="http://schemas.microsoft.com/office/drawing/2014/main" id="{0327437F-E792-4A65-B9B6-95BA37CF6F45}"/>
              </a:ext>
            </a:extLst>
          </p:cNvPr>
          <p:cNvSpPr txBox="1"/>
          <p:nvPr/>
        </p:nvSpPr>
        <p:spPr>
          <a:xfrm>
            <a:off x="5582223" y="2311612"/>
            <a:ext cx="455574" cy="346249"/>
          </a:xfrm>
          <a:prstGeom prst="rect">
            <a:avLst/>
          </a:prstGeom>
          <a:noFill/>
        </p:spPr>
        <p:txBody>
          <a:bodyPr wrap="none" rtlCol="0">
            <a:spAutoFit/>
          </a:bodyPr>
          <a:lstStyle/>
          <a:p>
            <a:r>
              <a:rPr lang="en-US" sz="1650" b="1" dirty="0"/>
              <a:t>3.0</a:t>
            </a:r>
          </a:p>
        </p:txBody>
      </p:sp>
      <p:sp>
        <p:nvSpPr>
          <p:cNvPr id="69" name="TextBox 68">
            <a:extLst>
              <a:ext uri="{FF2B5EF4-FFF2-40B4-BE49-F238E27FC236}">
                <a16:creationId xmlns:a16="http://schemas.microsoft.com/office/drawing/2014/main" id="{8789DF82-7ABB-4247-86C1-E034FC834D60}"/>
              </a:ext>
            </a:extLst>
          </p:cNvPr>
          <p:cNvSpPr txBox="1"/>
          <p:nvPr/>
        </p:nvSpPr>
        <p:spPr>
          <a:xfrm>
            <a:off x="7092310" y="2329022"/>
            <a:ext cx="455574" cy="346249"/>
          </a:xfrm>
          <a:prstGeom prst="rect">
            <a:avLst/>
          </a:prstGeom>
          <a:noFill/>
        </p:spPr>
        <p:txBody>
          <a:bodyPr wrap="none" rtlCol="0">
            <a:spAutoFit/>
          </a:bodyPr>
          <a:lstStyle/>
          <a:p>
            <a:r>
              <a:rPr lang="en-US" sz="1650" b="1" dirty="0"/>
              <a:t>4.0</a:t>
            </a:r>
          </a:p>
        </p:txBody>
      </p:sp>
      <p:sp>
        <p:nvSpPr>
          <p:cNvPr id="70" name="TextBox 69">
            <a:extLst>
              <a:ext uri="{FF2B5EF4-FFF2-40B4-BE49-F238E27FC236}">
                <a16:creationId xmlns:a16="http://schemas.microsoft.com/office/drawing/2014/main" id="{FE4950CC-0DD0-495C-9013-20E99122CB34}"/>
              </a:ext>
            </a:extLst>
          </p:cNvPr>
          <p:cNvSpPr txBox="1"/>
          <p:nvPr/>
        </p:nvSpPr>
        <p:spPr>
          <a:xfrm>
            <a:off x="8592952" y="2349996"/>
            <a:ext cx="455574" cy="346249"/>
          </a:xfrm>
          <a:prstGeom prst="rect">
            <a:avLst/>
          </a:prstGeom>
          <a:noFill/>
        </p:spPr>
        <p:txBody>
          <a:bodyPr wrap="none" rtlCol="0">
            <a:spAutoFit/>
          </a:bodyPr>
          <a:lstStyle/>
          <a:p>
            <a:r>
              <a:rPr lang="en-US" sz="1650" b="1" dirty="0"/>
              <a:t>5.0</a:t>
            </a:r>
          </a:p>
        </p:txBody>
      </p:sp>
      <p:cxnSp>
        <p:nvCxnSpPr>
          <p:cNvPr id="71" name="Straight Connector 70">
            <a:extLst>
              <a:ext uri="{FF2B5EF4-FFF2-40B4-BE49-F238E27FC236}">
                <a16:creationId xmlns:a16="http://schemas.microsoft.com/office/drawing/2014/main" id="{0AA6C2FA-DE8C-43EC-8B7C-23733F6EAEFA}"/>
              </a:ext>
            </a:extLst>
          </p:cNvPr>
          <p:cNvCxnSpPr>
            <a:cxnSpLocks/>
          </p:cNvCxnSpPr>
          <p:nvPr/>
        </p:nvCxnSpPr>
        <p:spPr>
          <a:xfrm flipV="1">
            <a:off x="1058325" y="3574906"/>
            <a:ext cx="198408" cy="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4B65F4F9-DAEC-4164-BC4A-9F7809B71531}"/>
              </a:ext>
            </a:extLst>
          </p:cNvPr>
          <p:cNvSpPr/>
          <p:nvPr/>
        </p:nvSpPr>
        <p:spPr>
          <a:xfrm rot="5400000">
            <a:off x="588268" y="2254578"/>
            <a:ext cx="506950" cy="39673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980" i="1" dirty="0">
                <a:solidFill>
                  <a:schemeClr val="tx1"/>
                </a:solidFill>
              </a:rPr>
              <a:t>x</a:t>
            </a:r>
            <a:r>
              <a:rPr lang="en-US" sz="1980" i="1" baseline="-25000" dirty="0">
                <a:solidFill>
                  <a:schemeClr val="tx1"/>
                </a:solidFill>
              </a:rPr>
              <a:t>1</a:t>
            </a:r>
            <a:endParaRPr lang="en-US" sz="1980" i="1" dirty="0">
              <a:solidFill>
                <a:schemeClr val="tx1"/>
              </a:solidFill>
            </a:endParaRPr>
          </a:p>
        </p:txBody>
      </p:sp>
      <p:grpSp>
        <p:nvGrpSpPr>
          <p:cNvPr id="25" name="Group 24">
            <a:extLst>
              <a:ext uri="{FF2B5EF4-FFF2-40B4-BE49-F238E27FC236}">
                <a16:creationId xmlns:a16="http://schemas.microsoft.com/office/drawing/2014/main" id="{F20161C2-F557-4697-B027-280AFF9614DD}"/>
              </a:ext>
            </a:extLst>
          </p:cNvPr>
          <p:cNvGrpSpPr/>
          <p:nvPr/>
        </p:nvGrpSpPr>
        <p:grpSpPr>
          <a:xfrm>
            <a:off x="1021019" y="2668739"/>
            <a:ext cx="670376" cy="346249"/>
            <a:chOff x="2236574" y="1285103"/>
            <a:chExt cx="812577" cy="419695"/>
          </a:xfrm>
        </p:grpSpPr>
        <p:sp>
          <p:nvSpPr>
            <p:cNvPr id="18" name="Rectangle: Rounded Corners 17">
              <a:extLst>
                <a:ext uri="{FF2B5EF4-FFF2-40B4-BE49-F238E27FC236}">
                  <a16:creationId xmlns:a16="http://schemas.microsoft.com/office/drawing/2014/main" id="{7F6B0A7D-9AF4-4753-B3CC-54FFF6A36429}"/>
                </a:ext>
              </a:extLst>
            </p:cNvPr>
            <p:cNvSpPr/>
            <p:nvPr/>
          </p:nvSpPr>
          <p:spPr>
            <a:xfrm>
              <a:off x="2236574" y="1285104"/>
              <a:ext cx="713656" cy="369332"/>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50"/>
            </a:p>
          </p:txBody>
        </p:sp>
        <p:sp>
          <p:nvSpPr>
            <p:cNvPr id="20" name="TextBox 19">
              <a:extLst>
                <a:ext uri="{FF2B5EF4-FFF2-40B4-BE49-F238E27FC236}">
                  <a16:creationId xmlns:a16="http://schemas.microsoft.com/office/drawing/2014/main" id="{FCDCE161-55AC-4D28-885B-C8BEC861AE46}"/>
                </a:ext>
              </a:extLst>
            </p:cNvPr>
            <p:cNvSpPr txBox="1"/>
            <p:nvPr/>
          </p:nvSpPr>
          <p:spPr>
            <a:xfrm>
              <a:off x="2236574" y="1285103"/>
              <a:ext cx="812577" cy="419695"/>
            </a:xfrm>
            <a:prstGeom prst="rect">
              <a:avLst/>
            </a:prstGeom>
            <a:noFill/>
          </p:spPr>
          <p:txBody>
            <a:bodyPr wrap="none" rtlCol="0">
              <a:spAutoFit/>
            </a:bodyPr>
            <a:lstStyle/>
            <a:p>
              <a:r>
                <a:rPr lang="en-US" sz="1650" b="1" dirty="0"/>
                <a:t>0.500</a:t>
              </a:r>
            </a:p>
          </p:txBody>
        </p:sp>
      </p:grpSp>
      <p:sp>
        <p:nvSpPr>
          <p:cNvPr id="72" name="Rectangle 71">
            <a:extLst>
              <a:ext uri="{FF2B5EF4-FFF2-40B4-BE49-F238E27FC236}">
                <a16:creationId xmlns:a16="http://schemas.microsoft.com/office/drawing/2014/main" id="{4F277D11-1F19-414D-889F-1B43C6591D04}"/>
              </a:ext>
            </a:extLst>
          </p:cNvPr>
          <p:cNvSpPr/>
          <p:nvPr/>
        </p:nvSpPr>
        <p:spPr>
          <a:xfrm rot="16200000">
            <a:off x="-1319799" y="4359066"/>
            <a:ext cx="3341138" cy="39673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50" i="1" dirty="0">
                <a:solidFill>
                  <a:schemeClr val="tx1"/>
                </a:solidFill>
              </a:rPr>
              <a:t>(Interaction Enthalpy Parameter) </a:t>
            </a:r>
          </a:p>
        </p:txBody>
      </p:sp>
      <p:grpSp>
        <p:nvGrpSpPr>
          <p:cNvPr id="73" name="Group 72">
            <a:extLst>
              <a:ext uri="{FF2B5EF4-FFF2-40B4-BE49-F238E27FC236}">
                <a16:creationId xmlns:a16="http://schemas.microsoft.com/office/drawing/2014/main" id="{09F89043-8AEA-4F40-9F59-6DD8534C3CB9}"/>
              </a:ext>
            </a:extLst>
          </p:cNvPr>
          <p:cNvGrpSpPr/>
          <p:nvPr/>
        </p:nvGrpSpPr>
        <p:grpSpPr>
          <a:xfrm>
            <a:off x="8466093" y="2702282"/>
            <a:ext cx="670376" cy="346249"/>
            <a:chOff x="2236574" y="1285103"/>
            <a:chExt cx="812577" cy="419695"/>
          </a:xfrm>
        </p:grpSpPr>
        <p:sp>
          <p:nvSpPr>
            <p:cNvPr id="74" name="Rectangle: Rounded Corners 73">
              <a:extLst>
                <a:ext uri="{FF2B5EF4-FFF2-40B4-BE49-F238E27FC236}">
                  <a16:creationId xmlns:a16="http://schemas.microsoft.com/office/drawing/2014/main" id="{4A0F8475-2FA2-4B06-8A04-0D857BEBAFC6}"/>
                </a:ext>
              </a:extLst>
            </p:cNvPr>
            <p:cNvSpPr/>
            <p:nvPr/>
          </p:nvSpPr>
          <p:spPr>
            <a:xfrm>
              <a:off x="2236574" y="1285104"/>
              <a:ext cx="713656" cy="369332"/>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50"/>
            </a:p>
          </p:txBody>
        </p:sp>
        <p:sp>
          <p:nvSpPr>
            <p:cNvPr id="75" name="TextBox 74">
              <a:extLst>
                <a:ext uri="{FF2B5EF4-FFF2-40B4-BE49-F238E27FC236}">
                  <a16:creationId xmlns:a16="http://schemas.microsoft.com/office/drawing/2014/main" id="{72165F54-5E13-4B6E-A084-89D16FAC06D5}"/>
                </a:ext>
              </a:extLst>
            </p:cNvPr>
            <p:cNvSpPr txBox="1"/>
            <p:nvPr/>
          </p:nvSpPr>
          <p:spPr>
            <a:xfrm>
              <a:off x="2236574" y="1285103"/>
              <a:ext cx="812577" cy="419695"/>
            </a:xfrm>
            <a:prstGeom prst="rect">
              <a:avLst/>
            </a:prstGeom>
            <a:noFill/>
          </p:spPr>
          <p:txBody>
            <a:bodyPr wrap="none" rtlCol="0">
              <a:spAutoFit/>
            </a:bodyPr>
            <a:lstStyle/>
            <a:p>
              <a:r>
                <a:rPr lang="en-US" sz="1650" b="1" dirty="0"/>
                <a:t>0.007</a:t>
              </a:r>
            </a:p>
          </p:txBody>
        </p:sp>
      </p:grpSp>
      <p:grpSp>
        <p:nvGrpSpPr>
          <p:cNvPr id="76" name="Group 75">
            <a:extLst>
              <a:ext uri="{FF2B5EF4-FFF2-40B4-BE49-F238E27FC236}">
                <a16:creationId xmlns:a16="http://schemas.microsoft.com/office/drawing/2014/main" id="{5F57124B-6290-4F79-A7C3-4A10EBCE4E15}"/>
              </a:ext>
            </a:extLst>
          </p:cNvPr>
          <p:cNvGrpSpPr/>
          <p:nvPr/>
        </p:nvGrpSpPr>
        <p:grpSpPr>
          <a:xfrm>
            <a:off x="6982137" y="2702282"/>
            <a:ext cx="670376" cy="346249"/>
            <a:chOff x="2236574" y="1285103"/>
            <a:chExt cx="812577" cy="419695"/>
          </a:xfrm>
        </p:grpSpPr>
        <p:sp>
          <p:nvSpPr>
            <p:cNvPr id="77" name="Rectangle: Rounded Corners 76">
              <a:extLst>
                <a:ext uri="{FF2B5EF4-FFF2-40B4-BE49-F238E27FC236}">
                  <a16:creationId xmlns:a16="http://schemas.microsoft.com/office/drawing/2014/main" id="{6C0D4A99-2823-489A-BC8F-310ED2397558}"/>
                </a:ext>
              </a:extLst>
            </p:cNvPr>
            <p:cNvSpPr/>
            <p:nvPr/>
          </p:nvSpPr>
          <p:spPr>
            <a:xfrm>
              <a:off x="2236574" y="1285104"/>
              <a:ext cx="713656" cy="369332"/>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50"/>
            </a:p>
          </p:txBody>
        </p:sp>
        <p:sp>
          <p:nvSpPr>
            <p:cNvPr id="78" name="TextBox 77">
              <a:extLst>
                <a:ext uri="{FF2B5EF4-FFF2-40B4-BE49-F238E27FC236}">
                  <a16:creationId xmlns:a16="http://schemas.microsoft.com/office/drawing/2014/main" id="{FF31E1A7-BC4D-434B-A46B-5F42465FE5FD}"/>
                </a:ext>
              </a:extLst>
            </p:cNvPr>
            <p:cNvSpPr txBox="1"/>
            <p:nvPr/>
          </p:nvSpPr>
          <p:spPr>
            <a:xfrm>
              <a:off x="2236574" y="1285103"/>
              <a:ext cx="812577" cy="419695"/>
            </a:xfrm>
            <a:prstGeom prst="rect">
              <a:avLst/>
            </a:prstGeom>
            <a:noFill/>
          </p:spPr>
          <p:txBody>
            <a:bodyPr wrap="none" rtlCol="0">
              <a:spAutoFit/>
            </a:bodyPr>
            <a:lstStyle/>
            <a:p>
              <a:r>
                <a:rPr lang="en-US" sz="1650" b="1" dirty="0"/>
                <a:t>0.018</a:t>
              </a:r>
            </a:p>
          </p:txBody>
        </p:sp>
      </p:grpSp>
      <p:grpSp>
        <p:nvGrpSpPr>
          <p:cNvPr id="79" name="Group 78">
            <a:extLst>
              <a:ext uri="{FF2B5EF4-FFF2-40B4-BE49-F238E27FC236}">
                <a16:creationId xmlns:a16="http://schemas.microsoft.com/office/drawing/2014/main" id="{6E27A8FB-38FC-4780-A113-777C4E204186}"/>
              </a:ext>
            </a:extLst>
          </p:cNvPr>
          <p:cNvGrpSpPr/>
          <p:nvPr/>
        </p:nvGrpSpPr>
        <p:grpSpPr>
          <a:xfrm>
            <a:off x="5504351" y="2668887"/>
            <a:ext cx="670376" cy="346249"/>
            <a:chOff x="2236574" y="1285103"/>
            <a:chExt cx="812577" cy="419695"/>
          </a:xfrm>
        </p:grpSpPr>
        <p:sp>
          <p:nvSpPr>
            <p:cNvPr id="80" name="Rectangle: Rounded Corners 79">
              <a:extLst>
                <a:ext uri="{FF2B5EF4-FFF2-40B4-BE49-F238E27FC236}">
                  <a16:creationId xmlns:a16="http://schemas.microsoft.com/office/drawing/2014/main" id="{1277E65E-5BDB-4B43-9269-78C9AC590353}"/>
                </a:ext>
              </a:extLst>
            </p:cNvPr>
            <p:cNvSpPr/>
            <p:nvPr/>
          </p:nvSpPr>
          <p:spPr>
            <a:xfrm>
              <a:off x="2236574" y="1285104"/>
              <a:ext cx="713656" cy="369332"/>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50"/>
            </a:p>
          </p:txBody>
        </p:sp>
        <p:sp>
          <p:nvSpPr>
            <p:cNvPr id="81" name="TextBox 80">
              <a:extLst>
                <a:ext uri="{FF2B5EF4-FFF2-40B4-BE49-F238E27FC236}">
                  <a16:creationId xmlns:a16="http://schemas.microsoft.com/office/drawing/2014/main" id="{4643A1A9-16A4-4DEF-B454-20A1E8DAC53A}"/>
                </a:ext>
              </a:extLst>
            </p:cNvPr>
            <p:cNvSpPr txBox="1"/>
            <p:nvPr/>
          </p:nvSpPr>
          <p:spPr>
            <a:xfrm>
              <a:off x="2236574" y="1285103"/>
              <a:ext cx="812577" cy="419695"/>
            </a:xfrm>
            <a:prstGeom prst="rect">
              <a:avLst/>
            </a:prstGeom>
            <a:noFill/>
          </p:spPr>
          <p:txBody>
            <a:bodyPr wrap="none" rtlCol="0">
              <a:spAutoFit/>
            </a:bodyPr>
            <a:lstStyle/>
            <a:p>
              <a:r>
                <a:rPr lang="en-US" sz="1650" b="1" dirty="0"/>
                <a:t>0.047</a:t>
              </a:r>
            </a:p>
          </p:txBody>
        </p:sp>
      </p:grpSp>
      <p:grpSp>
        <p:nvGrpSpPr>
          <p:cNvPr id="82" name="Group 81">
            <a:extLst>
              <a:ext uri="{FF2B5EF4-FFF2-40B4-BE49-F238E27FC236}">
                <a16:creationId xmlns:a16="http://schemas.microsoft.com/office/drawing/2014/main" id="{AEB45B30-1D80-4733-9B2C-C2B19C129C51}"/>
              </a:ext>
            </a:extLst>
          </p:cNvPr>
          <p:cNvGrpSpPr/>
          <p:nvPr/>
        </p:nvGrpSpPr>
        <p:grpSpPr>
          <a:xfrm>
            <a:off x="3970715" y="2658656"/>
            <a:ext cx="670376" cy="346249"/>
            <a:chOff x="2236574" y="1285103"/>
            <a:chExt cx="812577" cy="419695"/>
          </a:xfrm>
        </p:grpSpPr>
        <p:sp>
          <p:nvSpPr>
            <p:cNvPr id="83" name="Rectangle: Rounded Corners 82">
              <a:extLst>
                <a:ext uri="{FF2B5EF4-FFF2-40B4-BE49-F238E27FC236}">
                  <a16:creationId xmlns:a16="http://schemas.microsoft.com/office/drawing/2014/main" id="{7778A2FB-3BC1-46FA-B5C7-287A9AAD92EC}"/>
                </a:ext>
              </a:extLst>
            </p:cNvPr>
            <p:cNvSpPr/>
            <p:nvPr/>
          </p:nvSpPr>
          <p:spPr>
            <a:xfrm>
              <a:off x="2236574" y="1285104"/>
              <a:ext cx="713656" cy="369332"/>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50"/>
            </a:p>
          </p:txBody>
        </p:sp>
        <p:sp>
          <p:nvSpPr>
            <p:cNvPr id="84" name="TextBox 83">
              <a:extLst>
                <a:ext uri="{FF2B5EF4-FFF2-40B4-BE49-F238E27FC236}">
                  <a16:creationId xmlns:a16="http://schemas.microsoft.com/office/drawing/2014/main" id="{24C9F63E-32D3-4D75-A0E7-7AC6097A345F}"/>
                </a:ext>
              </a:extLst>
            </p:cNvPr>
            <p:cNvSpPr txBox="1"/>
            <p:nvPr/>
          </p:nvSpPr>
          <p:spPr>
            <a:xfrm>
              <a:off x="2236574" y="1285103"/>
              <a:ext cx="812577" cy="419695"/>
            </a:xfrm>
            <a:prstGeom prst="rect">
              <a:avLst/>
            </a:prstGeom>
            <a:noFill/>
          </p:spPr>
          <p:txBody>
            <a:bodyPr wrap="none" rtlCol="0">
              <a:spAutoFit/>
            </a:bodyPr>
            <a:lstStyle/>
            <a:p>
              <a:r>
                <a:rPr lang="en-US" sz="1650" b="1" dirty="0"/>
                <a:t>0.119</a:t>
              </a:r>
            </a:p>
          </p:txBody>
        </p:sp>
      </p:grpSp>
      <p:grpSp>
        <p:nvGrpSpPr>
          <p:cNvPr id="85" name="Group 84">
            <a:extLst>
              <a:ext uri="{FF2B5EF4-FFF2-40B4-BE49-F238E27FC236}">
                <a16:creationId xmlns:a16="http://schemas.microsoft.com/office/drawing/2014/main" id="{70D03A74-B180-426A-BEB4-6F7D85767870}"/>
              </a:ext>
            </a:extLst>
          </p:cNvPr>
          <p:cNvGrpSpPr/>
          <p:nvPr/>
        </p:nvGrpSpPr>
        <p:grpSpPr>
          <a:xfrm>
            <a:off x="2443411" y="2713742"/>
            <a:ext cx="670376" cy="346249"/>
            <a:chOff x="2236574" y="1285103"/>
            <a:chExt cx="812577" cy="419695"/>
          </a:xfrm>
        </p:grpSpPr>
        <p:sp>
          <p:nvSpPr>
            <p:cNvPr id="86" name="Rectangle: Rounded Corners 85">
              <a:extLst>
                <a:ext uri="{FF2B5EF4-FFF2-40B4-BE49-F238E27FC236}">
                  <a16:creationId xmlns:a16="http://schemas.microsoft.com/office/drawing/2014/main" id="{9FDFDFB4-9651-4BC6-8696-C1C51C65D956}"/>
                </a:ext>
              </a:extLst>
            </p:cNvPr>
            <p:cNvSpPr/>
            <p:nvPr/>
          </p:nvSpPr>
          <p:spPr>
            <a:xfrm>
              <a:off x="2236574" y="1285104"/>
              <a:ext cx="713656" cy="369332"/>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50"/>
            </a:p>
          </p:txBody>
        </p:sp>
        <p:sp>
          <p:nvSpPr>
            <p:cNvPr id="87" name="TextBox 86">
              <a:extLst>
                <a:ext uri="{FF2B5EF4-FFF2-40B4-BE49-F238E27FC236}">
                  <a16:creationId xmlns:a16="http://schemas.microsoft.com/office/drawing/2014/main" id="{B2E7E76A-3E4D-4048-A314-32A138521208}"/>
                </a:ext>
              </a:extLst>
            </p:cNvPr>
            <p:cNvSpPr txBox="1"/>
            <p:nvPr/>
          </p:nvSpPr>
          <p:spPr>
            <a:xfrm>
              <a:off x="2236574" y="1285103"/>
              <a:ext cx="812577" cy="419695"/>
            </a:xfrm>
            <a:prstGeom prst="rect">
              <a:avLst/>
            </a:prstGeom>
            <a:noFill/>
          </p:spPr>
          <p:txBody>
            <a:bodyPr wrap="none" rtlCol="0">
              <a:spAutoFit/>
            </a:bodyPr>
            <a:lstStyle/>
            <a:p>
              <a:r>
                <a:rPr lang="en-US" sz="1650" b="1" dirty="0"/>
                <a:t>0.269</a:t>
              </a:r>
            </a:p>
          </p:txBody>
        </p:sp>
      </p:grpSp>
      <p:grpSp>
        <p:nvGrpSpPr>
          <p:cNvPr id="88" name="Group 87">
            <a:extLst>
              <a:ext uri="{FF2B5EF4-FFF2-40B4-BE49-F238E27FC236}">
                <a16:creationId xmlns:a16="http://schemas.microsoft.com/office/drawing/2014/main" id="{C82C0085-D283-423F-9C5A-CB1F337348D3}"/>
              </a:ext>
            </a:extLst>
          </p:cNvPr>
          <p:cNvGrpSpPr/>
          <p:nvPr/>
        </p:nvGrpSpPr>
        <p:grpSpPr>
          <a:xfrm>
            <a:off x="999247" y="3413902"/>
            <a:ext cx="670376" cy="346249"/>
            <a:chOff x="2236574" y="1285103"/>
            <a:chExt cx="812577" cy="419695"/>
          </a:xfrm>
        </p:grpSpPr>
        <p:sp>
          <p:nvSpPr>
            <p:cNvPr id="89" name="Rectangle: Rounded Corners 88">
              <a:extLst>
                <a:ext uri="{FF2B5EF4-FFF2-40B4-BE49-F238E27FC236}">
                  <a16:creationId xmlns:a16="http://schemas.microsoft.com/office/drawing/2014/main" id="{F09E7B90-680B-4AC6-808E-822AD58A7B97}"/>
                </a:ext>
              </a:extLst>
            </p:cNvPr>
            <p:cNvSpPr/>
            <p:nvPr/>
          </p:nvSpPr>
          <p:spPr>
            <a:xfrm>
              <a:off x="2236574" y="1285104"/>
              <a:ext cx="713656" cy="369332"/>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50"/>
            </a:p>
          </p:txBody>
        </p:sp>
        <p:sp>
          <p:nvSpPr>
            <p:cNvPr id="90" name="TextBox 89">
              <a:extLst>
                <a:ext uri="{FF2B5EF4-FFF2-40B4-BE49-F238E27FC236}">
                  <a16:creationId xmlns:a16="http://schemas.microsoft.com/office/drawing/2014/main" id="{E1C7A36A-4DB7-4F5A-ADDE-224E4CE4788D}"/>
                </a:ext>
              </a:extLst>
            </p:cNvPr>
            <p:cNvSpPr txBox="1"/>
            <p:nvPr/>
          </p:nvSpPr>
          <p:spPr>
            <a:xfrm>
              <a:off x="2236574" y="1285103"/>
              <a:ext cx="812577" cy="419695"/>
            </a:xfrm>
            <a:prstGeom prst="rect">
              <a:avLst/>
            </a:prstGeom>
            <a:noFill/>
          </p:spPr>
          <p:txBody>
            <a:bodyPr wrap="none" rtlCol="0">
              <a:spAutoFit/>
            </a:bodyPr>
            <a:lstStyle/>
            <a:p>
              <a:r>
                <a:rPr lang="en-US" sz="1650" b="1" dirty="0"/>
                <a:t>0.500</a:t>
              </a:r>
            </a:p>
          </p:txBody>
        </p:sp>
      </p:grpSp>
      <p:grpSp>
        <p:nvGrpSpPr>
          <p:cNvPr id="91" name="Group 90">
            <a:extLst>
              <a:ext uri="{FF2B5EF4-FFF2-40B4-BE49-F238E27FC236}">
                <a16:creationId xmlns:a16="http://schemas.microsoft.com/office/drawing/2014/main" id="{8FBC2137-2C09-474E-B1FB-1AF48CA0961D}"/>
              </a:ext>
            </a:extLst>
          </p:cNvPr>
          <p:cNvGrpSpPr/>
          <p:nvPr/>
        </p:nvGrpSpPr>
        <p:grpSpPr>
          <a:xfrm>
            <a:off x="953704" y="4177475"/>
            <a:ext cx="670376" cy="346249"/>
            <a:chOff x="2236574" y="1285103"/>
            <a:chExt cx="812577" cy="419695"/>
          </a:xfrm>
        </p:grpSpPr>
        <p:sp>
          <p:nvSpPr>
            <p:cNvPr id="92" name="Rectangle: Rounded Corners 91">
              <a:extLst>
                <a:ext uri="{FF2B5EF4-FFF2-40B4-BE49-F238E27FC236}">
                  <a16:creationId xmlns:a16="http://schemas.microsoft.com/office/drawing/2014/main" id="{DE0088DF-952A-401A-96F0-83BBC1605F6A}"/>
                </a:ext>
              </a:extLst>
            </p:cNvPr>
            <p:cNvSpPr/>
            <p:nvPr/>
          </p:nvSpPr>
          <p:spPr>
            <a:xfrm>
              <a:off x="2236574" y="1285104"/>
              <a:ext cx="713656" cy="369332"/>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50"/>
            </a:p>
          </p:txBody>
        </p:sp>
        <p:sp>
          <p:nvSpPr>
            <p:cNvPr id="93" name="TextBox 92">
              <a:extLst>
                <a:ext uri="{FF2B5EF4-FFF2-40B4-BE49-F238E27FC236}">
                  <a16:creationId xmlns:a16="http://schemas.microsoft.com/office/drawing/2014/main" id="{06BE370D-BA9F-4BC8-ABB4-91175611C4E7}"/>
                </a:ext>
              </a:extLst>
            </p:cNvPr>
            <p:cNvSpPr txBox="1"/>
            <p:nvPr/>
          </p:nvSpPr>
          <p:spPr>
            <a:xfrm>
              <a:off x="2236574" y="1285103"/>
              <a:ext cx="812577" cy="419695"/>
            </a:xfrm>
            <a:prstGeom prst="rect">
              <a:avLst/>
            </a:prstGeom>
            <a:noFill/>
          </p:spPr>
          <p:txBody>
            <a:bodyPr wrap="none" rtlCol="0">
              <a:spAutoFit/>
            </a:bodyPr>
            <a:lstStyle/>
            <a:p>
              <a:r>
                <a:rPr lang="en-US" sz="1650" b="1" dirty="0"/>
                <a:t>0.500</a:t>
              </a:r>
            </a:p>
          </p:txBody>
        </p:sp>
      </p:grpSp>
      <p:grpSp>
        <p:nvGrpSpPr>
          <p:cNvPr id="94" name="Group 93">
            <a:extLst>
              <a:ext uri="{FF2B5EF4-FFF2-40B4-BE49-F238E27FC236}">
                <a16:creationId xmlns:a16="http://schemas.microsoft.com/office/drawing/2014/main" id="{19A8ADAF-DDF2-42E2-8FD4-0CB0B11A82FB}"/>
              </a:ext>
            </a:extLst>
          </p:cNvPr>
          <p:cNvGrpSpPr/>
          <p:nvPr/>
        </p:nvGrpSpPr>
        <p:grpSpPr>
          <a:xfrm>
            <a:off x="999248" y="4932107"/>
            <a:ext cx="670376" cy="346249"/>
            <a:chOff x="2236574" y="1285103"/>
            <a:chExt cx="812577" cy="419695"/>
          </a:xfrm>
        </p:grpSpPr>
        <p:sp>
          <p:nvSpPr>
            <p:cNvPr id="95" name="Rectangle: Rounded Corners 94">
              <a:extLst>
                <a:ext uri="{FF2B5EF4-FFF2-40B4-BE49-F238E27FC236}">
                  <a16:creationId xmlns:a16="http://schemas.microsoft.com/office/drawing/2014/main" id="{F495B2E3-918D-4394-B4B0-94BB2F3A76F1}"/>
                </a:ext>
              </a:extLst>
            </p:cNvPr>
            <p:cNvSpPr/>
            <p:nvPr/>
          </p:nvSpPr>
          <p:spPr>
            <a:xfrm>
              <a:off x="2236574" y="1285104"/>
              <a:ext cx="713656" cy="369332"/>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50"/>
            </a:p>
          </p:txBody>
        </p:sp>
        <p:sp>
          <p:nvSpPr>
            <p:cNvPr id="96" name="TextBox 95">
              <a:extLst>
                <a:ext uri="{FF2B5EF4-FFF2-40B4-BE49-F238E27FC236}">
                  <a16:creationId xmlns:a16="http://schemas.microsoft.com/office/drawing/2014/main" id="{A6913170-B1AE-499C-8043-79676DAA3D9C}"/>
                </a:ext>
              </a:extLst>
            </p:cNvPr>
            <p:cNvSpPr txBox="1"/>
            <p:nvPr/>
          </p:nvSpPr>
          <p:spPr>
            <a:xfrm>
              <a:off x="2236574" y="1285103"/>
              <a:ext cx="812577" cy="419695"/>
            </a:xfrm>
            <a:prstGeom prst="rect">
              <a:avLst/>
            </a:prstGeom>
            <a:noFill/>
          </p:spPr>
          <p:txBody>
            <a:bodyPr wrap="none" rtlCol="0">
              <a:spAutoFit/>
            </a:bodyPr>
            <a:lstStyle/>
            <a:p>
              <a:r>
                <a:rPr lang="en-US" sz="1650" b="1" dirty="0"/>
                <a:t>0.500</a:t>
              </a:r>
            </a:p>
          </p:txBody>
        </p:sp>
      </p:grpSp>
      <p:grpSp>
        <p:nvGrpSpPr>
          <p:cNvPr id="97" name="Group 96">
            <a:extLst>
              <a:ext uri="{FF2B5EF4-FFF2-40B4-BE49-F238E27FC236}">
                <a16:creationId xmlns:a16="http://schemas.microsoft.com/office/drawing/2014/main" id="{1F985076-D07D-4C9D-A528-57957C994EC1}"/>
              </a:ext>
            </a:extLst>
          </p:cNvPr>
          <p:cNvGrpSpPr/>
          <p:nvPr/>
        </p:nvGrpSpPr>
        <p:grpSpPr>
          <a:xfrm>
            <a:off x="1018823" y="5676678"/>
            <a:ext cx="670376" cy="346249"/>
            <a:chOff x="2236574" y="1285103"/>
            <a:chExt cx="812577" cy="419695"/>
          </a:xfrm>
        </p:grpSpPr>
        <p:sp>
          <p:nvSpPr>
            <p:cNvPr id="98" name="Rectangle: Rounded Corners 97">
              <a:extLst>
                <a:ext uri="{FF2B5EF4-FFF2-40B4-BE49-F238E27FC236}">
                  <a16:creationId xmlns:a16="http://schemas.microsoft.com/office/drawing/2014/main" id="{2EE0A8CC-1BED-47BF-8712-B130DB203A83}"/>
                </a:ext>
              </a:extLst>
            </p:cNvPr>
            <p:cNvSpPr/>
            <p:nvPr/>
          </p:nvSpPr>
          <p:spPr>
            <a:xfrm>
              <a:off x="2236574" y="1285104"/>
              <a:ext cx="713656" cy="369332"/>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50"/>
            </a:p>
          </p:txBody>
        </p:sp>
        <p:sp>
          <p:nvSpPr>
            <p:cNvPr id="99" name="TextBox 98">
              <a:extLst>
                <a:ext uri="{FF2B5EF4-FFF2-40B4-BE49-F238E27FC236}">
                  <a16:creationId xmlns:a16="http://schemas.microsoft.com/office/drawing/2014/main" id="{C8881AD5-CEEA-4928-B729-03267C904331}"/>
                </a:ext>
              </a:extLst>
            </p:cNvPr>
            <p:cNvSpPr txBox="1"/>
            <p:nvPr/>
          </p:nvSpPr>
          <p:spPr>
            <a:xfrm>
              <a:off x="2236574" y="1285103"/>
              <a:ext cx="812577" cy="419695"/>
            </a:xfrm>
            <a:prstGeom prst="rect">
              <a:avLst/>
            </a:prstGeom>
            <a:noFill/>
          </p:spPr>
          <p:txBody>
            <a:bodyPr wrap="none" rtlCol="0">
              <a:spAutoFit/>
            </a:bodyPr>
            <a:lstStyle/>
            <a:p>
              <a:r>
                <a:rPr lang="en-US" sz="1650" b="1" dirty="0"/>
                <a:t>0.500</a:t>
              </a:r>
            </a:p>
          </p:txBody>
        </p:sp>
      </p:grpSp>
      <p:grpSp>
        <p:nvGrpSpPr>
          <p:cNvPr id="100" name="Group 99">
            <a:extLst>
              <a:ext uri="{FF2B5EF4-FFF2-40B4-BE49-F238E27FC236}">
                <a16:creationId xmlns:a16="http://schemas.microsoft.com/office/drawing/2014/main" id="{610FCE9B-7169-47B8-8DB4-5230C3CDFE2C}"/>
              </a:ext>
            </a:extLst>
          </p:cNvPr>
          <p:cNvGrpSpPr/>
          <p:nvPr/>
        </p:nvGrpSpPr>
        <p:grpSpPr>
          <a:xfrm>
            <a:off x="999247" y="6421841"/>
            <a:ext cx="670376" cy="346249"/>
            <a:chOff x="2236574" y="1285103"/>
            <a:chExt cx="812577" cy="419695"/>
          </a:xfrm>
        </p:grpSpPr>
        <p:sp>
          <p:nvSpPr>
            <p:cNvPr id="101" name="Rectangle: Rounded Corners 100">
              <a:extLst>
                <a:ext uri="{FF2B5EF4-FFF2-40B4-BE49-F238E27FC236}">
                  <a16:creationId xmlns:a16="http://schemas.microsoft.com/office/drawing/2014/main" id="{20D77D12-DFE9-4508-BA5B-5EA710C6A914}"/>
                </a:ext>
              </a:extLst>
            </p:cNvPr>
            <p:cNvSpPr/>
            <p:nvPr/>
          </p:nvSpPr>
          <p:spPr>
            <a:xfrm>
              <a:off x="2236574" y="1285104"/>
              <a:ext cx="713656" cy="369332"/>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50"/>
            </a:p>
          </p:txBody>
        </p:sp>
        <p:sp>
          <p:nvSpPr>
            <p:cNvPr id="102" name="TextBox 101">
              <a:extLst>
                <a:ext uri="{FF2B5EF4-FFF2-40B4-BE49-F238E27FC236}">
                  <a16:creationId xmlns:a16="http://schemas.microsoft.com/office/drawing/2014/main" id="{8DAAFA18-279E-47D8-856E-4ED8601891E7}"/>
                </a:ext>
              </a:extLst>
            </p:cNvPr>
            <p:cNvSpPr txBox="1"/>
            <p:nvPr/>
          </p:nvSpPr>
          <p:spPr>
            <a:xfrm>
              <a:off x="2236574" y="1285103"/>
              <a:ext cx="812577" cy="419695"/>
            </a:xfrm>
            <a:prstGeom prst="rect">
              <a:avLst/>
            </a:prstGeom>
            <a:noFill/>
          </p:spPr>
          <p:txBody>
            <a:bodyPr wrap="none" rtlCol="0">
              <a:spAutoFit/>
            </a:bodyPr>
            <a:lstStyle/>
            <a:p>
              <a:r>
                <a:rPr lang="en-US" sz="1650" b="1" dirty="0"/>
                <a:t>0.500</a:t>
              </a:r>
            </a:p>
          </p:txBody>
        </p:sp>
      </p:grpSp>
      <p:grpSp>
        <p:nvGrpSpPr>
          <p:cNvPr id="2" name="Group 1">
            <a:extLst>
              <a:ext uri="{FF2B5EF4-FFF2-40B4-BE49-F238E27FC236}">
                <a16:creationId xmlns:a16="http://schemas.microsoft.com/office/drawing/2014/main" id="{E8E16A0D-F7B0-4DD1-B6A6-B84D32291CF8}"/>
              </a:ext>
            </a:extLst>
          </p:cNvPr>
          <p:cNvGrpSpPr/>
          <p:nvPr/>
        </p:nvGrpSpPr>
        <p:grpSpPr>
          <a:xfrm>
            <a:off x="152401" y="1366793"/>
            <a:ext cx="9668115" cy="5086840"/>
            <a:chOff x="128623" y="1116880"/>
            <a:chExt cx="9668115" cy="5086840"/>
          </a:xfrm>
        </p:grpSpPr>
        <p:sp>
          <p:nvSpPr>
            <p:cNvPr id="3" name="Rectangle 2">
              <a:extLst>
                <a:ext uri="{FF2B5EF4-FFF2-40B4-BE49-F238E27FC236}">
                  <a16:creationId xmlns:a16="http://schemas.microsoft.com/office/drawing/2014/main" id="{D73BBA24-1C5E-4E89-8FA6-D48B378A4AD6}"/>
                </a:ext>
              </a:extLst>
            </p:cNvPr>
            <p:cNvSpPr/>
            <p:nvPr/>
          </p:nvSpPr>
          <p:spPr>
            <a:xfrm>
              <a:off x="214105" y="1118958"/>
              <a:ext cx="9582633" cy="39673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980" i="1" dirty="0">
                  <a:solidFill>
                    <a:schemeClr val="tx1"/>
                  </a:solidFill>
                </a:rPr>
                <a:t>x</a:t>
              </a:r>
              <a:r>
                <a:rPr lang="en-US" sz="1980" i="1" baseline="-25000" dirty="0">
                  <a:solidFill>
                    <a:schemeClr val="tx1"/>
                  </a:solidFill>
                </a:rPr>
                <a:t>1</a:t>
              </a:r>
              <a:r>
                <a:rPr lang="en-US" sz="1980" dirty="0">
                  <a:solidFill>
                    <a:schemeClr val="tx1"/>
                  </a:solidFill>
                </a:rPr>
                <a:t> vs        </a:t>
              </a:r>
              <a:r>
                <a:rPr lang="en-US" sz="1980" i="1" dirty="0">
                  <a:solidFill>
                    <a:schemeClr val="tx1"/>
                  </a:solidFill>
                </a:rPr>
                <a:t>(Activation Enthalpy Parameter) and        (Interaction Enthalpy Parameter) </a:t>
              </a:r>
            </a:p>
          </p:txBody>
        </p:sp>
        <mc:AlternateContent xmlns:mc="http://schemas.openxmlformats.org/markup-compatibility/2006" xmlns:a14="http://schemas.microsoft.com/office/drawing/2010/main">
          <mc:Choice Requires="a14">
            <p:sp>
              <p:nvSpPr>
                <p:cNvPr id="104" name="TextBox 103">
                  <a:extLst>
                    <a:ext uri="{FF2B5EF4-FFF2-40B4-BE49-F238E27FC236}">
                      <a16:creationId xmlns:a16="http://schemas.microsoft.com/office/drawing/2014/main" id="{4463097E-CA94-4D96-A304-2883BD50B3C4}"/>
                    </a:ext>
                  </a:extLst>
                </p:cNvPr>
                <p:cNvSpPr txBox="1"/>
                <p:nvPr/>
              </p:nvSpPr>
              <p:spPr>
                <a:xfrm>
                  <a:off x="1143000" y="1116880"/>
                  <a:ext cx="583097"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latin typeface="Cambria Math" panose="02040503050406030204" pitchFamily="18" charset="0"/>
                                <a:ea typeface="Cambria Math" panose="02040503050406030204" pitchFamily="18" charset="0"/>
                              </a:rPr>
                            </m:ctrlPr>
                          </m:sSubPr>
                          <m:e>
                            <m:r>
                              <a:rPr lang="en-US" sz="2400" b="1" i="1" smtClean="0">
                                <a:latin typeface="Cambria Math" panose="02040503050406030204" pitchFamily="18" charset="0"/>
                                <a:ea typeface="Cambria Math" panose="02040503050406030204" pitchFamily="18" charset="0"/>
                              </a:rPr>
                              <m:t> </m:t>
                            </m:r>
                            <m:r>
                              <a:rPr lang="en-US" sz="2400" b="1" i="1" smtClean="0">
                                <a:latin typeface="Cambria Math" panose="02040503050406030204" pitchFamily="18" charset="0"/>
                                <a:ea typeface="Cambria Math" panose="02040503050406030204" pitchFamily="18" charset="0"/>
                              </a:rPr>
                              <m:t>𝜺</m:t>
                            </m:r>
                          </m:e>
                          <m:sub>
                            <m:r>
                              <a:rPr lang="en-US" sz="2400" b="1" i="1" smtClean="0">
                                <a:latin typeface="Cambria Math" panose="02040503050406030204" pitchFamily="18" charset="0"/>
                                <a:ea typeface="Cambria Math" panose="02040503050406030204" pitchFamily="18" charset="0"/>
                              </a:rPr>
                              <m:t>𝟎</m:t>
                            </m:r>
                          </m:sub>
                        </m:sSub>
                      </m:oMath>
                    </m:oMathPara>
                  </a14:m>
                  <a:endParaRPr lang="en-US" sz="2400" b="1" dirty="0"/>
                </a:p>
              </p:txBody>
            </p:sp>
          </mc:Choice>
          <mc:Fallback xmlns="">
            <p:sp>
              <p:nvSpPr>
                <p:cNvPr id="104" name="TextBox 103">
                  <a:extLst>
                    <a:ext uri="{FF2B5EF4-FFF2-40B4-BE49-F238E27FC236}">
                      <a16:creationId xmlns:a16="http://schemas.microsoft.com/office/drawing/2014/main" id="{4463097E-CA94-4D96-A304-2883BD50B3C4}"/>
                    </a:ext>
                  </a:extLst>
                </p:cNvPr>
                <p:cNvSpPr txBox="1">
                  <a:spLocks noRot="1" noChangeAspect="1" noMove="1" noResize="1" noEditPoints="1" noAdjustHandles="1" noChangeArrowheads="1" noChangeShapeType="1" noTextEdit="1"/>
                </p:cNvSpPr>
                <p:nvPr/>
              </p:nvSpPr>
              <p:spPr>
                <a:xfrm>
                  <a:off x="1143000" y="1116880"/>
                  <a:ext cx="583097" cy="369332"/>
                </a:xfrm>
                <a:prstGeom prst="rect">
                  <a:avLst/>
                </a:prstGeom>
                <a:blipFill>
                  <a:blip r:embed="rId2"/>
                  <a:stretch>
                    <a:fillRect b="-147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5" name="TextBox 104">
                  <a:extLst>
                    <a:ext uri="{FF2B5EF4-FFF2-40B4-BE49-F238E27FC236}">
                      <a16:creationId xmlns:a16="http://schemas.microsoft.com/office/drawing/2014/main" id="{F3441562-7B05-422D-A151-2A11833C0DA4}"/>
                    </a:ext>
                  </a:extLst>
                </p:cNvPr>
                <p:cNvSpPr txBox="1"/>
                <p:nvPr/>
              </p:nvSpPr>
              <p:spPr>
                <a:xfrm rot="16200000">
                  <a:off x="21740" y="5727506"/>
                  <a:ext cx="583097"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latin typeface="Cambria Math" panose="02040503050406030204" pitchFamily="18" charset="0"/>
                                <a:ea typeface="Cambria Math" panose="02040503050406030204" pitchFamily="18" charset="0"/>
                              </a:rPr>
                            </m:ctrlPr>
                          </m:sSubPr>
                          <m:e>
                            <m:r>
                              <a:rPr lang="en-US" sz="2400" b="1" i="1" smtClean="0">
                                <a:latin typeface="Cambria Math" panose="02040503050406030204" pitchFamily="18" charset="0"/>
                                <a:ea typeface="Cambria Math" panose="02040503050406030204" pitchFamily="18" charset="0"/>
                              </a:rPr>
                              <m:t> </m:t>
                            </m:r>
                            <m:r>
                              <a:rPr lang="en-US" sz="2400" b="1" i="1" smtClean="0">
                                <a:latin typeface="Cambria Math" panose="02040503050406030204" pitchFamily="18" charset="0"/>
                                <a:ea typeface="Cambria Math" panose="02040503050406030204" pitchFamily="18" charset="0"/>
                              </a:rPr>
                              <m:t>𝜺</m:t>
                            </m:r>
                          </m:e>
                          <m:sub>
                            <m:r>
                              <a:rPr lang="en-US" sz="2400" b="1" i="1" smtClean="0">
                                <a:latin typeface="Cambria Math" panose="02040503050406030204" pitchFamily="18" charset="0"/>
                                <a:ea typeface="Cambria Math" panose="02040503050406030204" pitchFamily="18" charset="0"/>
                              </a:rPr>
                              <m:t>𝟏</m:t>
                            </m:r>
                          </m:sub>
                        </m:sSub>
                      </m:oMath>
                    </m:oMathPara>
                  </a14:m>
                  <a:endParaRPr lang="en-US" sz="2400" b="1" dirty="0"/>
                </a:p>
              </p:txBody>
            </p:sp>
          </mc:Choice>
          <mc:Fallback xmlns="">
            <p:sp>
              <p:nvSpPr>
                <p:cNvPr id="105" name="TextBox 104">
                  <a:extLst>
                    <a:ext uri="{FF2B5EF4-FFF2-40B4-BE49-F238E27FC236}">
                      <a16:creationId xmlns:a16="http://schemas.microsoft.com/office/drawing/2014/main" id="{F3441562-7B05-422D-A151-2A11833C0DA4}"/>
                    </a:ext>
                  </a:extLst>
                </p:cNvPr>
                <p:cNvSpPr txBox="1">
                  <a:spLocks noRot="1" noChangeAspect="1" noMove="1" noResize="1" noEditPoints="1" noAdjustHandles="1" noChangeArrowheads="1" noChangeShapeType="1" noTextEdit="1"/>
                </p:cNvSpPr>
                <p:nvPr/>
              </p:nvSpPr>
              <p:spPr>
                <a:xfrm rot="16200000">
                  <a:off x="21740" y="5727506"/>
                  <a:ext cx="583097" cy="369332"/>
                </a:xfrm>
                <a:prstGeom prst="rect">
                  <a:avLst/>
                </a:prstGeom>
                <a:blipFill>
                  <a:blip r:embed="rId3"/>
                  <a:stretch>
                    <a:fillRect r="-14754"/>
                  </a:stretch>
                </a:blipFill>
              </p:spPr>
              <p:txBody>
                <a:bodyPr/>
                <a:lstStyle/>
                <a:p>
                  <a:r>
                    <a:rPr lang="en-US">
                      <a:noFill/>
                    </a:rPr>
                    <a:t> </a:t>
                  </a:r>
                </a:p>
              </p:txBody>
            </p:sp>
          </mc:Fallback>
        </mc:AlternateContent>
      </p:grpSp>
      <p:grpSp>
        <p:nvGrpSpPr>
          <p:cNvPr id="6" name="Group 5">
            <a:extLst>
              <a:ext uri="{FF2B5EF4-FFF2-40B4-BE49-F238E27FC236}">
                <a16:creationId xmlns:a16="http://schemas.microsoft.com/office/drawing/2014/main" id="{556FD5EC-8BF8-4542-BC20-8A83415EC201}"/>
              </a:ext>
            </a:extLst>
          </p:cNvPr>
          <p:cNvGrpSpPr/>
          <p:nvPr/>
        </p:nvGrpSpPr>
        <p:grpSpPr>
          <a:xfrm>
            <a:off x="3378303" y="1949646"/>
            <a:ext cx="3714008" cy="418933"/>
            <a:chOff x="3378303" y="1509293"/>
            <a:chExt cx="3714008" cy="418933"/>
          </a:xfrm>
        </p:grpSpPr>
        <p:sp>
          <p:nvSpPr>
            <p:cNvPr id="5" name="Rectangle 4">
              <a:extLst>
                <a:ext uri="{FF2B5EF4-FFF2-40B4-BE49-F238E27FC236}">
                  <a16:creationId xmlns:a16="http://schemas.microsoft.com/office/drawing/2014/main" id="{ABB355DE-393F-41B6-B3C4-03FB2B441E55}"/>
                </a:ext>
              </a:extLst>
            </p:cNvPr>
            <p:cNvSpPr/>
            <p:nvPr/>
          </p:nvSpPr>
          <p:spPr>
            <a:xfrm>
              <a:off x="3424534" y="1531488"/>
              <a:ext cx="3667777" cy="39673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50" i="1" dirty="0">
                  <a:solidFill>
                    <a:schemeClr val="tx1"/>
                  </a:solidFill>
                </a:rPr>
                <a:t>(Activation Enthalpy Parameter) </a:t>
              </a:r>
            </a:p>
          </p:txBody>
        </p:sp>
        <mc:AlternateContent xmlns:mc="http://schemas.openxmlformats.org/markup-compatibility/2006" xmlns:a14="http://schemas.microsoft.com/office/drawing/2010/main">
          <mc:Choice Requires="a14">
            <p:sp>
              <p:nvSpPr>
                <p:cNvPr id="106" name="TextBox 105">
                  <a:extLst>
                    <a:ext uri="{FF2B5EF4-FFF2-40B4-BE49-F238E27FC236}">
                      <a16:creationId xmlns:a16="http://schemas.microsoft.com/office/drawing/2014/main" id="{CEC7AEE5-00AD-4772-9754-16B2642776E8}"/>
                    </a:ext>
                  </a:extLst>
                </p:cNvPr>
                <p:cNvSpPr txBox="1"/>
                <p:nvPr/>
              </p:nvSpPr>
              <p:spPr>
                <a:xfrm>
                  <a:off x="3378303" y="1509293"/>
                  <a:ext cx="583097"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latin typeface="Cambria Math" panose="02040503050406030204" pitchFamily="18" charset="0"/>
                                <a:ea typeface="Cambria Math" panose="02040503050406030204" pitchFamily="18" charset="0"/>
                              </a:rPr>
                            </m:ctrlPr>
                          </m:sSubPr>
                          <m:e>
                            <m:r>
                              <a:rPr lang="en-US" sz="2400" b="1" i="1" smtClean="0">
                                <a:latin typeface="Cambria Math" panose="02040503050406030204" pitchFamily="18" charset="0"/>
                                <a:ea typeface="Cambria Math" panose="02040503050406030204" pitchFamily="18" charset="0"/>
                              </a:rPr>
                              <m:t> </m:t>
                            </m:r>
                            <m:r>
                              <a:rPr lang="en-US" sz="2400" b="1" i="1" smtClean="0">
                                <a:latin typeface="Cambria Math" panose="02040503050406030204" pitchFamily="18" charset="0"/>
                                <a:ea typeface="Cambria Math" panose="02040503050406030204" pitchFamily="18" charset="0"/>
                              </a:rPr>
                              <m:t>𝜺</m:t>
                            </m:r>
                          </m:e>
                          <m:sub>
                            <m:r>
                              <a:rPr lang="en-US" sz="2400" b="1" i="1" smtClean="0">
                                <a:latin typeface="Cambria Math" panose="02040503050406030204" pitchFamily="18" charset="0"/>
                                <a:ea typeface="Cambria Math" panose="02040503050406030204" pitchFamily="18" charset="0"/>
                              </a:rPr>
                              <m:t>𝟎</m:t>
                            </m:r>
                          </m:sub>
                        </m:sSub>
                      </m:oMath>
                    </m:oMathPara>
                  </a14:m>
                  <a:endParaRPr lang="en-US" sz="2400" b="1" dirty="0"/>
                </a:p>
              </p:txBody>
            </p:sp>
          </mc:Choice>
          <mc:Fallback xmlns="">
            <p:sp>
              <p:nvSpPr>
                <p:cNvPr id="106" name="TextBox 105">
                  <a:extLst>
                    <a:ext uri="{FF2B5EF4-FFF2-40B4-BE49-F238E27FC236}">
                      <a16:creationId xmlns:a16="http://schemas.microsoft.com/office/drawing/2014/main" id="{CEC7AEE5-00AD-4772-9754-16B2642776E8}"/>
                    </a:ext>
                  </a:extLst>
                </p:cNvPr>
                <p:cNvSpPr txBox="1">
                  <a:spLocks noRot="1" noChangeAspect="1" noMove="1" noResize="1" noEditPoints="1" noAdjustHandles="1" noChangeArrowheads="1" noChangeShapeType="1" noTextEdit="1"/>
                </p:cNvSpPr>
                <p:nvPr/>
              </p:nvSpPr>
              <p:spPr>
                <a:xfrm>
                  <a:off x="3378303" y="1509293"/>
                  <a:ext cx="583097" cy="369332"/>
                </a:xfrm>
                <a:prstGeom prst="rect">
                  <a:avLst/>
                </a:prstGeom>
                <a:blipFill>
                  <a:blip r:embed="rId4"/>
                  <a:stretch>
                    <a:fillRect b="-16667"/>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107" name="TextBox 106">
                <a:extLst>
                  <a:ext uri="{FF2B5EF4-FFF2-40B4-BE49-F238E27FC236}">
                    <a16:creationId xmlns:a16="http://schemas.microsoft.com/office/drawing/2014/main" id="{C3789C16-C40E-46E6-B14A-658DA4A31823}"/>
                  </a:ext>
                </a:extLst>
              </p:cNvPr>
              <p:cNvSpPr txBox="1"/>
              <p:nvPr/>
            </p:nvSpPr>
            <p:spPr>
              <a:xfrm>
                <a:off x="5334000" y="1359924"/>
                <a:ext cx="583097"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latin typeface="Cambria Math" panose="02040503050406030204" pitchFamily="18" charset="0"/>
                              <a:ea typeface="Cambria Math" panose="02040503050406030204" pitchFamily="18" charset="0"/>
                            </a:rPr>
                          </m:ctrlPr>
                        </m:sSubPr>
                        <m:e>
                          <m:r>
                            <a:rPr lang="en-US" sz="2400" b="1" i="1" smtClean="0">
                              <a:latin typeface="Cambria Math" panose="02040503050406030204" pitchFamily="18" charset="0"/>
                              <a:ea typeface="Cambria Math" panose="02040503050406030204" pitchFamily="18" charset="0"/>
                            </a:rPr>
                            <m:t> </m:t>
                          </m:r>
                          <m:r>
                            <a:rPr lang="en-US" sz="2400" b="1" i="1" smtClean="0">
                              <a:latin typeface="Cambria Math" panose="02040503050406030204" pitchFamily="18" charset="0"/>
                              <a:ea typeface="Cambria Math" panose="02040503050406030204" pitchFamily="18" charset="0"/>
                            </a:rPr>
                            <m:t>𝜺</m:t>
                          </m:r>
                        </m:e>
                        <m:sub>
                          <m:r>
                            <a:rPr lang="en-US" sz="2400" b="1" i="1" smtClean="0">
                              <a:latin typeface="Cambria Math" panose="02040503050406030204" pitchFamily="18" charset="0"/>
                              <a:ea typeface="Cambria Math" panose="02040503050406030204" pitchFamily="18" charset="0"/>
                            </a:rPr>
                            <m:t>𝟏</m:t>
                          </m:r>
                        </m:sub>
                      </m:sSub>
                    </m:oMath>
                  </m:oMathPara>
                </a14:m>
                <a:endParaRPr lang="en-US" sz="2400" b="1" dirty="0"/>
              </a:p>
            </p:txBody>
          </p:sp>
        </mc:Choice>
        <mc:Fallback xmlns="">
          <p:sp>
            <p:nvSpPr>
              <p:cNvPr id="107" name="TextBox 106">
                <a:extLst>
                  <a:ext uri="{FF2B5EF4-FFF2-40B4-BE49-F238E27FC236}">
                    <a16:creationId xmlns:a16="http://schemas.microsoft.com/office/drawing/2014/main" id="{C3789C16-C40E-46E6-B14A-658DA4A31823}"/>
                  </a:ext>
                </a:extLst>
              </p:cNvPr>
              <p:cNvSpPr txBox="1">
                <a:spLocks noRot="1" noChangeAspect="1" noMove="1" noResize="1" noEditPoints="1" noAdjustHandles="1" noChangeArrowheads="1" noChangeShapeType="1" noTextEdit="1"/>
              </p:cNvSpPr>
              <p:nvPr/>
            </p:nvSpPr>
            <p:spPr>
              <a:xfrm>
                <a:off x="5334000" y="1359924"/>
                <a:ext cx="583097" cy="369332"/>
              </a:xfrm>
              <a:prstGeom prst="rect">
                <a:avLst/>
              </a:prstGeom>
              <a:blipFill>
                <a:blip r:embed="rId5"/>
                <a:stretch>
                  <a:fillRect b="-14754"/>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8FA9B5E3-386A-420D-85D5-784C0D2FC0FA}"/>
              </a:ext>
            </a:extLst>
          </p:cNvPr>
          <p:cNvSpPr txBox="1"/>
          <p:nvPr/>
        </p:nvSpPr>
        <p:spPr>
          <a:xfrm>
            <a:off x="2167261" y="153390"/>
            <a:ext cx="5723875" cy="461665"/>
          </a:xfrm>
          <a:prstGeom prst="rect">
            <a:avLst/>
          </a:prstGeom>
          <a:noFill/>
        </p:spPr>
        <p:txBody>
          <a:bodyPr wrap="none" rtlCol="0">
            <a:spAutoFit/>
          </a:bodyPr>
          <a:lstStyle/>
          <a:p>
            <a:r>
              <a:rPr lang="en-US" sz="2400" b="1" dirty="0"/>
              <a:t>Our Goal is to Fill in the Phase Space Values</a:t>
            </a:r>
          </a:p>
        </p:txBody>
      </p:sp>
      <p:sp>
        <p:nvSpPr>
          <p:cNvPr id="108" name="TextBox 107">
            <a:extLst>
              <a:ext uri="{FF2B5EF4-FFF2-40B4-BE49-F238E27FC236}">
                <a16:creationId xmlns:a16="http://schemas.microsoft.com/office/drawing/2014/main" id="{3BBEB545-26F0-4487-ACB1-378044B181E7}"/>
              </a:ext>
            </a:extLst>
          </p:cNvPr>
          <p:cNvSpPr txBox="1"/>
          <p:nvPr/>
        </p:nvSpPr>
        <p:spPr>
          <a:xfrm>
            <a:off x="2063915" y="560089"/>
            <a:ext cx="5882764" cy="707886"/>
          </a:xfrm>
          <a:prstGeom prst="rect">
            <a:avLst/>
          </a:prstGeom>
          <a:noFill/>
        </p:spPr>
        <p:txBody>
          <a:bodyPr wrap="none" rtlCol="0">
            <a:spAutoFit/>
          </a:bodyPr>
          <a:lstStyle/>
          <a:p>
            <a:pPr algn="ctr"/>
            <a:r>
              <a:rPr lang="en-US" b="1" i="1" dirty="0"/>
              <a:t>Configuration Variables are Functions of         and      </a:t>
            </a:r>
          </a:p>
          <a:p>
            <a:pPr algn="ctr"/>
            <a:r>
              <a:rPr lang="en-US" b="1" i="1" dirty="0"/>
              <a:t>Values Found at Equilibrium </a:t>
            </a:r>
          </a:p>
        </p:txBody>
      </p:sp>
      <mc:AlternateContent xmlns:mc="http://schemas.openxmlformats.org/markup-compatibility/2006" xmlns:a14="http://schemas.microsoft.com/office/drawing/2010/main">
        <mc:Choice Requires="a14">
          <p:sp>
            <p:nvSpPr>
              <p:cNvPr id="109" name="TextBox 108">
                <a:extLst>
                  <a:ext uri="{FF2B5EF4-FFF2-40B4-BE49-F238E27FC236}">
                    <a16:creationId xmlns:a16="http://schemas.microsoft.com/office/drawing/2014/main" id="{90BA69E1-D403-4AF6-BC51-7AB1DA13FB38}"/>
                  </a:ext>
                </a:extLst>
              </p:cNvPr>
              <p:cNvSpPr txBox="1"/>
              <p:nvPr/>
            </p:nvSpPr>
            <p:spPr>
              <a:xfrm>
                <a:off x="6427303" y="533400"/>
                <a:ext cx="583097"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latin typeface="Cambria Math" panose="02040503050406030204" pitchFamily="18" charset="0"/>
                              <a:ea typeface="Cambria Math" panose="02040503050406030204" pitchFamily="18" charset="0"/>
                            </a:rPr>
                          </m:ctrlPr>
                        </m:sSubPr>
                        <m:e>
                          <m:r>
                            <a:rPr lang="en-US" sz="2400" b="1" i="1" smtClean="0">
                              <a:latin typeface="Cambria Math" panose="02040503050406030204" pitchFamily="18" charset="0"/>
                              <a:ea typeface="Cambria Math" panose="02040503050406030204" pitchFamily="18" charset="0"/>
                            </a:rPr>
                            <m:t> </m:t>
                          </m:r>
                          <m:r>
                            <a:rPr lang="en-US" sz="2400" b="1" i="1" smtClean="0">
                              <a:latin typeface="Cambria Math" panose="02040503050406030204" pitchFamily="18" charset="0"/>
                              <a:ea typeface="Cambria Math" panose="02040503050406030204" pitchFamily="18" charset="0"/>
                            </a:rPr>
                            <m:t>𝜺</m:t>
                          </m:r>
                        </m:e>
                        <m:sub>
                          <m:r>
                            <a:rPr lang="en-US" sz="2400" b="1" i="1" smtClean="0">
                              <a:latin typeface="Cambria Math" panose="02040503050406030204" pitchFamily="18" charset="0"/>
                              <a:ea typeface="Cambria Math" panose="02040503050406030204" pitchFamily="18" charset="0"/>
                            </a:rPr>
                            <m:t>𝟎</m:t>
                          </m:r>
                        </m:sub>
                      </m:sSub>
                    </m:oMath>
                  </m:oMathPara>
                </a14:m>
                <a:endParaRPr lang="en-US" sz="2400" b="1" dirty="0"/>
              </a:p>
            </p:txBody>
          </p:sp>
        </mc:Choice>
        <mc:Fallback xmlns="">
          <p:sp>
            <p:nvSpPr>
              <p:cNvPr id="109" name="TextBox 108">
                <a:extLst>
                  <a:ext uri="{FF2B5EF4-FFF2-40B4-BE49-F238E27FC236}">
                    <a16:creationId xmlns:a16="http://schemas.microsoft.com/office/drawing/2014/main" id="{90BA69E1-D403-4AF6-BC51-7AB1DA13FB38}"/>
                  </a:ext>
                </a:extLst>
              </p:cNvPr>
              <p:cNvSpPr txBox="1">
                <a:spLocks noRot="1" noChangeAspect="1" noMove="1" noResize="1" noEditPoints="1" noAdjustHandles="1" noChangeArrowheads="1" noChangeShapeType="1" noTextEdit="1"/>
              </p:cNvSpPr>
              <p:nvPr/>
            </p:nvSpPr>
            <p:spPr>
              <a:xfrm>
                <a:off x="6427303" y="533400"/>
                <a:ext cx="583097" cy="369332"/>
              </a:xfrm>
              <a:prstGeom prst="rect">
                <a:avLst/>
              </a:prstGeom>
              <a:blipFill>
                <a:blip r:embed="rId6"/>
                <a:stretch>
                  <a:fillRect b="-1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0" name="TextBox 109">
                <a:extLst>
                  <a:ext uri="{FF2B5EF4-FFF2-40B4-BE49-F238E27FC236}">
                    <a16:creationId xmlns:a16="http://schemas.microsoft.com/office/drawing/2014/main" id="{35EC3D93-E43B-48DA-B68B-A65B45990595}"/>
                  </a:ext>
                </a:extLst>
              </p:cNvPr>
              <p:cNvSpPr txBox="1"/>
              <p:nvPr/>
            </p:nvSpPr>
            <p:spPr>
              <a:xfrm>
                <a:off x="7308039" y="544700"/>
                <a:ext cx="583097"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latin typeface="Cambria Math" panose="02040503050406030204" pitchFamily="18" charset="0"/>
                              <a:ea typeface="Cambria Math" panose="02040503050406030204" pitchFamily="18" charset="0"/>
                            </a:rPr>
                          </m:ctrlPr>
                        </m:sSubPr>
                        <m:e>
                          <m:r>
                            <a:rPr lang="en-US" sz="2400" b="1" i="1" smtClean="0">
                              <a:latin typeface="Cambria Math" panose="02040503050406030204" pitchFamily="18" charset="0"/>
                              <a:ea typeface="Cambria Math" panose="02040503050406030204" pitchFamily="18" charset="0"/>
                            </a:rPr>
                            <m:t> </m:t>
                          </m:r>
                          <m:r>
                            <a:rPr lang="en-US" sz="2400" b="1" i="1" smtClean="0">
                              <a:latin typeface="Cambria Math" panose="02040503050406030204" pitchFamily="18" charset="0"/>
                              <a:ea typeface="Cambria Math" panose="02040503050406030204" pitchFamily="18" charset="0"/>
                            </a:rPr>
                            <m:t>𝜺</m:t>
                          </m:r>
                        </m:e>
                        <m:sub>
                          <m:r>
                            <a:rPr lang="en-US" sz="2400" b="1" i="1" smtClean="0">
                              <a:latin typeface="Cambria Math" panose="02040503050406030204" pitchFamily="18" charset="0"/>
                              <a:ea typeface="Cambria Math" panose="02040503050406030204" pitchFamily="18" charset="0"/>
                            </a:rPr>
                            <m:t>𝟏</m:t>
                          </m:r>
                        </m:sub>
                      </m:sSub>
                    </m:oMath>
                  </m:oMathPara>
                </a14:m>
                <a:endParaRPr lang="en-US" sz="2400" b="1" dirty="0"/>
              </a:p>
            </p:txBody>
          </p:sp>
        </mc:Choice>
        <mc:Fallback xmlns="">
          <p:sp>
            <p:nvSpPr>
              <p:cNvPr id="110" name="TextBox 109">
                <a:extLst>
                  <a:ext uri="{FF2B5EF4-FFF2-40B4-BE49-F238E27FC236}">
                    <a16:creationId xmlns:a16="http://schemas.microsoft.com/office/drawing/2014/main" id="{35EC3D93-E43B-48DA-B68B-A65B45990595}"/>
                  </a:ext>
                </a:extLst>
              </p:cNvPr>
              <p:cNvSpPr txBox="1">
                <a:spLocks noRot="1" noChangeAspect="1" noMove="1" noResize="1" noEditPoints="1" noAdjustHandles="1" noChangeArrowheads="1" noChangeShapeType="1" noTextEdit="1"/>
              </p:cNvSpPr>
              <p:nvPr/>
            </p:nvSpPr>
            <p:spPr>
              <a:xfrm>
                <a:off x="7308039" y="544700"/>
                <a:ext cx="583097" cy="369332"/>
              </a:xfrm>
              <a:prstGeom prst="rect">
                <a:avLst/>
              </a:prstGeom>
              <a:blipFill>
                <a:blip r:embed="rId7"/>
                <a:stretch>
                  <a:fillRect b="-14754"/>
                </a:stretch>
              </a:blipFill>
            </p:spPr>
            <p:txBody>
              <a:bodyPr/>
              <a:lstStyle/>
              <a:p>
                <a:r>
                  <a:rPr lang="en-US">
                    <a:noFill/>
                  </a:rPr>
                  <a:t> </a:t>
                </a:r>
              </a:p>
            </p:txBody>
          </p:sp>
        </mc:Fallback>
      </mc:AlternateContent>
      <p:sp>
        <p:nvSpPr>
          <p:cNvPr id="11" name="Flowchart: Alternate Process 10">
            <a:extLst>
              <a:ext uri="{FF2B5EF4-FFF2-40B4-BE49-F238E27FC236}">
                <a16:creationId xmlns:a16="http://schemas.microsoft.com/office/drawing/2014/main" id="{7809D499-8ED8-4EB5-B7B8-581406DAD633}"/>
              </a:ext>
            </a:extLst>
          </p:cNvPr>
          <p:cNvSpPr/>
          <p:nvPr/>
        </p:nvSpPr>
        <p:spPr>
          <a:xfrm>
            <a:off x="5572198" y="3258066"/>
            <a:ext cx="3860420" cy="3767872"/>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We obtained two complete data points (values for</a:t>
            </a:r>
            <a:r>
              <a:rPr lang="en-US" b="1" i="1" dirty="0"/>
              <a:t> x</a:t>
            </a:r>
            <a:r>
              <a:rPr lang="en-US" b="1" i="1" baseline="-25000" dirty="0"/>
              <a:t>1</a:t>
            </a:r>
            <a:r>
              <a:rPr lang="en-US" b="1" dirty="0"/>
              <a:t>, </a:t>
            </a:r>
            <a:r>
              <a:rPr lang="en-US" b="1" i="1" dirty="0"/>
              <a:t>y</a:t>
            </a:r>
            <a:r>
              <a:rPr lang="en-US" b="1" i="1" baseline="-25000" dirty="0"/>
              <a:t>2</a:t>
            </a:r>
            <a:r>
              <a:rPr lang="en-US" b="1" dirty="0"/>
              <a:t>, </a:t>
            </a:r>
            <a:r>
              <a:rPr lang="en-US" b="1" i="1" dirty="0"/>
              <a:t>z</a:t>
            </a:r>
            <a:r>
              <a:rPr lang="en-US" b="1" i="1" baseline="-25000" dirty="0"/>
              <a:t>1</a:t>
            </a:r>
            <a:r>
              <a:rPr lang="en-US" b="1" dirty="0"/>
              <a:t>, and </a:t>
            </a:r>
            <a:r>
              <a:rPr lang="en-US" b="1" i="1" dirty="0"/>
              <a:t>z</a:t>
            </a:r>
            <a:r>
              <a:rPr lang="en-US" b="1" i="1" baseline="-25000" dirty="0"/>
              <a:t>3</a:t>
            </a:r>
            <a:r>
              <a:rPr lang="en-US" b="1" dirty="0"/>
              <a:t>) by manually-generating different patterns (with eps0 = 0, so </a:t>
            </a:r>
            <a:r>
              <a:rPr lang="en-US" b="1" i="1" dirty="0"/>
              <a:t>x</a:t>
            </a:r>
            <a:r>
              <a:rPr lang="en-US" b="1" i="1" baseline="-25000" dirty="0"/>
              <a:t>1 </a:t>
            </a:r>
            <a:r>
              <a:rPr lang="en-US" b="1" i="1" dirty="0"/>
              <a:t>= 0.5)</a:t>
            </a:r>
            <a:r>
              <a:rPr lang="en-US" b="1" dirty="0"/>
              <a:t>, counting the configuration variables, and finding the corresponding </a:t>
            </a:r>
            <a:r>
              <a:rPr lang="en-US" b="1" i="1" dirty="0"/>
              <a:t>h-values</a:t>
            </a:r>
            <a:r>
              <a:rPr lang="en-US" b="1" dirty="0"/>
              <a:t> that yielded those configuration values. Then we located these on the left-hand vertical axis.</a:t>
            </a:r>
          </a:p>
        </p:txBody>
      </p:sp>
      <p:sp>
        <p:nvSpPr>
          <p:cNvPr id="135" name="Diamond 134">
            <a:extLst>
              <a:ext uri="{FF2B5EF4-FFF2-40B4-BE49-F238E27FC236}">
                <a16:creationId xmlns:a16="http://schemas.microsoft.com/office/drawing/2014/main" id="{BD402FA8-4DF6-4055-AF17-05F37FF43200}"/>
              </a:ext>
            </a:extLst>
          </p:cNvPr>
          <p:cNvSpPr/>
          <p:nvPr/>
        </p:nvSpPr>
        <p:spPr>
          <a:xfrm>
            <a:off x="1149150" y="3196065"/>
            <a:ext cx="198120" cy="290899"/>
          </a:xfrm>
          <a:prstGeom prst="diamond">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TextBox 136">
            <a:extLst>
              <a:ext uri="{FF2B5EF4-FFF2-40B4-BE49-F238E27FC236}">
                <a16:creationId xmlns:a16="http://schemas.microsoft.com/office/drawing/2014/main" id="{2242E54F-2722-4C8F-8DF2-41CD3A2F6E75}"/>
              </a:ext>
            </a:extLst>
          </p:cNvPr>
          <p:cNvSpPr txBox="1"/>
          <p:nvPr/>
        </p:nvSpPr>
        <p:spPr>
          <a:xfrm>
            <a:off x="3907844" y="3554103"/>
            <a:ext cx="1373190" cy="336190"/>
          </a:xfrm>
          <a:prstGeom prst="rect">
            <a:avLst/>
          </a:prstGeom>
          <a:noFill/>
        </p:spPr>
        <p:txBody>
          <a:bodyPr wrap="square" rtlCol="0">
            <a:spAutoFit/>
          </a:bodyPr>
          <a:lstStyle/>
          <a:p>
            <a:r>
              <a:rPr lang="en-US" sz="1600" b="1" i="1" dirty="0"/>
              <a:t>Rich Club-Like</a:t>
            </a:r>
          </a:p>
        </p:txBody>
      </p:sp>
      <p:sp>
        <p:nvSpPr>
          <p:cNvPr id="112" name="TextBox 111">
            <a:extLst>
              <a:ext uri="{FF2B5EF4-FFF2-40B4-BE49-F238E27FC236}">
                <a16:creationId xmlns:a16="http://schemas.microsoft.com/office/drawing/2014/main" id="{71CF4CD5-1CC5-42A1-8615-5465175E82BD}"/>
              </a:ext>
            </a:extLst>
          </p:cNvPr>
          <p:cNvSpPr txBox="1"/>
          <p:nvPr/>
        </p:nvSpPr>
        <p:spPr>
          <a:xfrm>
            <a:off x="4205514" y="6283896"/>
            <a:ext cx="1000595" cy="338554"/>
          </a:xfrm>
          <a:prstGeom prst="rect">
            <a:avLst/>
          </a:prstGeom>
          <a:noFill/>
        </p:spPr>
        <p:txBody>
          <a:bodyPr wrap="none" rtlCol="0">
            <a:spAutoFit/>
          </a:bodyPr>
          <a:lstStyle/>
          <a:p>
            <a:r>
              <a:rPr lang="en-US" sz="1600" b="1" i="1" dirty="0"/>
              <a:t>y</a:t>
            </a:r>
            <a:r>
              <a:rPr lang="en-US" sz="1600" b="1" i="1" baseline="-25000" dirty="0"/>
              <a:t>2 </a:t>
            </a:r>
            <a:r>
              <a:rPr lang="en-US" sz="1600" b="1" i="1" dirty="0"/>
              <a:t>= 0.047</a:t>
            </a:r>
          </a:p>
        </p:txBody>
      </p:sp>
      <p:sp>
        <p:nvSpPr>
          <p:cNvPr id="113" name="Rectangle: Rounded Corners 112">
            <a:extLst>
              <a:ext uri="{FF2B5EF4-FFF2-40B4-BE49-F238E27FC236}">
                <a16:creationId xmlns:a16="http://schemas.microsoft.com/office/drawing/2014/main" id="{951715C6-468E-4DC4-A634-6ADEB80AE15A}"/>
              </a:ext>
            </a:extLst>
          </p:cNvPr>
          <p:cNvSpPr/>
          <p:nvPr/>
        </p:nvSpPr>
        <p:spPr>
          <a:xfrm>
            <a:off x="3907844" y="3886200"/>
            <a:ext cx="1341893" cy="3674893"/>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Diamond 113">
            <a:extLst>
              <a:ext uri="{FF2B5EF4-FFF2-40B4-BE49-F238E27FC236}">
                <a16:creationId xmlns:a16="http://schemas.microsoft.com/office/drawing/2014/main" id="{6C854F92-2871-4C91-B368-11E278A93AB0}"/>
              </a:ext>
            </a:extLst>
          </p:cNvPr>
          <p:cNvSpPr/>
          <p:nvPr/>
        </p:nvSpPr>
        <p:spPr>
          <a:xfrm>
            <a:off x="3999559" y="6338501"/>
            <a:ext cx="198120" cy="290899"/>
          </a:xfrm>
          <a:prstGeom prst="diamond">
            <a:avLst/>
          </a:prstGeom>
          <a:solidFill>
            <a:srgbClr val="FF00FF"/>
          </a:solidFill>
          <a:ln>
            <a:solidFill>
              <a:srgbClr val="CC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TextBox 114">
            <a:extLst>
              <a:ext uri="{FF2B5EF4-FFF2-40B4-BE49-F238E27FC236}">
                <a16:creationId xmlns:a16="http://schemas.microsoft.com/office/drawing/2014/main" id="{050501A5-EF73-4288-8CB8-E9EA635DA0BE}"/>
              </a:ext>
            </a:extLst>
          </p:cNvPr>
          <p:cNvSpPr txBox="1"/>
          <p:nvPr/>
        </p:nvSpPr>
        <p:spPr>
          <a:xfrm>
            <a:off x="3963012" y="5350452"/>
            <a:ext cx="1231556" cy="338554"/>
          </a:xfrm>
          <a:prstGeom prst="rect">
            <a:avLst/>
          </a:prstGeom>
          <a:noFill/>
        </p:spPr>
        <p:txBody>
          <a:bodyPr wrap="none" rtlCol="0">
            <a:spAutoFit/>
          </a:bodyPr>
          <a:lstStyle/>
          <a:p>
            <a:r>
              <a:rPr lang="en-US" sz="1600" b="1" i="1" dirty="0"/>
              <a:t>For h = 1.65:</a:t>
            </a:r>
          </a:p>
        </p:txBody>
      </p:sp>
      <p:sp>
        <p:nvSpPr>
          <p:cNvPr id="116" name="Diamond 115">
            <a:extLst>
              <a:ext uri="{FF2B5EF4-FFF2-40B4-BE49-F238E27FC236}">
                <a16:creationId xmlns:a16="http://schemas.microsoft.com/office/drawing/2014/main" id="{4328C49B-1857-49C8-8486-F3147DD8440B}"/>
              </a:ext>
            </a:extLst>
          </p:cNvPr>
          <p:cNvSpPr/>
          <p:nvPr/>
        </p:nvSpPr>
        <p:spPr>
          <a:xfrm>
            <a:off x="4001800" y="7106624"/>
            <a:ext cx="228600" cy="304800"/>
          </a:xfrm>
          <a:prstGeom prst="diamond">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Diamond 116">
            <a:extLst>
              <a:ext uri="{FF2B5EF4-FFF2-40B4-BE49-F238E27FC236}">
                <a16:creationId xmlns:a16="http://schemas.microsoft.com/office/drawing/2014/main" id="{D2DA3783-152C-4E27-B110-0989166BC108}"/>
              </a:ext>
            </a:extLst>
          </p:cNvPr>
          <p:cNvSpPr/>
          <p:nvPr/>
        </p:nvSpPr>
        <p:spPr>
          <a:xfrm>
            <a:off x="3999559" y="6705600"/>
            <a:ext cx="228600" cy="304800"/>
          </a:xfrm>
          <a:prstGeom prst="diamond">
            <a:avLst/>
          </a:prstGeom>
          <a:solidFill>
            <a:srgbClr val="00CC00"/>
          </a:solidFill>
          <a:ln>
            <a:solidFill>
              <a:srgbClr val="33993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8" name="TextBox 117">
            <a:extLst>
              <a:ext uri="{FF2B5EF4-FFF2-40B4-BE49-F238E27FC236}">
                <a16:creationId xmlns:a16="http://schemas.microsoft.com/office/drawing/2014/main" id="{C96ED562-E0A5-4E23-97CE-BE9F04003A0F}"/>
              </a:ext>
            </a:extLst>
          </p:cNvPr>
          <p:cNvSpPr txBox="1"/>
          <p:nvPr/>
        </p:nvSpPr>
        <p:spPr>
          <a:xfrm>
            <a:off x="4208630" y="6668435"/>
            <a:ext cx="986167" cy="338554"/>
          </a:xfrm>
          <a:prstGeom prst="rect">
            <a:avLst/>
          </a:prstGeom>
          <a:noFill/>
        </p:spPr>
        <p:txBody>
          <a:bodyPr wrap="none" rtlCol="0">
            <a:spAutoFit/>
          </a:bodyPr>
          <a:lstStyle/>
          <a:p>
            <a:r>
              <a:rPr lang="en-US" sz="1600" b="1" i="1" dirty="0"/>
              <a:t>z</a:t>
            </a:r>
            <a:r>
              <a:rPr lang="en-US" sz="1600" b="1" i="1" baseline="-25000" dirty="0"/>
              <a:t>1 </a:t>
            </a:r>
            <a:r>
              <a:rPr lang="en-US" sz="1600" b="1" i="1" dirty="0"/>
              <a:t>= 0.418</a:t>
            </a:r>
          </a:p>
        </p:txBody>
      </p:sp>
      <p:sp>
        <p:nvSpPr>
          <p:cNvPr id="119" name="TextBox 118">
            <a:extLst>
              <a:ext uri="{FF2B5EF4-FFF2-40B4-BE49-F238E27FC236}">
                <a16:creationId xmlns:a16="http://schemas.microsoft.com/office/drawing/2014/main" id="{D93CE8DE-7848-410D-96BB-C5EDD0BD4DC7}"/>
              </a:ext>
            </a:extLst>
          </p:cNvPr>
          <p:cNvSpPr txBox="1"/>
          <p:nvPr/>
        </p:nvSpPr>
        <p:spPr>
          <a:xfrm>
            <a:off x="4236582" y="7054626"/>
            <a:ext cx="986167" cy="338554"/>
          </a:xfrm>
          <a:prstGeom prst="rect">
            <a:avLst/>
          </a:prstGeom>
          <a:noFill/>
        </p:spPr>
        <p:txBody>
          <a:bodyPr wrap="none" rtlCol="0">
            <a:spAutoFit/>
          </a:bodyPr>
          <a:lstStyle/>
          <a:p>
            <a:r>
              <a:rPr lang="en-US" sz="1600" b="1" i="1" dirty="0"/>
              <a:t>z</a:t>
            </a:r>
            <a:r>
              <a:rPr lang="en-US" sz="1600" b="1" i="1" baseline="-25000" dirty="0"/>
              <a:t>3 </a:t>
            </a:r>
            <a:r>
              <a:rPr lang="en-US" sz="1600" b="1" i="1" dirty="0"/>
              <a:t>= 0.020</a:t>
            </a:r>
          </a:p>
        </p:txBody>
      </p:sp>
      <p:pic>
        <p:nvPicPr>
          <p:cNvPr id="120" name="Picture 119">
            <a:extLst>
              <a:ext uri="{FF2B5EF4-FFF2-40B4-BE49-F238E27FC236}">
                <a16:creationId xmlns:a16="http://schemas.microsoft.com/office/drawing/2014/main" id="{DEA3FEE5-83F1-4517-BB67-1363FFA4306D}"/>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54686" b="10929"/>
          <a:stretch/>
        </p:blipFill>
        <p:spPr>
          <a:xfrm>
            <a:off x="4038600" y="3962400"/>
            <a:ext cx="1029368" cy="1077002"/>
          </a:xfrm>
          <a:prstGeom prst="rect">
            <a:avLst/>
          </a:prstGeom>
        </p:spPr>
      </p:pic>
      <p:sp>
        <p:nvSpPr>
          <p:cNvPr id="138" name="Diamond 137">
            <a:extLst>
              <a:ext uri="{FF2B5EF4-FFF2-40B4-BE49-F238E27FC236}">
                <a16:creationId xmlns:a16="http://schemas.microsoft.com/office/drawing/2014/main" id="{AD45C446-27C0-43DA-BEA2-AC279574FB72}"/>
              </a:ext>
            </a:extLst>
          </p:cNvPr>
          <p:cNvSpPr/>
          <p:nvPr/>
        </p:nvSpPr>
        <p:spPr>
          <a:xfrm>
            <a:off x="3998359" y="5957501"/>
            <a:ext cx="198120" cy="290899"/>
          </a:xfrm>
          <a:prstGeom prst="diamond">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9" name="TextBox 138">
                <a:extLst>
                  <a:ext uri="{FF2B5EF4-FFF2-40B4-BE49-F238E27FC236}">
                    <a16:creationId xmlns:a16="http://schemas.microsoft.com/office/drawing/2014/main" id="{13DD6B13-8AB7-4D37-970B-012AB0375AEB}"/>
                  </a:ext>
                </a:extLst>
              </p:cNvPr>
              <p:cNvSpPr txBox="1"/>
              <p:nvPr/>
            </p:nvSpPr>
            <p:spPr>
              <a:xfrm>
                <a:off x="4113445" y="5641619"/>
                <a:ext cx="915753" cy="246221"/>
              </a:xfrm>
              <a:prstGeom prst="rect">
                <a:avLst/>
              </a:prstGeom>
              <a:noFill/>
            </p:spPr>
            <p:txBody>
              <a:bodyPr wrap="square" lIns="0" tIns="0" rIns="0" bIns="0" rtlCol="0">
                <a:spAutoFit/>
              </a:bodyPr>
              <a:lstStyle/>
              <a:p>
                <a:pPr algn="ctr"/>
                <a14:m>
                  <m:oMath xmlns:m="http://schemas.openxmlformats.org/officeDocument/2006/math">
                    <m:sSub>
                      <m:sSubPr>
                        <m:ctrlPr>
                          <a:rPr lang="en-US" sz="1600" b="1" i="1" smtClean="0">
                            <a:latin typeface="Cambria Math" panose="02040503050406030204" pitchFamily="18" charset="0"/>
                            <a:ea typeface="Cambria Math" panose="02040503050406030204" pitchFamily="18" charset="0"/>
                          </a:rPr>
                        </m:ctrlPr>
                      </m:sSubPr>
                      <m:e>
                        <m:r>
                          <a:rPr lang="en-US" sz="1600" b="1" i="0" smtClean="0">
                            <a:latin typeface="Cambria Math" panose="02040503050406030204" pitchFamily="18" charset="0"/>
                            <a:ea typeface="Cambria Math" panose="02040503050406030204" pitchFamily="18" charset="0"/>
                          </a:rPr>
                          <m:t> </m:t>
                        </m:r>
                        <m:r>
                          <a:rPr lang="en-US" sz="1600" b="1" i="0" smtClean="0">
                            <a:latin typeface="Cambria Math" panose="02040503050406030204" pitchFamily="18" charset="0"/>
                            <a:ea typeface="Cambria Math" panose="02040503050406030204" pitchFamily="18" charset="0"/>
                          </a:rPr>
                          <m:t>𝛆</m:t>
                        </m:r>
                      </m:e>
                      <m:sub>
                        <m:r>
                          <a:rPr lang="en-US" sz="1600" b="1" i="0" smtClean="0">
                            <a:latin typeface="Cambria Math" panose="02040503050406030204" pitchFamily="18" charset="0"/>
                            <a:ea typeface="Cambria Math" panose="02040503050406030204" pitchFamily="18" charset="0"/>
                          </a:rPr>
                          <m:t>𝟏</m:t>
                        </m:r>
                      </m:sub>
                    </m:sSub>
                  </m:oMath>
                </a14:m>
                <a:r>
                  <a:rPr lang="en-US" sz="1600" b="1" dirty="0"/>
                  <a:t>= 0.250</a:t>
                </a:r>
              </a:p>
            </p:txBody>
          </p:sp>
        </mc:Choice>
        <mc:Fallback xmlns="">
          <p:sp>
            <p:nvSpPr>
              <p:cNvPr id="139" name="TextBox 138">
                <a:extLst>
                  <a:ext uri="{FF2B5EF4-FFF2-40B4-BE49-F238E27FC236}">
                    <a16:creationId xmlns:a16="http://schemas.microsoft.com/office/drawing/2014/main" id="{13DD6B13-8AB7-4D37-970B-012AB0375AEB}"/>
                  </a:ext>
                </a:extLst>
              </p:cNvPr>
              <p:cNvSpPr txBox="1">
                <a:spLocks noRot="1" noChangeAspect="1" noMove="1" noResize="1" noEditPoints="1" noAdjustHandles="1" noChangeArrowheads="1" noChangeShapeType="1" noTextEdit="1"/>
              </p:cNvSpPr>
              <p:nvPr/>
            </p:nvSpPr>
            <p:spPr>
              <a:xfrm>
                <a:off x="4113445" y="5641619"/>
                <a:ext cx="915753" cy="246221"/>
              </a:xfrm>
              <a:prstGeom prst="rect">
                <a:avLst/>
              </a:prstGeom>
              <a:blipFill>
                <a:blip r:embed="rId9"/>
                <a:stretch>
                  <a:fillRect t="-24390" r="-10000" b="-48780"/>
                </a:stretch>
              </a:blipFill>
            </p:spPr>
            <p:txBody>
              <a:bodyPr/>
              <a:lstStyle/>
              <a:p>
                <a:r>
                  <a:rPr lang="en-US">
                    <a:noFill/>
                  </a:rPr>
                  <a:t> </a:t>
                </a:r>
              </a:p>
            </p:txBody>
          </p:sp>
        </mc:Fallback>
      </mc:AlternateContent>
      <p:sp>
        <p:nvSpPr>
          <p:cNvPr id="141" name="Diamond 140">
            <a:extLst>
              <a:ext uri="{FF2B5EF4-FFF2-40B4-BE49-F238E27FC236}">
                <a16:creationId xmlns:a16="http://schemas.microsoft.com/office/drawing/2014/main" id="{759470A8-D234-49EA-8797-C0E53782827C}"/>
              </a:ext>
            </a:extLst>
          </p:cNvPr>
          <p:cNvSpPr/>
          <p:nvPr/>
        </p:nvSpPr>
        <p:spPr>
          <a:xfrm>
            <a:off x="1168605" y="4512202"/>
            <a:ext cx="198120" cy="290899"/>
          </a:xfrm>
          <a:prstGeom prst="diamond">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 name="Group 25">
            <a:extLst>
              <a:ext uri="{FF2B5EF4-FFF2-40B4-BE49-F238E27FC236}">
                <a16:creationId xmlns:a16="http://schemas.microsoft.com/office/drawing/2014/main" id="{F8030533-578D-4A63-B3B3-3A8769F04996}"/>
              </a:ext>
            </a:extLst>
          </p:cNvPr>
          <p:cNvGrpSpPr/>
          <p:nvPr/>
        </p:nvGrpSpPr>
        <p:grpSpPr>
          <a:xfrm>
            <a:off x="2151038" y="3109016"/>
            <a:ext cx="1555035" cy="4099080"/>
            <a:chOff x="2151038" y="3109016"/>
            <a:chExt cx="1555035" cy="4099080"/>
          </a:xfrm>
        </p:grpSpPr>
        <p:sp>
          <p:nvSpPr>
            <p:cNvPr id="122" name="TextBox 121">
              <a:extLst>
                <a:ext uri="{FF2B5EF4-FFF2-40B4-BE49-F238E27FC236}">
                  <a16:creationId xmlns:a16="http://schemas.microsoft.com/office/drawing/2014/main" id="{A621EB09-F7D3-44EA-A3FA-772166E4604C}"/>
                </a:ext>
              </a:extLst>
            </p:cNvPr>
            <p:cNvSpPr txBox="1"/>
            <p:nvPr/>
          </p:nvSpPr>
          <p:spPr>
            <a:xfrm>
              <a:off x="2519330" y="5867400"/>
              <a:ext cx="1000595" cy="338583"/>
            </a:xfrm>
            <a:prstGeom prst="rect">
              <a:avLst/>
            </a:prstGeom>
            <a:noFill/>
          </p:spPr>
          <p:txBody>
            <a:bodyPr wrap="none" rtlCol="0">
              <a:spAutoFit/>
            </a:bodyPr>
            <a:lstStyle/>
            <a:p>
              <a:r>
                <a:rPr lang="en-US" sz="1600" b="1" i="1" dirty="0"/>
                <a:t>y</a:t>
              </a:r>
              <a:r>
                <a:rPr lang="en-US" sz="1600" b="1" i="1" baseline="-25000" dirty="0"/>
                <a:t>2 </a:t>
              </a:r>
              <a:r>
                <a:rPr lang="en-US" sz="1600" b="1" i="1" dirty="0"/>
                <a:t>= 0.212</a:t>
              </a:r>
            </a:p>
          </p:txBody>
        </p:sp>
        <p:sp>
          <p:nvSpPr>
            <p:cNvPr id="123" name="Rectangle: Rounded Corners 122">
              <a:extLst>
                <a:ext uri="{FF2B5EF4-FFF2-40B4-BE49-F238E27FC236}">
                  <a16:creationId xmlns:a16="http://schemas.microsoft.com/office/drawing/2014/main" id="{7B469E5E-E38A-44F1-B15A-FD95FC8D891B}"/>
                </a:ext>
              </a:extLst>
            </p:cNvPr>
            <p:cNvSpPr/>
            <p:nvPr/>
          </p:nvSpPr>
          <p:spPr>
            <a:xfrm>
              <a:off x="2211694" y="3413902"/>
              <a:ext cx="1341893" cy="3794194"/>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Diamond 123">
              <a:extLst>
                <a:ext uri="{FF2B5EF4-FFF2-40B4-BE49-F238E27FC236}">
                  <a16:creationId xmlns:a16="http://schemas.microsoft.com/office/drawing/2014/main" id="{84181623-A26B-4F3A-9096-46BA33237E5B}"/>
                </a:ext>
              </a:extLst>
            </p:cNvPr>
            <p:cNvSpPr/>
            <p:nvPr/>
          </p:nvSpPr>
          <p:spPr>
            <a:xfrm>
              <a:off x="2316480" y="5915059"/>
              <a:ext cx="198120" cy="290924"/>
            </a:xfrm>
            <a:prstGeom prst="diamond">
              <a:avLst/>
            </a:prstGeom>
            <a:solidFill>
              <a:srgbClr val="FF00FF"/>
            </a:solidFill>
            <a:ln>
              <a:solidFill>
                <a:srgbClr val="CC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TextBox 124">
              <a:extLst>
                <a:ext uri="{FF2B5EF4-FFF2-40B4-BE49-F238E27FC236}">
                  <a16:creationId xmlns:a16="http://schemas.microsoft.com/office/drawing/2014/main" id="{CE7BFFF0-62B7-4992-9BD5-F1735DA19769}"/>
                </a:ext>
              </a:extLst>
            </p:cNvPr>
            <p:cNvSpPr txBox="1"/>
            <p:nvPr/>
          </p:nvSpPr>
          <p:spPr>
            <a:xfrm>
              <a:off x="2308678" y="4890865"/>
              <a:ext cx="1231556" cy="338583"/>
            </a:xfrm>
            <a:prstGeom prst="rect">
              <a:avLst/>
            </a:prstGeom>
            <a:noFill/>
          </p:spPr>
          <p:txBody>
            <a:bodyPr wrap="none" rtlCol="0">
              <a:spAutoFit/>
            </a:bodyPr>
            <a:lstStyle/>
            <a:p>
              <a:r>
                <a:rPr lang="en-US" sz="1600" b="1" i="1" dirty="0"/>
                <a:t>For h = 1.16:</a:t>
              </a:r>
            </a:p>
          </p:txBody>
        </p:sp>
        <p:sp>
          <p:nvSpPr>
            <p:cNvPr id="126" name="Diamond 125">
              <a:extLst>
                <a:ext uri="{FF2B5EF4-FFF2-40B4-BE49-F238E27FC236}">
                  <a16:creationId xmlns:a16="http://schemas.microsoft.com/office/drawing/2014/main" id="{CEDB8769-448B-4789-A85E-E1592EB8D6C1}"/>
                </a:ext>
              </a:extLst>
            </p:cNvPr>
            <p:cNvSpPr/>
            <p:nvPr/>
          </p:nvSpPr>
          <p:spPr>
            <a:xfrm>
              <a:off x="2315616" y="6739357"/>
              <a:ext cx="228600" cy="304826"/>
            </a:xfrm>
            <a:prstGeom prst="diamond">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Diamond 126">
              <a:extLst>
                <a:ext uri="{FF2B5EF4-FFF2-40B4-BE49-F238E27FC236}">
                  <a16:creationId xmlns:a16="http://schemas.microsoft.com/office/drawing/2014/main" id="{6AAE410A-9C2A-4DDC-9ADB-AC3A95BAD124}"/>
                </a:ext>
              </a:extLst>
            </p:cNvPr>
            <p:cNvSpPr/>
            <p:nvPr/>
          </p:nvSpPr>
          <p:spPr>
            <a:xfrm>
              <a:off x="2313375" y="6282157"/>
              <a:ext cx="228600" cy="304826"/>
            </a:xfrm>
            <a:prstGeom prst="diamond">
              <a:avLst/>
            </a:prstGeom>
            <a:solidFill>
              <a:srgbClr val="00CC00"/>
            </a:solidFill>
            <a:ln>
              <a:solidFill>
                <a:srgbClr val="33993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8" name="TextBox 127">
              <a:extLst>
                <a:ext uri="{FF2B5EF4-FFF2-40B4-BE49-F238E27FC236}">
                  <a16:creationId xmlns:a16="http://schemas.microsoft.com/office/drawing/2014/main" id="{A5957034-A0E1-4C93-B719-A9A2FD7B84C3}"/>
                </a:ext>
              </a:extLst>
            </p:cNvPr>
            <p:cNvSpPr txBox="1"/>
            <p:nvPr/>
          </p:nvSpPr>
          <p:spPr>
            <a:xfrm>
              <a:off x="2522446" y="6282183"/>
              <a:ext cx="986167" cy="338583"/>
            </a:xfrm>
            <a:prstGeom prst="rect">
              <a:avLst/>
            </a:prstGeom>
            <a:noFill/>
          </p:spPr>
          <p:txBody>
            <a:bodyPr wrap="none" rtlCol="0">
              <a:spAutoFit/>
            </a:bodyPr>
            <a:lstStyle/>
            <a:p>
              <a:r>
                <a:rPr lang="en-US" sz="1600" b="1" i="1" dirty="0"/>
                <a:t>z</a:t>
              </a:r>
              <a:r>
                <a:rPr lang="en-US" sz="1600" b="1" i="1" baseline="-25000" dirty="0"/>
                <a:t>1 </a:t>
              </a:r>
              <a:r>
                <a:rPr lang="en-US" sz="1600" b="1" i="1" dirty="0"/>
                <a:t>= 0.169</a:t>
              </a:r>
            </a:p>
          </p:txBody>
        </p:sp>
        <p:sp>
          <p:nvSpPr>
            <p:cNvPr id="129" name="TextBox 128">
              <a:extLst>
                <a:ext uri="{FF2B5EF4-FFF2-40B4-BE49-F238E27FC236}">
                  <a16:creationId xmlns:a16="http://schemas.microsoft.com/office/drawing/2014/main" id="{E1251BE1-18E2-4EC4-BCDB-6B558C26F0B9}"/>
                </a:ext>
              </a:extLst>
            </p:cNvPr>
            <p:cNvSpPr txBox="1"/>
            <p:nvPr/>
          </p:nvSpPr>
          <p:spPr>
            <a:xfrm>
              <a:off x="2550398" y="6687355"/>
              <a:ext cx="986167" cy="338583"/>
            </a:xfrm>
            <a:prstGeom prst="rect">
              <a:avLst/>
            </a:prstGeom>
            <a:noFill/>
          </p:spPr>
          <p:txBody>
            <a:bodyPr wrap="none" rtlCol="0">
              <a:spAutoFit/>
            </a:bodyPr>
            <a:lstStyle/>
            <a:p>
              <a:r>
                <a:rPr lang="en-US" sz="1600" b="1" i="1" dirty="0"/>
                <a:t>z</a:t>
              </a:r>
              <a:r>
                <a:rPr lang="en-US" sz="1600" b="1" i="1" baseline="-25000" dirty="0"/>
                <a:t>3 </a:t>
              </a:r>
              <a:r>
                <a:rPr lang="en-US" sz="1600" b="1" i="1" dirty="0"/>
                <a:t>= 0.092</a:t>
              </a:r>
            </a:p>
          </p:txBody>
        </p:sp>
        <p:pic>
          <p:nvPicPr>
            <p:cNvPr id="130" name="Picture 129">
              <a:extLst>
                <a:ext uri="{FF2B5EF4-FFF2-40B4-BE49-F238E27FC236}">
                  <a16:creationId xmlns:a16="http://schemas.microsoft.com/office/drawing/2014/main" id="{4CD96A47-A70C-4A22-A80F-EA28BF0D22BF}"/>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4868" r="50000" b="12553"/>
            <a:stretch/>
          </p:blipFill>
          <p:spPr>
            <a:xfrm>
              <a:off x="2365198" y="3497973"/>
              <a:ext cx="1037422" cy="1070055"/>
            </a:xfrm>
            <a:prstGeom prst="rect">
              <a:avLst/>
            </a:prstGeom>
          </p:spPr>
        </p:pic>
        <mc:AlternateContent xmlns:mc="http://schemas.openxmlformats.org/markup-compatibility/2006" xmlns:a14="http://schemas.microsoft.com/office/drawing/2010/main">
          <mc:Choice Requires="a14">
            <p:sp>
              <p:nvSpPr>
                <p:cNvPr id="133" name="TextBox 132">
                  <a:extLst>
                    <a:ext uri="{FF2B5EF4-FFF2-40B4-BE49-F238E27FC236}">
                      <a16:creationId xmlns:a16="http://schemas.microsoft.com/office/drawing/2014/main" id="{E1707FC5-38E0-41C0-AC5F-64877A27BE49}"/>
                    </a:ext>
                  </a:extLst>
                </p:cNvPr>
                <p:cNvSpPr txBox="1"/>
                <p:nvPr/>
              </p:nvSpPr>
              <p:spPr>
                <a:xfrm>
                  <a:off x="2466579" y="5185293"/>
                  <a:ext cx="915753" cy="246242"/>
                </a:xfrm>
                <a:prstGeom prst="rect">
                  <a:avLst/>
                </a:prstGeom>
                <a:noFill/>
              </p:spPr>
              <p:txBody>
                <a:bodyPr wrap="square" lIns="0" tIns="0" rIns="0" bIns="0" rtlCol="0">
                  <a:spAutoFit/>
                </a:bodyPr>
                <a:lstStyle/>
                <a:p>
                  <a:pPr algn="ctr"/>
                  <a14:m>
                    <m:oMath xmlns:m="http://schemas.openxmlformats.org/officeDocument/2006/math">
                      <m:sSub>
                        <m:sSubPr>
                          <m:ctrlPr>
                            <a:rPr lang="en-US" sz="1600" b="1" i="1" smtClean="0">
                              <a:latin typeface="Cambria Math" panose="02040503050406030204" pitchFamily="18" charset="0"/>
                              <a:ea typeface="Cambria Math" panose="02040503050406030204" pitchFamily="18" charset="0"/>
                            </a:rPr>
                          </m:ctrlPr>
                        </m:sSubPr>
                        <m:e>
                          <m:r>
                            <a:rPr lang="en-US" sz="1600" b="1" i="0" smtClean="0">
                              <a:latin typeface="Cambria Math" panose="02040503050406030204" pitchFamily="18" charset="0"/>
                              <a:ea typeface="Cambria Math" panose="02040503050406030204" pitchFamily="18" charset="0"/>
                            </a:rPr>
                            <m:t> </m:t>
                          </m:r>
                          <m:r>
                            <a:rPr lang="en-US" sz="1600" b="1" i="0" smtClean="0">
                              <a:latin typeface="Cambria Math" panose="02040503050406030204" pitchFamily="18" charset="0"/>
                              <a:ea typeface="Cambria Math" panose="02040503050406030204" pitchFamily="18" charset="0"/>
                            </a:rPr>
                            <m:t>𝛆</m:t>
                          </m:r>
                        </m:e>
                        <m:sub>
                          <m:r>
                            <a:rPr lang="en-US" sz="1600" b="1" i="0" smtClean="0">
                              <a:latin typeface="Cambria Math" panose="02040503050406030204" pitchFamily="18" charset="0"/>
                              <a:ea typeface="Cambria Math" panose="02040503050406030204" pitchFamily="18" charset="0"/>
                            </a:rPr>
                            <m:t>𝟏</m:t>
                          </m:r>
                        </m:sub>
                      </m:sSub>
                    </m:oMath>
                  </a14:m>
                  <a:r>
                    <a:rPr lang="en-US" sz="1600" b="1" dirty="0"/>
                    <a:t>= 0.074</a:t>
                  </a:r>
                </a:p>
              </p:txBody>
            </p:sp>
          </mc:Choice>
          <mc:Fallback xmlns="">
            <p:sp>
              <p:nvSpPr>
                <p:cNvPr id="133" name="TextBox 132">
                  <a:extLst>
                    <a:ext uri="{FF2B5EF4-FFF2-40B4-BE49-F238E27FC236}">
                      <a16:creationId xmlns:a16="http://schemas.microsoft.com/office/drawing/2014/main" id="{E1707FC5-38E0-41C0-AC5F-64877A27BE49}"/>
                    </a:ext>
                  </a:extLst>
                </p:cNvPr>
                <p:cNvSpPr txBox="1">
                  <a:spLocks noRot="1" noChangeAspect="1" noMove="1" noResize="1" noEditPoints="1" noAdjustHandles="1" noChangeArrowheads="1" noChangeShapeType="1" noTextEdit="1"/>
                </p:cNvSpPr>
                <p:nvPr/>
              </p:nvSpPr>
              <p:spPr>
                <a:xfrm>
                  <a:off x="2466579" y="5185293"/>
                  <a:ext cx="915753" cy="246242"/>
                </a:xfrm>
                <a:prstGeom prst="rect">
                  <a:avLst/>
                </a:prstGeom>
                <a:blipFill>
                  <a:blip r:embed="rId10"/>
                  <a:stretch>
                    <a:fillRect t="-27500" r="-10000" b="-50000"/>
                  </a:stretch>
                </a:blipFill>
              </p:spPr>
              <p:txBody>
                <a:bodyPr/>
                <a:lstStyle/>
                <a:p>
                  <a:r>
                    <a:rPr lang="en-US">
                      <a:noFill/>
                    </a:rPr>
                    <a:t> </a:t>
                  </a:r>
                </a:p>
              </p:txBody>
            </p:sp>
          </mc:Fallback>
        </mc:AlternateContent>
        <p:sp>
          <p:nvSpPr>
            <p:cNvPr id="134" name="Diamond 133">
              <a:extLst>
                <a:ext uri="{FF2B5EF4-FFF2-40B4-BE49-F238E27FC236}">
                  <a16:creationId xmlns:a16="http://schemas.microsoft.com/office/drawing/2014/main" id="{5E241A54-A16D-4707-A882-92DE0E9DA317}"/>
                </a:ext>
              </a:extLst>
            </p:cNvPr>
            <p:cNvSpPr/>
            <p:nvPr/>
          </p:nvSpPr>
          <p:spPr>
            <a:xfrm>
              <a:off x="2303324" y="5555983"/>
              <a:ext cx="198120" cy="290924"/>
            </a:xfrm>
            <a:prstGeom prst="diamond">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TextBox 135">
              <a:extLst>
                <a:ext uri="{FF2B5EF4-FFF2-40B4-BE49-F238E27FC236}">
                  <a16:creationId xmlns:a16="http://schemas.microsoft.com/office/drawing/2014/main" id="{E7FDEDEE-6C63-4A06-9DD3-4320FE7845F0}"/>
                </a:ext>
              </a:extLst>
            </p:cNvPr>
            <p:cNvSpPr txBox="1"/>
            <p:nvPr/>
          </p:nvSpPr>
          <p:spPr>
            <a:xfrm>
              <a:off x="2151038" y="3109016"/>
              <a:ext cx="1555035" cy="338554"/>
            </a:xfrm>
            <a:prstGeom prst="rect">
              <a:avLst/>
            </a:prstGeom>
            <a:noFill/>
          </p:spPr>
          <p:txBody>
            <a:bodyPr wrap="square" rtlCol="0">
              <a:spAutoFit/>
            </a:bodyPr>
            <a:lstStyle/>
            <a:p>
              <a:r>
                <a:rPr lang="en-US" sz="1600" b="1" i="1" dirty="0"/>
                <a:t>Scale-Free-Like</a:t>
              </a:r>
            </a:p>
          </p:txBody>
        </p:sp>
        <mc:AlternateContent xmlns:mc="http://schemas.openxmlformats.org/markup-compatibility/2006" xmlns:a14="http://schemas.microsoft.com/office/drawing/2010/main">
          <mc:Choice Requires="a14">
            <p:sp>
              <p:nvSpPr>
                <p:cNvPr id="111" name="TextBox 110">
                  <a:extLst>
                    <a:ext uri="{FF2B5EF4-FFF2-40B4-BE49-F238E27FC236}">
                      <a16:creationId xmlns:a16="http://schemas.microsoft.com/office/drawing/2014/main" id="{BF4BABA9-CE1C-480C-9D56-E6E8D6FA17BE}"/>
                    </a:ext>
                  </a:extLst>
                </p:cNvPr>
                <p:cNvSpPr txBox="1"/>
                <p:nvPr/>
              </p:nvSpPr>
              <p:spPr>
                <a:xfrm>
                  <a:off x="2424929" y="4648200"/>
                  <a:ext cx="915753" cy="246221"/>
                </a:xfrm>
                <a:prstGeom prst="rect">
                  <a:avLst/>
                </a:prstGeom>
                <a:noFill/>
              </p:spPr>
              <p:txBody>
                <a:bodyPr wrap="square" lIns="0" tIns="0" rIns="0" bIns="0" rtlCol="0">
                  <a:spAutoFit/>
                </a:bodyPr>
                <a:lstStyle/>
                <a:p>
                  <a:pPr algn="ctr"/>
                  <a14:m>
                    <m:oMath xmlns:m="http://schemas.openxmlformats.org/officeDocument/2006/math">
                      <m:sSub>
                        <m:sSubPr>
                          <m:ctrlPr>
                            <a:rPr lang="en-US" sz="1600" b="1" i="1" smtClean="0">
                              <a:latin typeface="Cambria Math" panose="02040503050406030204" pitchFamily="18" charset="0"/>
                              <a:ea typeface="Cambria Math" panose="02040503050406030204" pitchFamily="18" charset="0"/>
                            </a:rPr>
                          </m:ctrlPr>
                        </m:sSubPr>
                        <m:e>
                          <m:r>
                            <a:rPr lang="en-US" sz="1600" b="1" i="0" smtClean="0">
                              <a:latin typeface="Cambria Math" panose="02040503050406030204" pitchFamily="18" charset="0"/>
                              <a:ea typeface="Cambria Math" panose="02040503050406030204" pitchFamily="18" charset="0"/>
                            </a:rPr>
                            <m:t> </m:t>
                          </m:r>
                          <m:r>
                            <a:rPr lang="en-US" sz="1600" b="1" i="0" smtClean="0">
                              <a:latin typeface="Cambria Math" panose="02040503050406030204" pitchFamily="18" charset="0"/>
                              <a:ea typeface="Cambria Math" panose="02040503050406030204" pitchFamily="18" charset="0"/>
                            </a:rPr>
                            <m:t>𝛆</m:t>
                          </m:r>
                        </m:e>
                        <m:sub>
                          <m:r>
                            <a:rPr lang="en-US" sz="1600" b="1" i="1" smtClean="0">
                              <a:latin typeface="Cambria Math" panose="02040503050406030204" pitchFamily="18" charset="0"/>
                              <a:ea typeface="Cambria Math" panose="02040503050406030204" pitchFamily="18" charset="0"/>
                            </a:rPr>
                            <m:t>𝟎</m:t>
                          </m:r>
                        </m:sub>
                      </m:sSub>
                    </m:oMath>
                  </a14:m>
                  <a:r>
                    <a:rPr lang="en-US" sz="1600" b="1" dirty="0"/>
                    <a:t>= 0.0</a:t>
                  </a:r>
                </a:p>
              </p:txBody>
            </p:sp>
          </mc:Choice>
          <mc:Fallback xmlns="">
            <p:sp>
              <p:nvSpPr>
                <p:cNvPr id="111" name="TextBox 110">
                  <a:extLst>
                    <a:ext uri="{FF2B5EF4-FFF2-40B4-BE49-F238E27FC236}">
                      <a16:creationId xmlns:a16="http://schemas.microsoft.com/office/drawing/2014/main" id="{BF4BABA9-CE1C-480C-9D56-E6E8D6FA17BE}"/>
                    </a:ext>
                  </a:extLst>
                </p:cNvPr>
                <p:cNvSpPr txBox="1">
                  <a:spLocks noRot="1" noChangeAspect="1" noMove="1" noResize="1" noEditPoints="1" noAdjustHandles="1" noChangeArrowheads="1" noChangeShapeType="1" noTextEdit="1"/>
                </p:cNvSpPr>
                <p:nvPr/>
              </p:nvSpPr>
              <p:spPr>
                <a:xfrm>
                  <a:off x="2424929" y="4648200"/>
                  <a:ext cx="915753" cy="246221"/>
                </a:xfrm>
                <a:prstGeom prst="rect">
                  <a:avLst/>
                </a:prstGeom>
                <a:blipFill>
                  <a:blip r:embed="rId11"/>
                  <a:stretch>
                    <a:fillRect t="-27500" b="-50000"/>
                  </a:stretch>
                </a:blipFill>
              </p:spPr>
              <p:txBody>
                <a:bodyPr/>
                <a:lstStyle/>
                <a:p>
                  <a:r>
                    <a:rPr lang="en-US">
                      <a:noFill/>
                    </a:rPr>
                    <a:t> </a:t>
                  </a:r>
                </a:p>
              </p:txBody>
            </p:sp>
          </mc:Fallback>
        </mc:AlternateContent>
        <p:sp>
          <p:nvSpPr>
            <p:cNvPr id="121" name="TextBox 120">
              <a:extLst>
                <a:ext uri="{FF2B5EF4-FFF2-40B4-BE49-F238E27FC236}">
                  <a16:creationId xmlns:a16="http://schemas.microsoft.com/office/drawing/2014/main" id="{D895583F-70B5-4AF8-B118-4EBF27BC9097}"/>
                </a:ext>
              </a:extLst>
            </p:cNvPr>
            <p:cNvSpPr txBox="1"/>
            <p:nvPr/>
          </p:nvSpPr>
          <p:spPr>
            <a:xfrm>
              <a:off x="2506039" y="5519425"/>
              <a:ext cx="998991" cy="338554"/>
            </a:xfrm>
            <a:prstGeom prst="rect">
              <a:avLst/>
            </a:prstGeom>
            <a:noFill/>
          </p:spPr>
          <p:txBody>
            <a:bodyPr wrap="none" rtlCol="0">
              <a:spAutoFit/>
            </a:bodyPr>
            <a:lstStyle/>
            <a:p>
              <a:r>
                <a:rPr lang="en-US" sz="1600" b="1" i="1" dirty="0"/>
                <a:t>x</a:t>
              </a:r>
              <a:r>
                <a:rPr lang="en-US" sz="1600" b="1" i="1" baseline="-25000" dirty="0"/>
                <a:t>1 </a:t>
              </a:r>
              <a:r>
                <a:rPr lang="en-US" sz="1600" b="1" i="1" dirty="0"/>
                <a:t>= 0.500</a:t>
              </a:r>
            </a:p>
          </p:txBody>
        </p:sp>
      </p:grpSp>
      <mc:AlternateContent xmlns:mc="http://schemas.openxmlformats.org/markup-compatibility/2006" xmlns:a14="http://schemas.microsoft.com/office/drawing/2010/main">
        <mc:Choice Requires="a14">
          <p:sp>
            <p:nvSpPr>
              <p:cNvPr id="131" name="TextBox 130">
                <a:extLst>
                  <a:ext uri="{FF2B5EF4-FFF2-40B4-BE49-F238E27FC236}">
                    <a16:creationId xmlns:a16="http://schemas.microsoft.com/office/drawing/2014/main" id="{9B88C9E9-D981-4599-960A-BB3829C0DE1E}"/>
                  </a:ext>
                </a:extLst>
              </p:cNvPr>
              <p:cNvSpPr txBox="1"/>
              <p:nvPr/>
            </p:nvSpPr>
            <p:spPr>
              <a:xfrm>
                <a:off x="4047116" y="5105400"/>
                <a:ext cx="915753" cy="246221"/>
              </a:xfrm>
              <a:prstGeom prst="rect">
                <a:avLst/>
              </a:prstGeom>
              <a:noFill/>
            </p:spPr>
            <p:txBody>
              <a:bodyPr wrap="square" lIns="0" tIns="0" rIns="0" bIns="0" rtlCol="0">
                <a:spAutoFit/>
              </a:bodyPr>
              <a:lstStyle/>
              <a:p>
                <a:pPr algn="ctr"/>
                <a14:m>
                  <m:oMath xmlns:m="http://schemas.openxmlformats.org/officeDocument/2006/math">
                    <m:sSub>
                      <m:sSubPr>
                        <m:ctrlPr>
                          <a:rPr lang="en-US" sz="1600" b="1" i="1" smtClean="0">
                            <a:latin typeface="Cambria Math" panose="02040503050406030204" pitchFamily="18" charset="0"/>
                            <a:ea typeface="Cambria Math" panose="02040503050406030204" pitchFamily="18" charset="0"/>
                          </a:rPr>
                        </m:ctrlPr>
                      </m:sSubPr>
                      <m:e>
                        <m:r>
                          <a:rPr lang="en-US" sz="1600" b="1" i="0" smtClean="0">
                            <a:latin typeface="Cambria Math" panose="02040503050406030204" pitchFamily="18" charset="0"/>
                            <a:ea typeface="Cambria Math" panose="02040503050406030204" pitchFamily="18" charset="0"/>
                          </a:rPr>
                          <m:t> </m:t>
                        </m:r>
                        <m:r>
                          <a:rPr lang="en-US" sz="1600" b="1" i="0" smtClean="0">
                            <a:latin typeface="Cambria Math" panose="02040503050406030204" pitchFamily="18" charset="0"/>
                            <a:ea typeface="Cambria Math" panose="02040503050406030204" pitchFamily="18" charset="0"/>
                          </a:rPr>
                          <m:t>𝛆</m:t>
                        </m:r>
                      </m:e>
                      <m:sub>
                        <m:r>
                          <a:rPr lang="en-US" sz="1600" b="1" i="1" smtClean="0">
                            <a:latin typeface="Cambria Math" panose="02040503050406030204" pitchFamily="18" charset="0"/>
                            <a:ea typeface="Cambria Math" panose="02040503050406030204" pitchFamily="18" charset="0"/>
                          </a:rPr>
                          <m:t>𝟎</m:t>
                        </m:r>
                      </m:sub>
                    </m:sSub>
                  </m:oMath>
                </a14:m>
                <a:r>
                  <a:rPr lang="en-US" sz="1600" b="1" dirty="0"/>
                  <a:t>= 0.0</a:t>
                </a:r>
              </a:p>
            </p:txBody>
          </p:sp>
        </mc:Choice>
        <mc:Fallback xmlns="">
          <p:sp>
            <p:nvSpPr>
              <p:cNvPr id="131" name="TextBox 130">
                <a:extLst>
                  <a:ext uri="{FF2B5EF4-FFF2-40B4-BE49-F238E27FC236}">
                    <a16:creationId xmlns:a16="http://schemas.microsoft.com/office/drawing/2014/main" id="{9B88C9E9-D981-4599-960A-BB3829C0DE1E}"/>
                  </a:ext>
                </a:extLst>
              </p:cNvPr>
              <p:cNvSpPr txBox="1">
                <a:spLocks noRot="1" noChangeAspect="1" noMove="1" noResize="1" noEditPoints="1" noAdjustHandles="1" noChangeArrowheads="1" noChangeShapeType="1" noTextEdit="1"/>
              </p:cNvSpPr>
              <p:nvPr/>
            </p:nvSpPr>
            <p:spPr>
              <a:xfrm>
                <a:off x="4047116" y="5105400"/>
                <a:ext cx="915753" cy="246221"/>
              </a:xfrm>
              <a:prstGeom prst="rect">
                <a:avLst/>
              </a:prstGeom>
              <a:blipFill>
                <a:blip r:embed="rId12"/>
                <a:stretch>
                  <a:fillRect t="-27500" b="-50000"/>
                </a:stretch>
              </a:blipFill>
            </p:spPr>
            <p:txBody>
              <a:bodyPr/>
              <a:lstStyle/>
              <a:p>
                <a:r>
                  <a:rPr lang="en-US">
                    <a:noFill/>
                  </a:rPr>
                  <a:t> </a:t>
                </a:r>
              </a:p>
            </p:txBody>
          </p:sp>
        </mc:Fallback>
      </mc:AlternateContent>
      <p:sp>
        <p:nvSpPr>
          <p:cNvPr id="132" name="TextBox 131">
            <a:extLst>
              <a:ext uri="{FF2B5EF4-FFF2-40B4-BE49-F238E27FC236}">
                <a16:creationId xmlns:a16="http://schemas.microsoft.com/office/drawing/2014/main" id="{CA236059-35EF-48B8-9DDD-C1ADF8220868}"/>
              </a:ext>
            </a:extLst>
          </p:cNvPr>
          <p:cNvSpPr txBox="1"/>
          <p:nvPr/>
        </p:nvSpPr>
        <p:spPr>
          <a:xfrm>
            <a:off x="4196479" y="5921584"/>
            <a:ext cx="998991" cy="338554"/>
          </a:xfrm>
          <a:prstGeom prst="rect">
            <a:avLst/>
          </a:prstGeom>
          <a:noFill/>
        </p:spPr>
        <p:txBody>
          <a:bodyPr wrap="none" rtlCol="0">
            <a:spAutoFit/>
          </a:bodyPr>
          <a:lstStyle/>
          <a:p>
            <a:r>
              <a:rPr lang="en-US" sz="1600" b="1" i="1" dirty="0"/>
              <a:t>x</a:t>
            </a:r>
            <a:r>
              <a:rPr lang="en-US" sz="1600" b="1" i="1" baseline="-25000" dirty="0"/>
              <a:t>1 </a:t>
            </a:r>
            <a:r>
              <a:rPr lang="en-US" sz="1600" b="1" i="1" dirty="0"/>
              <a:t>= 0.500</a:t>
            </a:r>
          </a:p>
        </p:txBody>
      </p:sp>
      <p:sp>
        <p:nvSpPr>
          <p:cNvPr id="12" name="Arrow: Curved Up 11">
            <a:extLst>
              <a:ext uri="{FF2B5EF4-FFF2-40B4-BE49-F238E27FC236}">
                <a16:creationId xmlns:a16="http://schemas.microsoft.com/office/drawing/2014/main" id="{C66C586B-50FC-4813-84CA-E5F5476A900C}"/>
              </a:ext>
            </a:extLst>
          </p:cNvPr>
          <p:cNvSpPr/>
          <p:nvPr/>
        </p:nvSpPr>
        <p:spPr>
          <a:xfrm rot="14656586">
            <a:off x="755747" y="3948615"/>
            <a:ext cx="2794270" cy="617765"/>
          </a:xfrm>
          <a:prstGeom prst="curvedUpArrow">
            <a:avLst/>
          </a:prstGeom>
          <a:solidFill>
            <a:schemeClr val="accent6">
              <a:lumMod val="20000"/>
              <a:lumOff val="80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82168040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A J Maren\Pictures\AJM-website-textile-bckgrnds\italian-renaissance-gold-brocade_pinterest..jpg"/>
          <p:cNvPicPr>
            <a:picLocks noChangeAspect="1" noChangeArrowheads="1"/>
          </p:cNvPicPr>
          <p:nvPr/>
        </p:nvPicPr>
        <p:blipFill>
          <a:blip r:embed="rId2" cstate="print"/>
          <a:srcRect/>
          <a:stretch>
            <a:fillRect/>
          </a:stretch>
        </p:blipFill>
        <p:spPr bwMode="auto">
          <a:xfrm>
            <a:off x="0" y="0"/>
            <a:ext cx="10058400" cy="7772400"/>
          </a:xfrm>
          <a:prstGeom prst="rect">
            <a:avLst/>
          </a:prstGeom>
          <a:noFill/>
          <a:effectLst>
            <a:glow rad="101600">
              <a:schemeClr val="accent2">
                <a:satMod val="175000"/>
                <a:alpha val="40000"/>
              </a:schemeClr>
            </a:glow>
          </a:effectLst>
        </p:spPr>
      </p:pic>
      <p:sp>
        <p:nvSpPr>
          <p:cNvPr id="3" name="Rectangle 2"/>
          <p:cNvSpPr/>
          <p:nvPr/>
        </p:nvSpPr>
        <p:spPr>
          <a:xfrm>
            <a:off x="685800" y="685804"/>
            <a:ext cx="8610600" cy="6324600"/>
          </a:xfrm>
          <a:prstGeom prst="rect">
            <a:avLst/>
          </a:prstGeom>
          <a:solidFill>
            <a:srgbClr val="FAE6CD"/>
          </a:solidFill>
          <a:ln w="28575">
            <a:solidFill>
              <a:schemeClr val="accent2">
                <a:lumMod val="75000"/>
              </a:schemeClr>
            </a:solidFill>
          </a:ln>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101787" tIns="50894" rIns="101787" bIns="50894" rtlCol="0" anchor="ctr"/>
          <a:lstStyle/>
          <a:p>
            <a:pPr algn="ctr"/>
            <a:endParaRPr lang="en-US" dirty="0"/>
          </a:p>
          <a:p>
            <a:pPr algn="ctr"/>
            <a:endParaRPr lang="en-US" dirty="0"/>
          </a:p>
          <a:p>
            <a:pPr algn="ctr"/>
            <a:endParaRPr lang="en-US" dirty="0"/>
          </a:p>
        </p:txBody>
      </p:sp>
      <p:grpSp>
        <p:nvGrpSpPr>
          <p:cNvPr id="2" name="Group 11"/>
          <p:cNvGrpSpPr/>
          <p:nvPr/>
        </p:nvGrpSpPr>
        <p:grpSpPr>
          <a:xfrm>
            <a:off x="1562098" y="2133600"/>
            <a:ext cx="6858003" cy="2831544"/>
            <a:chOff x="1600195" y="4137174"/>
            <a:chExt cx="6858003" cy="2275970"/>
          </a:xfrm>
        </p:grpSpPr>
        <p:sp>
          <p:nvSpPr>
            <p:cNvPr id="9" name="TextBox 8"/>
            <p:cNvSpPr txBox="1"/>
            <p:nvPr/>
          </p:nvSpPr>
          <p:spPr>
            <a:xfrm>
              <a:off x="1600198" y="4285606"/>
              <a:ext cx="6858000" cy="1979105"/>
            </a:xfrm>
            <a:prstGeom prst="rect">
              <a:avLst/>
            </a:prstGeom>
            <a:solidFill>
              <a:srgbClr val="F5D2A5"/>
            </a:solidFill>
            <a:ln w="28575">
              <a:solidFill>
                <a:schemeClr val="accent2">
                  <a:lumMod val="75000"/>
                </a:schemeClr>
              </a:solidFill>
            </a:ln>
          </p:spPr>
          <p:txBody>
            <a:bodyPr wrap="square" rtlCol="0" anchor="ctr">
              <a:spAutoFit/>
            </a:bodyPr>
            <a:lstStyle/>
            <a:p>
              <a:pPr algn="ctr"/>
              <a:endParaRPr lang="en-US" sz="800" dirty="0">
                <a:latin typeface="Britannic Bold" pitchFamily="34" charset="0"/>
              </a:endParaRPr>
            </a:p>
            <a:p>
              <a:pPr algn="ctr"/>
              <a:endParaRPr lang="en-US" sz="2400" dirty="0">
                <a:latin typeface="Britannic Bold" pitchFamily="34" charset="0"/>
              </a:endParaRPr>
            </a:p>
            <a:p>
              <a:pPr algn="ctr"/>
              <a:endParaRPr lang="en-US" sz="2400" dirty="0">
                <a:latin typeface="Britannic Bold" pitchFamily="34" charset="0"/>
              </a:endParaRPr>
            </a:p>
            <a:p>
              <a:pPr algn="ctr"/>
              <a:r>
                <a:rPr lang="en-US" sz="2400" dirty="0">
                  <a:latin typeface="Britannic Bold" pitchFamily="34" charset="0"/>
                </a:rPr>
                <a:t>Defining the Phase Space Boundaries</a:t>
              </a:r>
            </a:p>
            <a:p>
              <a:pPr algn="ctr"/>
              <a:endParaRPr lang="en-US" sz="2400" dirty="0">
                <a:latin typeface="Britannic Bold" pitchFamily="34" charset="0"/>
              </a:endParaRPr>
            </a:p>
            <a:p>
              <a:pPr algn="ctr"/>
              <a:r>
                <a:rPr lang="en-US" sz="1600" dirty="0"/>
                <a:t> </a:t>
              </a:r>
              <a:r>
                <a:rPr lang="en-US" sz="1600" dirty="0">
                  <a:solidFill>
                    <a:schemeClr val="tx1">
                      <a:lumMod val="65000"/>
                      <a:lumOff val="35000"/>
                    </a:schemeClr>
                  </a:solidFill>
                </a:rPr>
                <a:t>Program Used: </a:t>
              </a:r>
            </a:p>
            <a:p>
              <a:pPr algn="ctr"/>
              <a:r>
                <a:rPr lang="en-US" sz="1600" dirty="0">
                  <a:solidFill>
                    <a:schemeClr val="tx1">
                      <a:lumMod val="65000"/>
                      <a:lumOff val="35000"/>
                    </a:schemeClr>
                  </a:solidFill>
                </a:rPr>
                <a:t>2D-CVM-simple-eq_no-interaction-calc_v2_2018-10-27.py</a:t>
              </a:r>
              <a:endParaRPr lang="en-US" sz="2400" dirty="0">
                <a:latin typeface="Britannic Bold" pitchFamily="34" charset="0"/>
              </a:endParaRPr>
            </a:p>
            <a:p>
              <a:pPr algn="ctr"/>
              <a:endParaRPr lang="en-US" sz="1000" dirty="0">
                <a:latin typeface="Britannic Bold" pitchFamily="34" charset="0"/>
              </a:endParaRPr>
            </a:p>
            <a:p>
              <a:pPr algn="ctr"/>
              <a:endParaRPr lang="en-US" sz="800" dirty="0">
                <a:latin typeface="Britannic Bold" pitchFamily="34" charset="0"/>
              </a:endParaRPr>
            </a:p>
          </p:txBody>
        </p:sp>
        <p:pic>
          <p:nvPicPr>
            <p:cNvPr id="2054" name="Picture 6" descr="C:\Users\A J Maren\Pictures\AJM-website-textile-bckgrnds\Italian-renaissance-border-2-thin.jpg"/>
            <p:cNvPicPr>
              <a:picLocks noChangeAspect="1" noChangeArrowheads="1"/>
            </p:cNvPicPr>
            <p:nvPr/>
          </p:nvPicPr>
          <p:blipFill>
            <a:blip r:embed="rId3" cstate="print"/>
            <a:srcRect/>
            <a:stretch>
              <a:fillRect/>
            </a:stretch>
          </p:blipFill>
          <p:spPr bwMode="auto">
            <a:xfrm>
              <a:off x="1600196" y="6262737"/>
              <a:ext cx="6858001" cy="150407"/>
            </a:xfrm>
            <a:prstGeom prst="rect">
              <a:avLst/>
            </a:prstGeom>
            <a:noFill/>
            <a:effectLst>
              <a:glow rad="63500">
                <a:schemeClr val="accent2">
                  <a:satMod val="175000"/>
                  <a:alpha val="40000"/>
                </a:schemeClr>
              </a:glow>
            </a:effectLst>
          </p:spPr>
        </p:pic>
        <p:pic>
          <p:nvPicPr>
            <p:cNvPr id="11" name="Picture 6" descr="C:\Users\A J Maren\Pictures\AJM-website-textile-bckgrnds\Italian-renaissance-border-2-thin.jpg"/>
            <p:cNvPicPr>
              <a:picLocks noChangeAspect="1" noChangeArrowheads="1"/>
            </p:cNvPicPr>
            <p:nvPr/>
          </p:nvPicPr>
          <p:blipFill>
            <a:blip r:embed="rId3" cstate="print"/>
            <a:srcRect/>
            <a:stretch>
              <a:fillRect/>
            </a:stretch>
          </p:blipFill>
          <p:spPr bwMode="auto">
            <a:xfrm>
              <a:off x="1600195" y="4137174"/>
              <a:ext cx="6858001" cy="150407"/>
            </a:xfrm>
            <a:prstGeom prst="rect">
              <a:avLst/>
            </a:prstGeom>
            <a:noFill/>
            <a:effectLst>
              <a:glow rad="63500">
                <a:schemeClr val="accent2">
                  <a:satMod val="175000"/>
                  <a:alpha val="40000"/>
                </a:schemeClr>
              </a:glow>
            </a:effectLst>
          </p:spPr>
        </p:pic>
      </p:grpSp>
    </p:spTree>
    <p:extLst>
      <p:ext uri="{BB962C8B-B14F-4D97-AF65-F5344CB8AC3E}">
        <p14:creationId xmlns:p14="http://schemas.microsoft.com/office/powerpoint/2010/main" val="3173170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strVal val="#ppt_w*0.70"/>
                                          </p:val>
                                        </p:tav>
                                        <p:tav tm="100000">
                                          <p:val>
                                            <p:strVal val="#ppt_w"/>
                                          </p:val>
                                        </p:tav>
                                      </p:tavLst>
                                    </p:anim>
                                    <p:anim calcmode="lin" valueType="num">
                                      <p:cBhvr>
                                        <p:cTn id="8" dur="1000" fill="hold"/>
                                        <p:tgtEl>
                                          <p:spTgt spid="2"/>
                                        </p:tgtEl>
                                        <p:attrNameLst>
                                          <p:attrName>ppt_h</p:attrName>
                                        </p:attrNameLst>
                                      </p:cBhvr>
                                      <p:tavLst>
                                        <p:tav tm="0">
                                          <p:val>
                                            <p:strVal val="#ppt_h"/>
                                          </p:val>
                                        </p:tav>
                                        <p:tav tm="100000">
                                          <p:val>
                                            <p:strVal val="#ppt_h"/>
                                          </p:val>
                                        </p:tav>
                                      </p:tavLst>
                                    </p:anim>
                                    <p:animEffect transition="in" filter="fade">
                                      <p:cBhvr>
                                        <p:cTn id="9"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6AD44E2F-2F1B-4CAC-A567-1BE7914821B7}"/>
              </a:ext>
            </a:extLst>
          </p:cNvPr>
          <p:cNvSpPr/>
          <p:nvPr/>
        </p:nvSpPr>
        <p:spPr>
          <a:xfrm>
            <a:off x="1298866" y="2809829"/>
            <a:ext cx="4449757" cy="1873083"/>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Arrow: Curved Up 139">
            <a:extLst>
              <a:ext uri="{FF2B5EF4-FFF2-40B4-BE49-F238E27FC236}">
                <a16:creationId xmlns:a16="http://schemas.microsoft.com/office/drawing/2014/main" id="{38AD9FB9-3340-4B7A-91AE-646E2AE843EB}"/>
              </a:ext>
            </a:extLst>
          </p:cNvPr>
          <p:cNvSpPr/>
          <p:nvPr/>
        </p:nvSpPr>
        <p:spPr>
          <a:xfrm rot="11410471">
            <a:off x="1297514" y="4458378"/>
            <a:ext cx="3041432" cy="495129"/>
          </a:xfrm>
          <a:prstGeom prst="curvedUpArrow">
            <a:avLst/>
          </a:prstGeom>
          <a:solidFill>
            <a:schemeClr val="accent6">
              <a:lumMod val="20000"/>
              <a:lumOff val="80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Arrow: Curved Up 11">
            <a:extLst>
              <a:ext uri="{FF2B5EF4-FFF2-40B4-BE49-F238E27FC236}">
                <a16:creationId xmlns:a16="http://schemas.microsoft.com/office/drawing/2014/main" id="{C66C586B-50FC-4813-84CA-E5F5476A900C}"/>
              </a:ext>
            </a:extLst>
          </p:cNvPr>
          <p:cNvSpPr/>
          <p:nvPr/>
        </p:nvSpPr>
        <p:spPr>
          <a:xfrm rot="12650540">
            <a:off x="1319999" y="3221152"/>
            <a:ext cx="1681129" cy="541661"/>
          </a:xfrm>
          <a:prstGeom prst="curvedUpArrow">
            <a:avLst/>
          </a:prstGeom>
          <a:solidFill>
            <a:schemeClr val="accent6">
              <a:lumMod val="20000"/>
              <a:lumOff val="80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TextBox 7">
            <a:extLst>
              <a:ext uri="{FF2B5EF4-FFF2-40B4-BE49-F238E27FC236}">
                <a16:creationId xmlns:a16="http://schemas.microsoft.com/office/drawing/2014/main" id="{E2AA5625-0D81-4093-84E6-2A45FDEDE21F}"/>
              </a:ext>
            </a:extLst>
          </p:cNvPr>
          <p:cNvSpPr txBox="1"/>
          <p:nvPr/>
        </p:nvSpPr>
        <p:spPr>
          <a:xfrm>
            <a:off x="586631" y="6435551"/>
            <a:ext cx="455574" cy="346249"/>
          </a:xfrm>
          <a:prstGeom prst="rect">
            <a:avLst/>
          </a:prstGeom>
          <a:noFill/>
        </p:spPr>
        <p:txBody>
          <a:bodyPr wrap="none" rtlCol="0">
            <a:spAutoFit/>
          </a:bodyPr>
          <a:lstStyle/>
          <a:p>
            <a:r>
              <a:rPr lang="en-US" sz="1650" b="1" dirty="0"/>
              <a:t>0.5</a:t>
            </a:r>
          </a:p>
        </p:txBody>
      </p:sp>
      <p:sp>
        <p:nvSpPr>
          <p:cNvPr id="9" name="TextBox 8">
            <a:extLst>
              <a:ext uri="{FF2B5EF4-FFF2-40B4-BE49-F238E27FC236}">
                <a16:creationId xmlns:a16="http://schemas.microsoft.com/office/drawing/2014/main" id="{EA3EC576-2EAF-453A-8E53-47F22F19AD8A}"/>
              </a:ext>
            </a:extLst>
          </p:cNvPr>
          <p:cNvSpPr txBox="1"/>
          <p:nvPr/>
        </p:nvSpPr>
        <p:spPr>
          <a:xfrm>
            <a:off x="615994" y="2706424"/>
            <a:ext cx="455574" cy="346249"/>
          </a:xfrm>
          <a:prstGeom prst="rect">
            <a:avLst/>
          </a:prstGeom>
          <a:noFill/>
        </p:spPr>
        <p:txBody>
          <a:bodyPr wrap="none" rtlCol="0">
            <a:spAutoFit/>
          </a:bodyPr>
          <a:lstStyle/>
          <a:p>
            <a:r>
              <a:rPr lang="en-US" sz="1650" b="1" dirty="0"/>
              <a:t>0.0</a:t>
            </a:r>
          </a:p>
        </p:txBody>
      </p:sp>
      <p:sp>
        <p:nvSpPr>
          <p:cNvPr id="10" name="TextBox 9">
            <a:extLst>
              <a:ext uri="{FF2B5EF4-FFF2-40B4-BE49-F238E27FC236}">
                <a16:creationId xmlns:a16="http://schemas.microsoft.com/office/drawing/2014/main" id="{B994AF08-7D2B-4D7C-925D-082BFA394477}"/>
              </a:ext>
            </a:extLst>
          </p:cNvPr>
          <p:cNvSpPr txBox="1"/>
          <p:nvPr/>
        </p:nvSpPr>
        <p:spPr>
          <a:xfrm>
            <a:off x="606206" y="3419422"/>
            <a:ext cx="455574" cy="346249"/>
          </a:xfrm>
          <a:prstGeom prst="rect">
            <a:avLst/>
          </a:prstGeom>
          <a:noFill/>
        </p:spPr>
        <p:txBody>
          <a:bodyPr wrap="none" rtlCol="0">
            <a:spAutoFit/>
          </a:bodyPr>
          <a:lstStyle/>
          <a:p>
            <a:r>
              <a:rPr lang="en-US" sz="1650" b="1" dirty="0"/>
              <a:t>0.1</a:t>
            </a:r>
          </a:p>
        </p:txBody>
      </p:sp>
      <p:cxnSp>
        <p:nvCxnSpPr>
          <p:cNvPr id="14" name="Straight Connector 13">
            <a:extLst>
              <a:ext uri="{FF2B5EF4-FFF2-40B4-BE49-F238E27FC236}">
                <a16:creationId xmlns:a16="http://schemas.microsoft.com/office/drawing/2014/main" id="{B73E7531-C0E3-4D27-A226-47E8B61EA226}"/>
              </a:ext>
            </a:extLst>
          </p:cNvPr>
          <p:cNvCxnSpPr>
            <a:cxnSpLocks/>
          </p:cNvCxnSpPr>
          <p:nvPr/>
        </p:nvCxnSpPr>
        <p:spPr>
          <a:xfrm flipV="1">
            <a:off x="1049680" y="5837704"/>
            <a:ext cx="198408" cy="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9168AAE-734B-4238-8B5E-9905CCF9D1DE}"/>
              </a:ext>
            </a:extLst>
          </p:cNvPr>
          <p:cNvCxnSpPr>
            <a:cxnSpLocks/>
          </p:cNvCxnSpPr>
          <p:nvPr/>
        </p:nvCxnSpPr>
        <p:spPr>
          <a:xfrm flipV="1">
            <a:off x="1066165" y="5070747"/>
            <a:ext cx="198408" cy="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B33957A-6675-4BE7-96F5-C0EB64939B12}"/>
              </a:ext>
            </a:extLst>
          </p:cNvPr>
          <p:cNvCxnSpPr>
            <a:cxnSpLocks/>
          </p:cNvCxnSpPr>
          <p:nvPr/>
        </p:nvCxnSpPr>
        <p:spPr>
          <a:xfrm flipV="1">
            <a:off x="1064019" y="4335702"/>
            <a:ext cx="198408" cy="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E4690098-2907-4E21-BCE1-9BE6D8055A29}"/>
              </a:ext>
            </a:extLst>
          </p:cNvPr>
          <p:cNvCxnSpPr>
            <a:cxnSpLocks/>
          </p:cNvCxnSpPr>
          <p:nvPr/>
        </p:nvCxnSpPr>
        <p:spPr>
          <a:xfrm flipV="1">
            <a:off x="1049680" y="6592337"/>
            <a:ext cx="198408" cy="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81BDF13B-EFCF-449E-8FA3-2F1F5BD9884D}"/>
              </a:ext>
            </a:extLst>
          </p:cNvPr>
          <p:cNvCxnSpPr>
            <a:cxnSpLocks/>
          </p:cNvCxnSpPr>
          <p:nvPr/>
        </p:nvCxnSpPr>
        <p:spPr>
          <a:xfrm flipH="1">
            <a:off x="1248089" y="2793706"/>
            <a:ext cx="16484" cy="379419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4B84E8DD-AB2B-4F1C-B953-8F9E57D628EC}"/>
              </a:ext>
            </a:extLst>
          </p:cNvPr>
          <p:cNvSpPr txBox="1"/>
          <p:nvPr/>
        </p:nvSpPr>
        <p:spPr>
          <a:xfrm>
            <a:off x="625782" y="5692928"/>
            <a:ext cx="455574" cy="346249"/>
          </a:xfrm>
          <a:prstGeom prst="rect">
            <a:avLst/>
          </a:prstGeom>
          <a:noFill/>
        </p:spPr>
        <p:txBody>
          <a:bodyPr wrap="none" rtlCol="0">
            <a:spAutoFit/>
          </a:bodyPr>
          <a:lstStyle/>
          <a:p>
            <a:r>
              <a:rPr lang="en-US" sz="1650" b="1" dirty="0"/>
              <a:t>0.4</a:t>
            </a:r>
          </a:p>
        </p:txBody>
      </p:sp>
      <p:sp>
        <p:nvSpPr>
          <p:cNvPr id="23" name="TextBox 22">
            <a:extLst>
              <a:ext uri="{FF2B5EF4-FFF2-40B4-BE49-F238E27FC236}">
                <a16:creationId xmlns:a16="http://schemas.microsoft.com/office/drawing/2014/main" id="{6CC16EEE-C0DA-4136-8BD9-4F25BC344F62}"/>
              </a:ext>
            </a:extLst>
          </p:cNvPr>
          <p:cNvSpPr txBox="1"/>
          <p:nvPr/>
        </p:nvSpPr>
        <p:spPr>
          <a:xfrm>
            <a:off x="596419" y="4940516"/>
            <a:ext cx="455574" cy="346249"/>
          </a:xfrm>
          <a:prstGeom prst="rect">
            <a:avLst/>
          </a:prstGeom>
          <a:noFill/>
        </p:spPr>
        <p:txBody>
          <a:bodyPr wrap="none" rtlCol="0">
            <a:spAutoFit/>
          </a:bodyPr>
          <a:lstStyle/>
          <a:p>
            <a:r>
              <a:rPr lang="en-US" sz="1650" b="1" dirty="0"/>
              <a:t>0.3</a:t>
            </a:r>
          </a:p>
        </p:txBody>
      </p:sp>
      <p:sp>
        <p:nvSpPr>
          <p:cNvPr id="24" name="TextBox 23">
            <a:extLst>
              <a:ext uri="{FF2B5EF4-FFF2-40B4-BE49-F238E27FC236}">
                <a16:creationId xmlns:a16="http://schemas.microsoft.com/office/drawing/2014/main" id="{234895B3-B474-40F3-A888-CD013FDCD185}"/>
              </a:ext>
            </a:extLst>
          </p:cNvPr>
          <p:cNvSpPr txBox="1"/>
          <p:nvPr/>
        </p:nvSpPr>
        <p:spPr>
          <a:xfrm>
            <a:off x="576843" y="4199287"/>
            <a:ext cx="455574" cy="346249"/>
          </a:xfrm>
          <a:prstGeom prst="rect">
            <a:avLst/>
          </a:prstGeom>
          <a:noFill/>
        </p:spPr>
        <p:txBody>
          <a:bodyPr wrap="none" rtlCol="0">
            <a:spAutoFit/>
          </a:bodyPr>
          <a:lstStyle/>
          <a:p>
            <a:r>
              <a:rPr lang="en-US" sz="1650" b="1" dirty="0"/>
              <a:t>0.2</a:t>
            </a:r>
          </a:p>
        </p:txBody>
      </p:sp>
      <p:sp>
        <p:nvSpPr>
          <p:cNvPr id="51" name="Rectangle 50">
            <a:extLst>
              <a:ext uri="{FF2B5EF4-FFF2-40B4-BE49-F238E27FC236}">
                <a16:creationId xmlns:a16="http://schemas.microsoft.com/office/drawing/2014/main" id="{1019EF2C-21CD-4227-AD27-D3E2836F2B6F}"/>
              </a:ext>
            </a:extLst>
          </p:cNvPr>
          <p:cNvSpPr/>
          <p:nvPr/>
        </p:nvSpPr>
        <p:spPr>
          <a:xfrm>
            <a:off x="2888995" y="2468495"/>
            <a:ext cx="4266175" cy="26075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50"/>
          </a:p>
        </p:txBody>
      </p:sp>
      <p:cxnSp>
        <p:nvCxnSpPr>
          <p:cNvPr id="50" name="Straight Connector 49">
            <a:extLst>
              <a:ext uri="{FF2B5EF4-FFF2-40B4-BE49-F238E27FC236}">
                <a16:creationId xmlns:a16="http://schemas.microsoft.com/office/drawing/2014/main" id="{E781BD77-65A2-4396-9A86-802F990F7019}"/>
              </a:ext>
            </a:extLst>
          </p:cNvPr>
          <p:cNvCxnSpPr>
            <a:cxnSpLocks/>
          </p:cNvCxnSpPr>
          <p:nvPr/>
        </p:nvCxnSpPr>
        <p:spPr>
          <a:xfrm flipH="1">
            <a:off x="1272413" y="2811576"/>
            <a:ext cx="7518388" cy="981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C3D24825-1B6B-407F-95BF-26368B2065B2}"/>
              </a:ext>
            </a:extLst>
          </p:cNvPr>
          <p:cNvCxnSpPr>
            <a:cxnSpLocks/>
          </p:cNvCxnSpPr>
          <p:nvPr/>
        </p:nvCxnSpPr>
        <p:spPr>
          <a:xfrm flipV="1">
            <a:off x="2031948" y="2709600"/>
            <a:ext cx="0" cy="10022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62D9AF66-1CA8-45DF-852A-335519595074}"/>
              </a:ext>
            </a:extLst>
          </p:cNvPr>
          <p:cNvCxnSpPr>
            <a:cxnSpLocks/>
          </p:cNvCxnSpPr>
          <p:nvPr/>
        </p:nvCxnSpPr>
        <p:spPr>
          <a:xfrm flipV="1">
            <a:off x="2769336" y="2610741"/>
            <a:ext cx="0" cy="19771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8F569509-9E1A-4D7E-9604-9C3C89EE0B6F}"/>
              </a:ext>
            </a:extLst>
          </p:cNvPr>
          <p:cNvCxnSpPr>
            <a:cxnSpLocks/>
          </p:cNvCxnSpPr>
          <p:nvPr/>
        </p:nvCxnSpPr>
        <p:spPr>
          <a:xfrm flipV="1">
            <a:off x="4271301" y="2614137"/>
            <a:ext cx="0" cy="19771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5420E6E0-C9F4-4F0A-9F42-D38C364E918E}"/>
              </a:ext>
            </a:extLst>
          </p:cNvPr>
          <p:cNvCxnSpPr>
            <a:cxnSpLocks/>
          </p:cNvCxnSpPr>
          <p:nvPr/>
        </p:nvCxnSpPr>
        <p:spPr>
          <a:xfrm flipV="1">
            <a:off x="5780066" y="2636761"/>
            <a:ext cx="0" cy="19771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F1972264-EBB2-4817-8503-BC234189C61F}"/>
              </a:ext>
            </a:extLst>
          </p:cNvPr>
          <p:cNvCxnSpPr>
            <a:cxnSpLocks/>
          </p:cNvCxnSpPr>
          <p:nvPr/>
        </p:nvCxnSpPr>
        <p:spPr>
          <a:xfrm flipV="1">
            <a:off x="7319417" y="2623676"/>
            <a:ext cx="0" cy="19771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ABBF78EB-17D2-4999-B0BA-4B0ABAF56A16}"/>
              </a:ext>
            </a:extLst>
          </p:cNvPr>
          <p:cNvCxnSpPr>
            <a:cxnSpLocks/>
          </p:cNvCxnSpPr>
          <p:nvPr/>
        </p:nvCxnSpPr>
        <p:spPr>
          <a:xfrm flipV="1">
            <a:off x="3513527" y="2712996"/>
            <a:ext cx="0" cy="10022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E219B66A-B792-4265-90F8-2A44B7AB27A9}"/>
              </a:ext>
            </a:extLst>
          </p:cNvPr>
          <p:cNvCxnSpPr>
            <a:cxnSpLocks/>
          </p:cNvCxnSpPr>
          <p:nvPr/>
        </p:nvCxnSpPr>
        <p:spPr>
          <a:xfrm flipV="1">
            <a:off x="5005297" y="2702281"/>
            <a:ext cx="0" cy="10022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0806BCEF-3E3E-4787-808E-47469B989DA0}"/>
              </a:ext>
            </a:extLst>
          </p:cNvPr>
          <p:cNvCxnSpPr>
            <a:cxnSpLocks/>
          </p:cNvCxnSpPr>
          <p:nvPr/>
        </p:nvCxnSpPr>
        <p:spPr>
          <a:xfrm flipV="1">
            <a:off x="6562209" y="2715231"/>
            <a:ext cx="0" cy="10022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78F5A247-D5E9-4BA6-BC2A-E64104C44100}"/>
              </a:ext>
            </a:extLst>
          </p:cNvPr>
          <p:cNvCxnSpPr>
            <a:cxnSpLocks/>
          </p:cNvCxnSpPr>
          <p:nvPr/>
        </p:nvCxnSpPr>
        <p:spPr>
          <a:xfrm flipV="1">
            <a:off x="8054629" y="2705036"/>
            <a:ext cx="0" cy="10022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A1150F4A-C766-4156-8C10-3CC0328D3A73}"/>
              </a:ext>
            </a:extLst>
          </p:cNvPr>
          <p:cNvCxnSpPr>
            <a:cxnSpLocks/>
          </p:cNvCxnSpPr>
          <p:nvPr/>
        </p:nvCxnSpPr>
        <p:spPr>
          <a:xfrm flipV="1">
            <a:off x="8790800" y="2606177"/>
            <a:ext cx="0" cy="19771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8E22BD98-0107-4DEA-BC47-25E617DAEEA3}"/>
              </a:ext>
            </a:extLst>
          </p:cNvPr>
          <p:cNvSpPr txBox="1"/>
          <p:nvPr/>
        </p:nvSpPr>
        <p:spPr>
          <a:xfrm>
            <a:off x="1071079" y="2363563"/>
            <a:ext cx="455574" cy="346249"/>
          </a:xfrm>
          <a:prstGeom prst="rect">
            <a:avLst/>
          </a:prstGeom>
          <a:noFill/>
        </p:spPr>
        <p:txBody>
          <a:bodyPr wrap="none" rtlCol="0">
            <a:spAutoFit/>
          </a:bodyPr>
          <a:lstStyle/>
          <a:p>
            <a:r>
              <a:rPr lang="en-US" sz="1650" b="1" dirty="0"/>
              <a:t>0.0</a:t>
            </a:r>
          </a:p>
        </p:txBody>
      </p:sp>
      <p:sp>
        <p:nvSpPr>
          <p:cNvPr id="66" name="TextBox 65">
            <a:extLst>
              <a:ext uri="{FF2B5EF4-FFF2-40B4-BE49-F238E27FC236}">
                <a16:creationId xmlns:a16="http://schemas.microsoft.com/office/drawing/2014/main" id="{66101D11-63AD-415E-B50F-D34E01A5E553}"/>
              </a:ext>
            </a:extLst>
          </p:cNvPr>
          <p:cNvSpPr txBox="1"/>
          <p:nvPr/>
        </p:nvSpPr>
        <p:spPr>
          <a:xfrm>
            <a:off x="2564694" y="2318978"/>
            <a:ext cx="455574" cy="346249"/>
          </a:xfrm>
          <a:prstGeom prst="rect">
            <a:avLst/>
          </a:prstGeom>
          <a:noFill/>
        </p:spPr>
        <p:txBody>
          <a:bodyPr wrap="none" rtlCol="0">
            <a:spAutoFit/>
          </a:bodyPr>
          <a:lstStyle/>
          <a:p>
            <a:r>
              <a:rPr lang="en-US" sz="1650" b="1" dirty="0"/>
              <a:t>1.0</a:t>
            </a:r>
          </a:p>
        </p:txBody>
      </p:sp>
      <p:sp>
        <p:nvSpPr>
          <p:cNvPr id="67" name="TextBox 66">
            <a:extLst>
              <a:ext uri="{FF2B5EF4-FFF2-40B4-BE49-F238E27FC236}">
                <a16:creationId xmlns:a16="http://schemas.microsoft.com/office/drawing/2014/main" id="{59FC5D5A-431A-4CBB-97C0-088711C71B3E}"/>
              </a:ext>
            </a:extLst>
          </p:cNvPr>
          <p:cNvSpPr txBox="1"/>
          <p:nvPr/>
        </p:nvSpPr>
        <p:spPr>
          <a:xfrm>
            <a:off x="4044198" y="2315249"/>
            <a:ext cx="455574" cy="346249"/>
          </a:xfrm>
          <a:prstGeom prst="rect">
            <a:avLst/>
          </a:prstGeom>
          <a:noFill/>
        </p:spPr>
        <p:txBody>
          <a:bodyPr wrap="none" rtlCol="0">
            <a:spAutoFit/>
          </a:bodyPr>
          <a:lstStyle/>
          <a:p>
            <a:r>
              <a:rPr lang="en-US" sz="1650" b="1" dirty="0"/>
              <a:t>2.0</a:t>
            </a:r>
          </a:p>
        </p:txBody>
      </p:sp>
      <p:sp>
        <p:nvSpPr>
          <p:cNvPr id="68" name="TextBox 67">
            <a:extLst>
              <a:ext uri="{FF2B5EF4-FFF2-40B4-BE49-F238E27FC236}">
                <a16:creationId xmlns:a16="http://schemas.microsoft.com/office/drawing/2014/main" id="{0327437F-E792-4A65-B9B6-95BA37CF6F45}"/>
              </a:ext>
            </a:extLst>
          </p:cNvPr>
          <p:cNvSpPr txBox="1"/>
          <p:nvPr/>
        </p:nvSpPr>
        <p:spPr>
          <a:xfrm>
            <a:off x="5582223" y="2311612"/>
            <a:ext cx="455574" cy="346249"/>
          </a:xfrm>
          <a:prstGeom prst="rect">
            <a:avLst/>
          </a:prstGeom>
          <a:noFill/>
        </p:spPr>
        <p:txBody>
          <a:bodyPr wrap="none" rtlCol="0">
            <a:spAutoFit/>
          </a:bodyPr>
          <a:lstStyle/>
          <a:p>
            <a:r>
              <a:rPr lang="en-US" sz="1650" b="1" dirty="0"/>
              <a:t>3.0</a:t>
            </a:r>
          </a:p>
        </p:txBody>
      </p:sp>
      <p:sp>
        <p:nvSpPr>
          <p:cNvPr id="69" name="TextBox 68">
            <a:extLst>
              <a:ext uri="{FF2B5EF4-FFF2-40B4-BE49-F238E27FC236}">
                <a16:creationId xmlns:a16="http://schemas.microsoft.com/office/drawing/2014/main" id="{8789DF82-7ABB-4247-86C1-E034FC834D60}"/>
              </a:ext>
            </a:extLst>
          </p:cNvPr>
          <p:cNvSpPr txBox="1"/>
          <p:nvPr/>
        </p:nvSpPr>
        <p:spPr>
          <a:xfrm>
            <a:off x="7092310" y="2329022"/>
            <a:ext cx="455574" cy="346249"/>
          </a:xfrm>
          <a:prstGeom prst="rect">
            <a:avLst/>
          </a:prstGeom>
          <a:noFill/>
        </p:spPr>
        <p:txBody>
          <a:bodyPr wrap="none" rtlCol="0">
            <a:spAutoFit/>
          </a:bodyPr>
          <a:lstStyle/>
          <a:p>
            <a:r>
              <a:rPr lang="en-US" sz="1650" b="1" dirty="0"/>
              <a:t>4.0</a:t>
            </a:r>
          </a:p>
        </p:txBody>
      </p:sp>
      <p:sp>
        <p:nvSpPr>
          <p:cNvPr id="70" name="TextBox 69">
            <a:extLst>
              <a:ext uri="{FF2B5EF4-FFF2-40B4-BE49-F238E27FC236}">
                <a16:creationId xmlns:a16="http://schemas.microsoft.com/office/drawing/2014/main" id="{FE4950CC-0DD0-495C-9013-20E99122CB34}"/>
              </a:ext>
            </a:extLst>
          </p:cNvPr>
          <p:cNvSpPr txBox="1"/>
          <p:nvPr/>
        </p:nvSpPr>
        <p:spPr>
          <a:xfrm>
            <a:off x="8592952" y="2349996"/>
            <a:ext cx="455574" cy="346249"/>
          </a:xfrm>
          <a:prstGeom prst="rect">
            <a:avLst/>
          </a:prstGeom>
          <a:noFill/>
        </p:spPr>
        <p:txBody>
          <a:bodyPr wrap="none" rtlCol="0">
            <a:spAutoFit/>
          </a:bodyPr>
          <a:lstStyle/>
          <a:p>
            <a:r>
              <a:rPr lang="en-US" sz="1650" b="1" dirty="0"/>
              <a:t>5.0</a:t>
            </a:r>
          </a:p>
        </p:txBody>
      </p:sp>
      <p:cxnSp>
        <p:nvCxnSpPr>
          <p:cNvPr id="71" name="Straight Connector 70">
            <a:extLst>
              <a:ext uri="{FF2B5EF4-FFF2-40B4-BE49-F238E27FC236}">
                <a16:creationId xmlns:a16="http://schemas.microsoft.com/office/drawing/2014/main" id="{0AA6C2FA-DE8C-43EC-8B7C-23733F6EAEFA}"/>
              </a:ext>
            </a:extLst>
          </p:cNvPr>
          <p:cNvCxnSpPr>
            <a:cxnSpLocks/>
          </p:cNvCxnSpPr>
          <p:nvPr/>
        </p:nvCxnSpPr>
        <p:spPr>
          <a:xfrm flipV="1">
            <a:off x="1058325" y="3574906"/>
            <a:ext cx="198408" cy="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4B65F4F9-DAEC-4164-BC4A-9F7809B71531}"/>
              </a:ext>
            </a:extLst>
          </p:cNvPr>
          <p:cNvSpPr/>
          <p:nvPr/>
        </p:nvSpPr>
        <p:spPr>
          <a:xfrm rot="5400000">
            <a:off x="588268" y="2254578"/>
            <a:ext cx="506950" cy="39673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980" i="1" dirty="0">
                <a:solidFill>
                  <a:schemeClr val="tx1"/>
                </a:solidFill>
              </a:rPr>
              <a:t>x</a:t>
            </a:r>
            <a:r>
              <a:rPr lang="en-US" sz="1980" i="1" baseline="-25000" dirty="0">
                <a:solidFill>
                  <a:schemeClr val="tx1"/>
                </a:solidFill>
              </a:rPr>
              <a:t>1</a:t>
            </a:r>
            <a:endParaRPr lang="en-US" sz="1980" i="1" dirty="0">
              <a:solidFill>
                <a:schemeClr val="tx1"/>
              </a:solidFill>
            </a:endParaRPr>
          </a:p>
        </p:txBody>
      </p:sp>
      <p:grpSp>
        <p:nvGrpSpPr>
          <p:cNvPr id="25" name="Group 24">
            <a:extLst>
              <a:ext uri="{FF2B5EF4-FFF2-40B4-BE49-F238E27FC236}">
                <a16:creationId xmlns:a16="http://schemas.microsoft.com/office/drawing/2014/main" id="{F20161C2-F557-4697-B027-280AFF9614DD}"/>
              </a:ext>
            </a:extLst>
          </p:cNvPr>
          <p:cNvGrpSpPr/>
          <p:nvPr/>
        </p:nvGrpSpPr>
        <p:grpSpPr>
          <a:xfrm>
            <a:off x="1021019" y="2668739"/>
            <a:ext cx="670376" cy="346249"/>
            <a:chOff x="2236574" y="1285103"/>
            <a:chExt cx="812577" cy="419695"/>
          </a:xfrm>
        </p:grpSpPr>
        <p:sp>
          <p:nvSpPr>
            <p:cNvPr id="18" name="Rectangle: Rounded Corners 17">
              <a:extLst>
                <a:ext uri="{FF2B5EF4-FFF2-40B4-BE49-F238E27FC236}">
                  <a16:creationId xmlns:a16="http://schemas.microsoft.com/office/drawing/2014/main" id="{7F6B0A7D-9AF4-4753-B3CC-54FFF6A36429}"/>
                </a:ext>
              </a:extLst>
            </p:cNvPr>
            <p:cNvSpPr/>
            <p:nvPr/>
          </p:nvSpPr>
          <p:spPr>
            <a:xfrm>
              <a:off x="2236574" y="1285104"/>
              <a:ext cx="713656" cy="369332"/>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50"/>
            </a:p>
          </p:txBody>
        </p:sp>
        <p:sp>
          <p:nvSpPr>
            <p:cNvPr id="20" name="TextBox 19">
              <a:extLst>
                <a:ext uri="{FF2B5EF4-FFF2-40B4-BE49-F238E27FC236}">
                  <a16:creationId xmlns:a16="http://schemas.microsoft.com/office/drawing/2014/main" id="{FCDCE161-55AC-4D28-885B-C8BEC861AE46}"/>
                </a:ext>
              </a:extLst>
            </p:cNvPr>
            <p:cNvSpPr txBox="1"/>
            <p:nvPr/>
          </p:nvSpPr>
          <p:spPr>
            <a:xfrm>
              <a:off x="2236574" y="1285103"/>
              <a:ext cx="812577" cy="419695"/>
            </a:xfrm>
            <a:prstGeom prst="rect">
              <a:avLst/>
            </a:prstGeom>
            <a:noFill/>
          </p:spPr>
          <p:txBody>
            <a:bodyPr wrap="none" rtlCol="0">
              <a:spAutoFit/>
            </a:bodyPr>
            <a:lstStyle/>
            <a:p>
              <a:r>
                <a:rPr lang="en-US" sz="1650" b="1" dirty="0"/>
                <a:t>0.500</a:t>
              </a:r>
            </a:p>
          </p:txBody>
        </p:sp>
      </p:grpSp>
      <p:sp>
        <p:nvSpPr>
          <p:cNvPr id="72" name="Rectangle 71">
            <a:extLst>
              <a:ext uri="{FF2B5EF4-FFF2-40B4-BE49-F238E27FC236}">
                <a16:creationId xmlns:a16="http://schemas.microsoft.com/office/drawing/2014/main" id="{4F277D11-1F19-414D-889F-1B43C6591D04}"/>
              </a:ext>
            </a:extLst>
          </p:cNvPr>
          <p:cNvSpPr/>
          <p:nvPr/>
        </p:nvSpPr>
        <p:spPr>
          <a:xfrm rot="16200000">
            <a:off x="-1319799" y="4359066"/>
            <a:ext cx="3341138" cy="39673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50" i="1" dirty="0">
                <a:solidFill>
                  <a:schemeClr val="tx1"/>
                </a:solidFill>
              </a:rPr>
              <a:t>(Interaction Enthalpy Parameter) </a:t>
            </a:r>
          </a:p>
        </p:txBody>
      </p:sp>
      <p:grpSp>
        <p:nvGrpSpPr>
          <p:cNvPr id="73" name="Group 72">
            <a:extLst>
              <a:ext uri="{FF2B5EF4-FFF2-40B4-BE49-F238E27FC236}">
                <a16:creationId xmlns:a16="http://schemas.microsoft.com/office/drawing/2014/main" id="{09F89043-8AEA-4F40-9F59-6DD8534C3CB9}"/>
              </a:ext>
            </a:extLst>
          </p:cNvPr>
          <p:cNvGrpSpPr/>
          <p:nvPr/>
        </p:nvGrpSpPr>
        <p:grpSpPr>
          <a:xfrm>
            <a:off x="8466093" y="2702282"/>
            <a:ext cx="670376" cy="346249"/>
            <a:chOff x="2236574" y="1285103"/>
            <a:chExt cx="812577" cy="419695"/>
          </a:xfrm>
        </p:grpSpPr>
        <p:sp>
          <p:nvSpPr>
            <p:cNvPr id="74" name="Rectangle: Rounded Corners 73">
              <a:extLst>
                <a:ext uri="{FF2B5EF4-FFF2-40B4-BE49-F238E27FC236}">
                  <a16:creationId xmlns:a16="http://schemas.microsoft.com/office/drawing/2014/main" id="{4A0F8475-2FA2-4B06-8A04-0D857BEBAFC6}"/>
                </a:ext>
              </a:extLst>
            </p:cNvPr>
            <p:cNvSpPr/>
            <p:nvPr/>
          </p:nvSpPr>
          <p:spPr>
            <a:xfrm>
              <a:off x="2236574" y="1285104"/>
              <a:ext cx="713656" cy="369332"/>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50"/>
            </a:p>
          </p:txBody>
        </p:sp>
        <p:sp>
          <p:nvSpPr>
            <p:cNvPr id="75" name="TextBox 74">
              <a:extLst>
                <a:ext uri="{FF2B5EF4-FFF2-40B4-BE49-F238E27FC236}">
                  <a16:creationId xmlns:a16="http://schemas.microsoft.com/office/drawing/2014/main" id="{72165F54-5E13-4B6E-A084-89D16FAC06D5}"/>
                </a:ext>
              </a:extLst>
            </p:cNvPr>
            <p:cNvSpPr txBox="1"/>
            <p:nvPr/>
          </p:nvSpPr>
          <p:spPr>
            <a:xfrm>
              <a:off x="2236574" y="1285103"/>
              <a:ext cx="812577" cy="419695"/>
            </a:xfrm>
            <a:prstGeom prst="rect">
              <a:avLst/>
            </a:prstGeom>
            <a:noFill/>
          </p:spPr>
          <p:txBody>
            <a:bodyPr wrap="none" rtlCol="0">
              <a:spAutoFit/>
            </a:bodyPr>
            <a:lstStyle/>
            <a:p>
              <a:r>
                <a:rPr lang="en-US" sz="1650" b="1" dirty="0"/>
                <a:t>0.007</a:t>
              </a:r>
            </a:p>
          </p:txBody>
        </p:sp>
      </p:grpSp>
      <p:grpSp>
        <p:nvGrpSpPr>
          <p:cNvPr id="76" name="Group 75">
            <a:extLst>
              <a:ext uri="{FF2B5EF4-FFF2-40B4-BE49-F238E27FC236}">
                <a16:creationId xmlns:a16="http://schemas.microsoft.com/office/drawing/2014/main" id="{5F57124B-6290-4F79-A7C3-4A10EBCE4E15}"/>
              </a:ext>
            </a:extLst>
          </p:cNvPr>
          <p:cNvGrpSpPr/>
          <p:nvPr/>
        </p:nvGrpSpPr>
        <p:grpSpPr>
          <a:xfrm>
            <a:off x="6982137" y="2702282"/>
            <a:ext cx="670376" cy="346249"/>
            <a:chOff x="2236574" y="1285103"/>
            <a:chExt cx="812577" cy="419695"/>
          </a:xfrm>
        </p:grpSpPr>
        <p:sp>
          <p:nvSpPr>
            <p:cNvPr id="77" name="Rectangle: Rounded Corners 76">
              <a:extLst>
                <a:ext uri="{FF2B5EF4-FFF2-40B4-BE49-F238E27FC236}">
                  <a16:creationId xmlns:a16="http://schemas.microsoft.com/office/drawing/2014/main" id="{6C0D4A99-2823-489A-BC8F-310ED2397558}"/>
                </a:ext>
              </a:extLst>
            </p:cNvPr>
            <p:cNvSpPr/>
            <p:nvPr/>
          </p:nvSpPr>
          <p:spPr>
            <a:xfrm>
              <a:off x="2236574" y="1285104"/>
              <a:ext cx="713656" cy="369332"/>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50"/>
            </a:p>
          </p:txBody>
        </p:sp>
        <p:sp>
          <p:nvSpPr>
            <p:cNvPr id="78" name="TextBox 77">
              <a:extLst>
                <a:ext uri="{FF2B5EF4-FFF2-40B4-BE49-F238E27FC236}">
                  <a16:creationId xmlns:a16="http://schemas.microsoft.com/office/drawing/2014/main" id="{FF31E1A7-BC4D-434B-A46B-5F42465FE5FD}"/>
                </a:ext>
              </a:extLst>
            </p:cNvPr>
            <p:cNvSpPr txBox="1"/>
            <p:nvPr/>
          </p:nvSpPr>
          <p:spPr>
            <a:xfrm>
              <a:off x="2236574" y="1285103"/>
              <a:ext cx="812577" cy="419695"/>
            </a:xfrm>
            <a:prstGeom prst="rect">
              <a:avLst/>
            </a:prstGeom>
            <a:noFill/>
          </p:spPr>
          <p:txBody>
            <a:bodyPr wrap="none" rtlCol="0">
              <a:spAutoFit/>
            </a:bodyPr>
            <a:lstStyle/>
            <a:p>
              <a:r>
                <a:rPr lang="en-US" sz="1650" b="1" dirty="0"/>
                <a:t>0.018</a:t>
              </a:r>
            </a:p>
          </p:txBody>
        </p:sp>
      </p:grpSp>
      <p:grpSp>
        <p:nvGrpSpPr>
          <p:cNvPr id="79" name="Group 78">
            <a:extLst>
              <a:ext uri="{FF2B5EF4-FFF2-40B4-BE49-F238E27FC236}">
                <a16:creationId xmlns:a16="http://schemas.microsoft.com/office/drawing/2014/main" id="{6E27A8FB-38FC-4780-A113-777C4E204186}"/>
              </a:ext>
            </a:extLst>
          </p:cNvPr>
          <p:cNvGrpSpPr/>
          <p:nvPr/>
        </p:nvGrpSpPr>
        <p:grpSpPr>
          <a:xfrm>
            <a:off x="5504351" y="2668887"/>
            <a:ext cx="670376" cy="346249"/>
            <a:chOff x="2236574" y="1285103"/>
            <a:chExt cx="812577" cy="419695"/>
          </a:xfrm>
        </p:grpSpPr>
        <p:sp>
          <p:nvSpPr>
            <p:cNvPr id="80" name="Rectangle: Rounded Corners 79">
              <a:extLst>
                <a:ext uri="{FF2B5EF4-FFF2-40B4-BE49-F238E27FC236}">
                  <a16:creationId xmlns:a16="http://schemas.microsoft.com/office/drawing/2014/main" id="{1277E65E-5BDB-4B43-9269-78C9AC590353}"/>
                </a:ext>
              </a:extLst>
            </p:cNvPr>
            <p:cNvSpPr/>
            <p:nvPr/>
          </p:nvSpPr>
          <p:spPr>
            <a:xfrm>
              <a:off x="2236574" y="1285104"/>
              <a:ext cx="713656" cy="369332"/>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50"/>
            </a:p>
          </p:txBody>
        </p:sp>
        <p:sp>
          <p:nvSpPr>
            <p:cNvPr id="81" name="TextBox 80">
              <a:extLst>
                <a:ext uri="{FF2B5EF4-FFF2-40B4-BE49-F238E27FC236}">
                  <a16:creationId xmlns:a16="http://schemas.microsoft.com/office/drawing/2014/main" id="{4643A1A9-16A4-4DEF-B454-20A1E8DAC53A}"/>
                </a:ext>
              </a:extLst>
            </p:cNvPr>
            <p:cNvSpPr txBox="1"/>
            <p:nvPr/>
          </p:nvSpPr>
          <p:spPr>
            <a:xfrm>
              <a:off x="2236574" y="1285103"/>
              <a:ext cx="812577" cy="419695"/>
            </a:xfrm>
            <a:prstGeom prst="rect">
              <a:avLst/>
            </a:prstGeom>
            <a:noFill/>
          </p:spPr>
          <p:txBody>
            <a:bodyPr wrap="none" rtlCol="0">
              <a:spAutoFit/>
            </a:bodyPr>
            <a:lstStyle/>
            <a:p>
              <a:r>
                <a:rPr lang="en-US" sz="1650" b="1" dirty="0"/>
                <a:t>0.047</a:t>
              </a:r>
            </a:p>
          </p:txBody>
        </p:sp>
      </p:grpSp>
      <p:grpSp>
        <p:nvGrpSpPr>
          <p:cNvPr id="82" name="Group 81">
            <a:extLst>
              <a:ext uri="{FF2B5EF4-FFF2-40B4-BE49-F238E27FC236}">
                <a16:creationId xmlns:a16="http://schemas.microsoft.com/office/drawing/2014/main" id="{AEB45B30-1D80-4733-9B2C-C2B19C129C51}"/>
              </a:ext>
            </a:extLst>
          </p:cNvPr>
          <p:cNvGrpSpPr/>
          <p:nvPr/>
        </p:nvGrpSpPr>
        <p:grpSpPr>
          <a:xfrm>
            <a:off x="3970715" y="2658656"/>
            <a:ext cx="670376" cy="346249"/>
            <a:chOff x="2236574" y="1285103"/>
            <a:chExt cx="812577" cy="419695"/>
          </a:xfrm>
        </p:grpSpPr>
        <p:sp>
          <p:nvSpPr>
            <p:cNvPr id="83" name="Rectangle: Rounded Corners 82">
              <a:extLst>
                <a:ext uri="{FF2B5EF4-FFF2-40B4-BE49-F238E27FC236}">
                  <a16:creationId xmlns:a16="http://schemas.microsoft.com/office/drawing/2014/main" id="{7778A2FB-3BC1-46FA-B5C7-287A9AAD92EC}"/>
                </a:ext>
              </a:extLst>
            </p:cNvPr>
            <p:cNvSpPr/>
            <p:nvPr/>
          </p:nvSpPr>
          <p:spPr>
            <a:xfrm>
              <a:off x="2236574" y="1285104"/>
              <a:ext cx="713656" cy="369332"/>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50"/>
            </a:p>
          </p:txBody>
        </p:sp>
        <p:sp>
          <p:nvSpPr>
            <p:cNvPr id="84" name="TextBox 83">
              <a:extLst>
                <a:ext uri="{FF2B5EF4-FFF2-40B4-BE49-F238E27FC236}">
                  <a16:creationId xmlns:a16="http://schemas.microsoft.com/office/drawing/2014/main" id="{24C9F63E-32D3-4D75-A0E7-7AC6097A345F}"/>
                </a:ext>
              </a:extLst>
            </p:cNvPr>
            <p:cNvSpPr txBox="1"/>
            <p:nvPr/>
          </p:nvSpPr>
          <p:spPr>
            <a:xfrm>
              <a:off x="2236574" y="1285103"/>
              <a:ext cx="812577" cy="419695"/>
            </a:xfrm>
            <a:prstGeom prst="rect">
              <a:avLst/>
            </a:prstGeom>
            <a:noFill/>
          </p:spPr>
          <p:txBody>
            <a:bodyPr wrap="none" rtlCol="0">
              <a:spAutoFit/>
            </a:bodyPr>
            <a:lstStyle/>
            <a:p>
              <a:r>
                <a:rPr lang="en-US" sz="1650" b="1" dirty="0"/>
                <a:t>0.119</a:t>
              </a:r>
            </a:p>
          </p:txBody>
        </p:sp>
      </p:grpSp>
      <p:grpSp>
        <p:nvGrpSpPr>
          <p:cNvPr id="85" name="Group 84">
            <a:extLst>
              <a:ext uri="{FF2B5EF4-FFF2-40B4-BE49-F238E27FC236}">
                <a16:creationId xmlns:a16="http://schemas.microsoft.com/office/drawing/2014/main" id="{70D03A74-B180-426A-BEB4-6F7D85767870}"/>
              </a:ext>
            </a:extLst>
          </p:cNvPr>
          <p:cNvGrpSpPr/>
          <p:nvPr/>
        </p:nvGrpSpPr>
        <p:grpSpPr>
          <a:xfrm>
            <a:off x="2443411" y="2713742"/>
            <a:ext cx="670376" cy="346249"/>
            <a:chOff x="2236574" y="1285103"/>
            <a:chExt cx="812577" cy="419695"/>
          </a:xfrm>
        </p:grpSpPr>
        <p:sp>
          <p:nvSpPr>
            <p:cNvPr id="86" name="Rectangle: Rounded Corners 85">
              <a:extLst>
                <a:ext uri="{FF2B5EF4-FFF2-40B4-BE49-F238E27FC236}">
                  <a16:creationId xmlns:a16="http://schemas.microsoft.com/office/drawing/2014/main" id="{9FDFDFB4-9651-4BC6-8696-C1C51C65D956}"/>
                </a:ext>
              </a:extLst>
            </p:cNvPr>
            <p:cNvSpPr/>
            <p:nvPr/>
          </p:nvSpPr>
          <p:spPr>
            <a:xfrm>
              <a:off x="2236574" y="1285104"/>
              <a:ext cx="713656" cy="369332"/>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50"/>
            </a:p>
          </p:txBody>
        </p:sp>
        <p:sp>
          <p:nvSpPr>
            <p:cNvPr id="87" name="TextBox 86">
              <a:extLst>
                <a:ext uri="{FF2B5EF4-FFF2-40B4-BE49-F238E27FC236}">
                  <a16:creationId xmlns:a16="http://schemas.microsoft.com/office/drawing/2014/main" id="{B2E7E76A-3E4D-4048-A314-32A138521208}"/>
                </a:ext>
              </a:extLst>
            </p:cNvPr>
            <p:cNvSpPr txBox="1"/>
            <p:nvPr/>
          </p:nvSpPr>
          <p:spPr>
            <a:xfrm>
              <a:off x="2236574" y="1285103"/>
              <a:ext cx="812577" cy="419695"/>
            </a:xfrm>
            <a:prstGeom prst="rect">
              <a:avLst/>
            </a:prstGeom>
            <a:noFill/>
          </p:spPr>
          <p:txBody>
            <a:bodyPr wrap="none" rtlCol="0">
              <a:spAutoFit/>
            </a:bodyPr>
            <a:lstStyle/>
            <a:p>
              <a:r>
                <a:rPr lang="en-US" sz="1650" b="1" dirty="0"/>
                <a:t>0.269</a:t>
              </a:r>
            </a:p>
          </p:txBody>
        </p:sp>
      </p:grpSp>
      <p:grpSp>
        <p:nvGrpSpPr>
          <p:cNvPr id="88" name="Group 87">
            <a:extLst>
              <a:ext uri="{FF2B5EF4-FFF2-40B4-BE49-F238E27FC236}">
                <a16:creationId xmlns:a16="http://schemas.microsoft.com/office/drawing/2014/main" id="{C82C0085-D283-423F-9C5A-CB1F337348D3}"/>
              </a:ext>
            </a:extLst>
          </p:cNvPr>
          <p:cNvGrpSpPr/>
          <p:nvPr/>
        </p:nvGrpSpPr>
        <p:grpSpPr>
          <a:xfrm>
            <a:off x="999247" y="3413902"/>
            <a:ext cx="670376" cy="346249"/>
            <a:chOff x="2236574" y="1285103"/>
            <a:chExt cx="812577" cy="419695"/>
          </a:xfrm>
        </p:grpSpPr>
        <p:sp>
          <p:nvSpPr>
            <p:cNvPr id="89" name="Rectangle: Rounded Corners 88">
              <a:extLst>
                <a:ext uri="{FF2B5EF4-FFF2-40B4-BE49-F238E27FC236}">
                  <a16:creationId xmlns:a16="http://schemas.microsoft.com/office/drawing/2014/main" id="{F09E7B90-680B-4AC6-808E-822AD58A7B97}"/>
                </a:ext>
              </a:extLst>
            </p:cNvPr>
            <p:cNvSpPr/>
            <p:nvPr/>
          </p:nvSpPr>
          <p:spPr>
            <a:xfrm>
              <a:off x="2236574" y="1285104"/>
              <a:ext cx="713656" cy="369332"/>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50"/>
            </a:p>
          </p:txBody>
        </p:sp>
        <p:sp>
          <p:nvSpPr>
            <p:cNvPr id="90" name="TextBox 89">
              <a:extLst>
                <a:ext uri="{FF2B5EF4-FFF2-40B4-BE49-F238E27FC236}">
                  <a16:creationId xmlns:a16="http://schemas.microsoft.com/office/drawing/2014/main" id="{E1C7A36A-4DB7-4F5A-ADDE-224E4CE4788D}"/>
                </a:ext>
              </a:extLst>
            </p:cNvPr>
            <p:cNvSpPr txBox="1"/>
            <p:nvPr/>
          </p:nvSpPr>
          <p:spPr>
            <a:xfrm>
              <a:off x="2236574" y="1285103"/>
              <a:ext cx="812577" cy="419695"/>
            </a:xfrm>
            <a:prstGeom prst="rect">
              <a:avLst/>
            </a:prstGeom>
            <a:noFill/>
          </p:spPr>
          <p:txBody>
            <a:bodyPr wrap="none" rtlCol="0">
              <a:spAutoFit/>
            </a:bodyPr>
            <a:lstStyle/>
            <a:p>
              <a:r>
                <a:rPr lang="en-US" sz="1650" b="1" dirty="0"/>
                <a:t>0.500</a:t>
              </a:r>
            </a:p>
          </p:txBody>
        </p:sp>
      </p:grpSp>
      <p:grpSp>
        <p:nvGrpSpPr>
          <p:cNvPr id="91" name="Group 90">
            <a:extLst>
              <a:ext uri="{FF2B5EF4-FFF2-40B4-BE49-F238E27FC236}">
                <a16:creationId xmlns:a16="http://schemas.microsoft.com/office/drawing/2014/main" id="{8FBC2137-2C09-474E-B1FB-1AF48CA0961D}"/>
              </a:ext>
            </a:extLst>
          </p:cNvPr>
          <p:cNvGrpSpPr/>
          <p:nvPr/>
        </p:nvGrpSpPr>
        <p:grpSpPr>
          <a:xfrm>
            <a:off x="953704" y="4177475"/>
            <a:ext cx="670376" cy="346249"/>
            <a:chOff x="2236574" y="1285103"/>
            <a:chExt cx="812577" cy="419695"/>
          </a:xfrm>
        </p:grpSpPr>
        <p:sp>
          <p:nvSpPr>
            <p:cNvPr id="92" name="Rectangle: Rounded Corners 91">
              <a:extLst>
                <a:ext uri="{FF2B5EF4-FFF2-40B4-BE49-F238E27FC236}">
                  <a16:creationId xmlns:a16="http://schemas.microsoft.com/office/drawing/2014/main" id="{DE0088DF-952A-401A-96F0-83BBC1605F6A}"/>
                </a:ext>
              </a:extLst>
            </p:cNvPr>
            <p:cNvSpPr/>
            <p:nvPr/>
          </p:nvSpPr>
          <p:spPr>
            <a:xfrm>
              <a:off x="2236574" y="1285104"/>
              <a:ext cx="713656" cy="369332"/>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50"/>
            </a:p>
          </p:txBody>
        </p:sp>
        <p:sp>
          <p:nvSpPr>
            <p:cNvPr id="93" name="TextBox 92">
              <a:extLst>
                <a:ext uri="{FF2B5EF4-FFF2-40B4-BE49-F238E27FC236}">
                  <a16:creationId xmlns:a16="http://schemas.microsoft.com/office/drawing/2014/main" id="{06BE370D-BA9F-4BC8-ABB4-91175611C4E7}"/>
                </a:ext>
              </a:extLst>
            </p:cNvPr>
            <p:cNvSpPr txBox="1"/>
            <p:nvPr/>
          </p:nvSpPr>
          <p:spPr>
            <a:xfrm>
              <a:off x="2236574" y="1285103"/>
              <a:ext cx="812577" cy="419695"/>
            </a:xfrm>
            <a:prstGeom prst="rect">
              <a:avLst/>
            </a:prstGeom>
            <a:noFill/>
          </p:spPr>
          <p:txBody>
            <a:bodyPr wrap="none" rtlCol="0">
              <a:spAutoFit/>
            </a:bodyPr>
            <a:lstStyle/>
            <a:p>
              <a:r>
                <a:rPr lang="en-US" sz="1650" b="1" dirty="0"/>
                <a:t>0.500</a:t>
              </a:r>
            </a:p>
          </p:txBody>
        </p:sp>
      </p:grpSp>
      <p:grpSp>
        <p:nvGrpSpPr>
          <p:cNvPr id="94" name="Group 93">
            <a:extLst>
              <a:ext uri="{FF2B5EF4-FFF2-40B4-BE49-F238E27FC236}">
                <a16:creationId xmlns:a16="http://schemas.microsoft.com/office/drawing/2014/main" id="{19A8ADAF-DDF2-42E2-8FD4-0CB0B11A82FB}"/>
              </a:ext>
            </a:extLst>
          </p:cNvPr>
          <p:cNvGrpSpPr/>
          <p:nvPr/>
        </p:nvGrpSpPr>
        <p:grpSpPr>
          <a:xfrm>
            <a:off x="999248" y="4932107"/>
            <a:ext cx="670376" cy="346249"/>
            <a:chOff x="2236574" y="1285103"/>
            <a:chExt cx="812577" cy="419695"/>
          </a:xfrm>
        </p:grpSpPr>
        <p:sp>
          <p:nvSpPr>
            <p:cNvPr id="95" name="Rectangle: Rounded Corners 94">
              <a:extLst>
                <a:ext uri="{FF2B5EF4-FFF2-40B4-BE49-F238E27FC236}">
                  <a16:creationId xmlns:a16="http://schemas.microsoft.com/office/drawing/2014/main" id="{F495B2E3-918D-4394-B4B0-94BB2F3A76F1}"/>
                </a:ext>
              </a:extLst>
            </p:cNvPr>
            <p:cNvSpPr/>
            <p:nvPr/>
          </p:nvSpPr>
          <p:spPr>
            <a:xfrm>
              <a:off x="2236574" y="1285104"/>
              <a:ext cx="713656" cy="369332"/>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50"/>
            </a:p>
          </p:txBody>
        </p:sp>
        <p:sp>
          <p:nvSpPr>
            <p:cNvPr id="96" name="TextBox 95">
              <a:extLst>
                <a:ext uri="{FF2B5EF4-FFF2-40B4-BE49-F238E27FC236}">
                  <a16:creationId xmlns:a16="http://schemas.microsoft.com/office/drawing/2014/main" id="{A6913170-B1AE-499C-8043-79676DAA3D9C}"/>
                </a:ext>
              </a:extLst>
            </p:cNvPr>
            <p:cNvSpPr txBox="1"/>
            <p:nvPr/>
          </p:nvSpPr>
          <p:spPr>
            <a:xfrm>
              <a:off x="2236574" y="1285103"/>
              <a:ext cx="812577" cy="419695"/>
            </a:xfrm>
            <a:prstGeom prst="rect">
              <a:avLst/>
            </a:prstGeom>
            <a:noFill/>
          </p:spPr>
          <p:txBody>
            <a:bodyPr wrap="none" rtlCol="0">
              <a:spAutoFit/>
            </a:bodyPr>
            <a:lstStyle/>
            <a:p>
              <a:r>
                <a:rPr lang="en-US" sz="1650" b="1" dirty="0"/>
                <a:t>0.500</a:t>
              </a:r>
            </a:p>
          </p:txBody>
        </p:sp>
      </p:grpSp>
      <p:grpSp>
        <p:nvGrpSpPr>
          <p:cNvPr id="97" name="Group 96">
            <a:extLst>
              <a:ext uri="{FF2B5EF4-FFF2-40B4-BE49-F238E27FC236}">
                <a16:creationId xmlns:a16="http://schemas.microsoft.com/office/drawing/2014/main" id="{1F985076-D07D-4C9D-A528-57957C994EC1}"/>
              </a:ext>
            </a:extLst>
          </p:cNvPr>
          <p:cNvGrpSpPr/>
          <p:nvPr/>
        </p:nvGrpSpPr>
        <p:grpSpPr>
          <a:xfrm>
            <a:off x="1018823" y="5676678"/>
            <a:ext cx="670376" cy="346249"/>
            <a:chOff x="2236574" y="1285103"/>
            <a:chExt cx="812577" cy="419695"/>
          </a:xfrm>
        </p:grpSpPr>
        <p:sp>
          <p:nvSpPr>
            <p:cNvPr id="98" name="Rectangle: Rounded Corners 97">
              <a:extLst>
                <a:ext uri="{FF2B5EF4-FFF2-40B4-BE49-F238E27FC236}">
                  <a16:creationId xmlns:a16="http://schemas.microsoft.com/office/drawing/2014/main" id="{2EE0A8CC-1BED-47BF-8712-B130DB203A83}"/>
                </a:ext>
              </a:extLst>
            </p:cNvPr>
            <p:cNvSpPr/>
            <p:nvPr/>
          </p:nvSpPr>
          <p:spPr>
            <a:xfrm>
              <a:off x="2236574" y="1285104"/>
              <a:ext cx="713656" cy="369332"/>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50"/>
            </a:p>
          </p:txBody>
        </p:sp>
        <p:sp>
          <p:nvSpPr>
            <p:cNvPr id="99" name="TextBox 98">
              <a:extLst>
                <a:ext uri="{FF2B5EF4-FFF2-40B4-BE49-F238E27FC236}">
                  <a16:creationId xmlns:a16="http://schemas.microsoft.com/office/drawing/2014/main" id="{C8881AD5-CEEA-4928-B729-03267C904331}"/>
                </a:ext>
              </a:extLst>
            </p:cNvPr>
            <p:cNvSpPr txBox="1"/>
            <p:nvPr/>
          </p:nvSpPr>
          <p:spPr>
            <a:xfrm>
              <a:off x="2236574" y="1285103"/>
              <a:ext cx="812577" cy="419695"/>
            </a:xfrm>
            <a:prstGeom prst="rect">
              <a:avLst/>
            </a:prstGeom>
            <a:noFill/>
          </p:spPr>
          <p:txBody>
            <a:bodyPr wrap="none" rtlCol="0">
              <a:spAutoFit/>
            </a:bodyPr>
            <a:lstStyle/>
            <a:p>
              <a:r>
                <a:rPr lang="en-US" sz="1650" b="1" dirty="0"/>
                <a:t>0.500</a:t>
              </a:r>
            </a:p>
          </p:txBody>
        </p:sp>
      </p:grpSp>
      <p:grpSp>
        <p:nvGrpSpPr>
          <p:cNvPr id="100" name="Group 99">
            <a:extLst>
              <a:ext uri="{FF2B5EF4-FFF2-40B4-BE49-F238E27FC236}">
                <a16:creationId xmlns:a16="http://schemas.microsoft.com/office/drawing/2014/main" id="{610FCE9B-7169-47B8-8DB4-5230C3CDFE2C}"/>
              </a:ext>
            </a:extLst>
          </p:cNvPr>
          <p:cNvGrpSpPr/>
          <p:nvPr/>
        </p:nvGrpSpPr>
        <p:grpSpPr>
          <a:xfrm>
            <a:off x="999247" y="6421841"/>
            <a:ext cx="670376" cy="346249"/>
            <a:chOff x="2236574" y="1285103"/>
            <a:chExt cx="812577" cy="419695"/>
          </a:xfrm>
        </p:grpSpPr>
        <p:sp>
          <p:nvSpPr>
            <p:cNvPr id="101" name="Rectangle: Rounded Corners 100">
              <a:extLst>
                <a:ext uri="{FF2B5EF4-FFF2-40B4-BE49-F238E27FC236}">
                  <a16:creationId xmlns:a16="http://schemas.microsoft.com/office/drawing/2014/main" id="{20D77D12-DFE9-4508-BA5B-5EA710C6A914}"/>
                </a:ext>
              </a:extLst>
            </p:cNvPr>
            <p:cNvSpPr/>
            <p:nvPr/>
          </p:nvSpPr>
          <p:spPr>
            <a:xfrm>
              <a:off x="2236574" y="1285104"/>
              <a:ext cx="713656" cy="369332"/>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50"/>
            </a:p>
          </p:txBody>
        </p:sp>
        <p:sp>
          <p:nvSpPr>
            <p:cNvPr id="102" name="TextBox 101">
              <a:extLst>
                <a:ext uri="{FF2B5EF4-FFF2-40B4-BE49-F238E27FC236}">
                  <a16:creationId xmlns:a16="http://schemas.microsoft.com/office/drawing/2014/main" id="{8DAAFA18-279E-47D8-856E-4ED8601891E7}"/>
                </a:ext>
              </a:extLst>
            </p:cNvPr>
            <p:cNvSpPr txBox="1"/>
            <p:nvPr/>
          </p:nvSpPr>
          <p:spPr>
            <a:xfrm>
              <a:off x="2236574" y="1285103"/>
              <a:ext cx="812577" cy="419695"/>
            </a:xfrm>
            <a:prstGeom prst="rect">
              <a:avLst/>
            </a:prstGeom>
            <a:noFill/>
          </p:spPr>
          <p:txBody>
            <a:bodyPr wrap="none" rtlCol="0">
              <a:spAutoFit/>
            </a:bodyPr>
            <a:lstStyle/>
            <a:p>
              <a:r>
                <a:rPr lang="en-US" sz="1650" b="1" dirty="0"/>
                <a:t>0.500</a:t>
              </a:r>
            </a:p>
          </p:txBody>
        </p:sp>
      </p:grpSp>
      <p:grpSp>
        <p:nvGrpSpPr>
          <p:cNvPr id="2" name="Group 1">
            <a:extLst>
              <a:ext uri="{FF2B5EF4-FFF2-40B4-BE49-F238E27FC236}">
                <a16:creationId xmlns:a16="http://schemas.microsoft.com/office/drawing/2014/main" id="{E8E16A0D-F7B0-4DD1-B6A6-B84D32291CF8}"/>
              </a:ext>
            </a:extLst>
          </p:cNvPr>
          <p:cNvGrpSpPr/>
          <p:nvPr/>
        </p:nvGrpSpPr>
        <p:grpSpPr>
          <a:xfrm>
            <a:off x="152401" y="1366793"/>
            <a:ext cx="9668115" cy="5086840"/>
            <a:chOff x="128623" y="1116880"/>
            <a:chExt cx="9668115" cy="5086840"/>
          </a:xfrm>
        </p:grpSpPr>
        <p:sp>
          <p:nvSpPr>
            <p:cNvPr id="3" name="Rectangle 2">
              <a:extLst>
                <a:ext uri="{FF2B5EF4-FFF2-40B4-BE49-F238E27FC236}">
                  <a16:creationId xmlns:a16="http://schemas.microsoft.com/office/drawing/2014/main" id="{D73BBA24-1C5E-4E89-8FA6-D48B378A4AD6}"/>
                </a:ext>
              </a:extLst>
            </p:cNvPr>
            <p:cNvSpPr/>
            <p:nvPr/>
          </p:nvSpPr>
          <p:spPr>
            <a:xfrm>
              <a:off x="214105" y="1118958"/>
              <a:ext cx="9582633" cy="39673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980" i="1" dirty="0">
                  <a:solidFill>
                    <a:schemeClr val="tx1"/>
                  </a:solidFill>
                </a:rPr>
                <a:t>x</a:t>
              </a:r>
              <a:r>
                <a:rPr lang="en-US" sz="1980" i="1" baseline="-25000" dirty="0">
                  <a:solidFill>
                    <a:schemeClr val="tx1"/>
                  </a:solidFill>
                </a:rPr>
                <a:t>1</a:t>
              </a:r>
              <a:r>
                <a:rPr lang="en-US" sz="1980" dirty="0">
                  <a:solidFill>
                    <a:schemeClr val="tx1"/>
                  </a:solidFill>
                </a:rPr>
                <a:t> vs        </a:t>
              </a:r>
              <a:r>
                <a:rPr lang="en-US" sz="1980" i="1" dirty="0">
                  <a:solidFill>
                    <a:schemeClr val="tx1"/>
                  </a:solidFill>
                </a:rPr>
                <a:t>(Activation Enthalpy Parameter) and        (Interaction Enthalpy Parameter) </a:t>
              </a:r>
            </a:p>
          </p:txBody>
        </p:sp>
        <mc:AlternateContent xmlns:mc="http://schemas.openxmlformats.org/markup-compatibility/2006" xmlns:a14="http://schemas.microsoft.com/office/drawing/2010/main">
          <mc:Choice Requires="a14">
            <p:sp>
              <p:nvSpPr>
                <p:cNvPr id="104" name="TextBox 103">
                  <a:extLst>
                    <a:ext uri="{FF2B5EF4-FFF2-40B4-BE49-F238E27FC236}">
                      <a16:creationId xmlns:a16="http://schemas.microsoft.com/office/drawing/2014/main" id="{4463097E-CA94-4D96-A304-2883BD50B3C4}"/>
                    </a:ext>
                  </a:extLst>
                </p:cNvPr>
                <p:cNvSpPr txBox="1"/>
                <p:nvPr/>
              </p:nvSpPr>
              <p:spPr>
                <a:xfrm>
                  <a:off x="1143000" y="1116880"/>
                  <a:ext cx="583097"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latin typeface="Cambria Math" panose="02040503050406030204" pitchFamily="18" charset="0"/>
                                <a:ea typeface="Cambria Math" panose="02040503050406030204" pitchFamily="18" charset="0"/>
                              </a:rPr>
                            </m:ctrlPr>
                          </m:sSubPr>
                          <m:e>
                            <m:r>
                              <a:rPr lang="en-US" sz="2400" b="1" i="1" smtClean="0">
                                <a:latin typeface="Cambria Math" panose="02040503050406030204" pitchFamily="18" charset="0"/>
                                <a:ea typeface="Cambria Math" panose="02040503050406030204" pitchFamily="18" charset="0"/>
                              </a:rPr>
                              <m:t> </m:t>
                            </m:r>
                            <m:r>
                              <a:rPr lang="en-US" sz="2400" b="1" i="1" smtClean="0">
                                <a:latin typeface="Cambria Math" panose="02040503050406030204" pitchFamily="18" charset="0"/>
                                <a:ea typeface="Cambria Math" panose="02040503050406030204" pitchFamily="18" charset="0"/>
                              </a:rPr>
                              <m:t>𝜺</m:t>
                            </m:r>
                          </m:e>
                          <m:sub>
                            <m:r>
                              <a:rPr lang="en-US" sz="2400" b="1" i="1" smtClean="0">
                                <a:latin typeface="Cambria Math" panose="02040503050406030204" pitchFamily="18" charset="0"/>
                                <a:ea typeface="Cambria Math" panose="02040503050406030204" pitchFamily="18" charset="0"/>
                              </a:rPr>
                              <m:t>𝟎</m:t>
                            </m:r>
                          </m:sub>
                        </m:sSub>
                      </m:oMath>
                    </m:oMathPara>
                  </a14:m>
                  <a:endParaRPr lang="en-US" sz="2400" b="1" dirty="0"/>
                </a:p>
              </p:txBody>
            </p:sp>
          </mc:Choice>
          <mc:Fallback xmlns="">
            <p:sp>
              <p:nvSpPr>
                <p:cNvPr id="104" name="TextBox 103">
                  <a:extLst>
                    <a:ext uri="{FF2B5EF4-FFF2-40B4-BE49-F238E27FC236}">
                      <a16:creationId xmlns:a16="http://schemas.microsoft.com/office/drawing/2014/main" id="{4463097E-CA94-4D96-A304-2883BD50B3C4}"/>
                    </a:ext>
                  </a:extLst>
                </p:cNvPr>
                <p:cNvSpPr txBox="1">
                  <a:spLocks noRot="1" noChangeAspect="1" noMove="1" noResize="1" noEditPoints="1" noAdjustHandles="1" noChangeArrowheads="1" noChangeShapeType="1" noTextEdit="1"/>
                </p:cNvSpPr>
                <p:nvPr/>
              </p:nvSpPr>
              <p:spPr>
                <a:xfrm>
                  <a:off x="1143000" y="1116880"/>
                  <a:ext cx="583097" cy="369332"/>
                </a:xfrm>
                <a:prstGeom prst="rect">
                  <a:avLst/>
                </a:prstGeom>
                <a:blipFill>
                  <a:blip r:embed="rId2"/>
                  <a:stretch>
                    <a:fillRect b="-147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5" name="TextBox 104">
                  <a:extLst>
                    <a:ext uri="{FF2B5EF4-FFF2-40B4-BE49-F238E27FC236}">
                      <a16:creationId xmlns:a16="http://schemas.microsoft.com/office/drawing/2014/main" id="{F3441562-7B05-422D-A151-2A11833C0DA4}"/>
                    </a:ext>
                  </a:extLst>
                </p:cNvPr>
                <p:cNvSpPr txBox="1"/>
                <p:nvPr/>
              </p:nvSpPr>
              <p:spPr>
                <a:xfrm rot="16200000">
                  <a:off x="21740" y="5727506"/>
                  <a:ext cx="583097"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latin typeface="Cambria Math" panose="02040503050406030204" pitchFamily="18" charset="0"/>
                                <a:ea typeface="Cambria Math" panose="02040503050406030204" pitchFamily="18" charset="0"/>
                              </a:rPr>
                            </m:ctrlPr>
                          </m:sSubPr>
                          <m:e>
                            <m:r>
                              <a:rPr lang="en-US" sz="2400" b="1" i="1" smtClean="0">
                                <a:latin typeface="Cambria Math" panose="02040503050406030204" pitchFamily="18" charset="0"/>
                                <a:ea typeface="Cambria Math" panose="02040503050406030204" pitchFamily="18" charset="0"/>
                              </a:rPr>
                              <m:t> </m:t>
                            </m:r>
                            <m:r>
                              <a:rPr lang="en-US" sz="2400" b="1" i="1" smtClean="0">
                                <a:latin typeface="Cambria Math" panose="02040503050406030204" pitchFamily="18" charset="0"/>
                                <a:ea typeface="Cambria Math" panose="02040503050406030204" pitchFamily="18" charset="0"/>
                              </a:rPr>
                              <m:t>𝜺</m:t>
                            </m:r>
                          </m:e>
                          <m:sub>
                            <m:r>
                              <a:rPr lang="en-US" sz="2400" b="1" i="1" smtClean="0">
                                <a:latin typeface="Cambria Math" panose="02040503050406030204" pitchFamily="18" charset="0"/>
                                <a:ea typeface="Cambria Math" panose="02040503050406030204" pitchFamily="18" charset="0"/>
                              </a:rPr>
                              <m:t>𝟏</m:t>
                            </m:r>
                          </m:sub>
                        </m:sSub>
                      </m:oMath>
                    </m:oMathPara>
                  </a14:m>
                  <a:endParaRPr lang="en-US" sz="2400" b="1" dirty="0"/>
                </a:p>
              </p:txBody>
            </p:sp>
          </mc:Choice>
          <mc:Fallback xmlns="">
            <p:sp>
              <p:nvSpPr>
                <p:cNvPr id="105" name="TextBox 104">
                  <a:extLst>
                    <a:ext uri="{FF2B5EF4-FFF2-40B4-BE49-F238E27FC236}">
                      <a16:creationId xmlns:a16="http://schemas.microsoft.com/office/drawing/2014/main" id="{F3441562-7B05-422D-A151-2A11833C0DA4}"/>
                    </a:ext>
                  </a:extLst>
                </p:cNvPr>
                <p:cNvSpPr txBox="1">
                  <a:spLocks noRot="1" noChangeAspect="1" noMove="1" noResize="1" noEditPoints="1" noAdjustHandles="1" noChangeArrowheads="1" noChangeShapeType="1" noTextEdit="1"/>
                </p:cNvSpPr>
                <p:nvPr/>
              </p:nvSpPr>
              <p:spPr>
                <a:xfrm rot="16200000">
                  <a:off x="21740" y="5727506"/>
                  <a:ext cx="583097" cy="369332"/>
                </a:xfrm>
                <a:prstGeom prst="rect">
                  <a:avLst/>
                </a:prstGeom>
                <a:blipFill>
                  <a:blip r:embed="rId3"/>
                  <a:stretch>
                    <a:fillRect r="-14754"/>
                  </a:stretch>
                </a:blipFill>
              </p:spPr>
              <p:txBody>
                <a:bodyPr/>
                <a:lstStyle/>
                <a:p>
                  <a:r>
                    <a:rPr lang="en-US">
                      <a:noFill/>
                    </a:rPr>
                    <a:t> </a:t>
                  </a:r>
                </a:p>
              </p:txBody>
            </p:sp>
          </mc:Fallback>
        </mc:AlternateContent>
      </p:grpSp>
      <p:grpSp>
        <p:nvGrpSpPr>
          <p:cNvPr id="6" name="Group 5">
            <a:extLst>
              <a:ext uri="{FF2B5EF4-FFF2-40B4-BE49-F238E27FC236}">
                <a16:creationId xmlns:a16="http://schemas.microsoft.com/office/drawing/2014/main" id="{556FD5EC-8BF8-4542-BC20-8A83415EC201}"/>
              </a:ext>
            </a:extLst>
          </p:cNvPr>
          <p:cNvGrpSpPr/>
          <p:nvPr/>
        </p:nvGrpSpPr>
        <p:grpSpPr>
          <a:xfrm>
            <a:off x="3378303" y="1949646"/>
            <a:ext cx="3714008" cy="418933"/>
            <a:chOff x="3378303" y="1509293"/>
            <a:chExt cx="3714008" cy="418933"/>
          </a:xfrm>
        </p:grpSpPr>
        <p:sp>
          <p:nvSpPr>
            <p:cNvPr id="5" name="Rectangle 4">
              <a:extLst>
                <a:ext uri="{FF2B5EF4-FFF2-40B4-BE49-F238E27FC236}">
                  <a16:creationId xmlns:a16="http://schemas.microsoft.com/office/drawing/2014/main" id="{ABB355DE-393F-41B6-B3C4-03FB2B441E55}"/>
                </a:ext>
              </a:extLst>
            </p:cNvPr>
            <p:cNvSpPr/>
            <p:nvPr/>
          </p:nvSpPr>
          <p:spPr>
            <a:xfrm>
              <a:off x="3424534" y="1531488"/>
              <a:ext cx="3667777" cy="39673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50" i="1" dirty="0">
                  <a:solidFill>
                    <a:schemeClr val="tx1"/>
                  </a:solidFill>
                </a:rPr>
                <a:t>(Activation Enthalpy Parameter) </a:t>
              </a:r>
            </a:p>
          </p:txBody>
        </p:sp>
        <mc:AlternateContent xmlns:mc="http://schemas.openxmlformats.org/markup-compatibility/2006" xmlns:a14="http://schemas.microsoft.com/office/drawing/2010/main">
          <mc:Choice Requires="a14">
            <p:sp>
              <p:nvSpPr>
                <p:cNvPr id="106" name="TextBox 105">
                  <a:extLst>
                    <a:ext uri="{FF2B5EF4-FFF2-40B4-BE49-F238E27FC236}">
                      <a16:creationId xmlns:a16="http://schemas.microsoft.com/office/drawing/2014/main" id="{CEC7AEE5-00AD-4772-9754-16B2642776E8}"/>
                    </a:ext>
                  </a:extLst>
                </p:cNvPr>
                <p:cNvSpPr txBox="1"/>
                <p:nvPr/>
              </p:nvSpPr>
              <p:spPr>
                <a:xfrm>
                  <a:off x="3378303" y="1509293"/>
                  <a:ext cx="583097"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latin typeface="Cambria Math" panose="02040503050406030204" pitchFamily="18" charset="0"/>
                                <a:ea typeface="Cambria Math" panose="02040503050406030204" pitchFamily="18" charset="0"/>
                              </a:rPr>
                            </m:ctrlPr>
                          </m:sSubPr>
                          <m:e>
                            <m:r>
                              <a:rPr lang="en-US" sz="2400" b="1" i="1" smtClean="0">
                                <a:latin typeface="Cambria Math" panose="02040503050406030204" pitchFamily="18" charset="0"/>
                                <a:ea typeface="Cambria Math" panose="02040503050406030204" pitchFamily="18" charset="0"/>
                              </a:rPr>
                              <m:t> </m:t>
                            </m:r>
                            <m:r>
                              <a:rPr lang="en-US" sz="2400" b="1" i="1" smtClean="0">
                                <a:latin typeface="Cambria Math" panose="02040503050406030204" pitchFamily="18" charset="0"/>
                                <a:ea typeface="Cambria Math" panose="02040503050406030204" pitchFamily="18" charset="0"/>
                              </a:rPr>
                              <m:t>𝜺</m:t>
                            </m:r>
                          </m:e>
                          <m:sub>
                            <m:r>
                              <a:rPr lang="en-US" sz="2400" b="1" i="1" smtClean="0">
                                <a:latin typeface="Cambria Math" panose="02040503050406030204" pitchFamily="18" charset="0"/>
                                <a:ea typeface="Cambria Math" panose="02040503050406030204" pitchFamily="18" charset="0"/>
                              </a:rPr>
                              <m:t>𝟎</m:t>
                            </m:r>
                          </m:sub>
                        </m:sSub>
                      </m:oMath>
                    </m:oMathPara>
                  </a14:m>
                  <a:endParaRPr lang="en-US" sz="2400" b="1" dirty="0"/>
                </a:p>
              </p:txBody>
            </p:sp>
          </mc:Choice>
          <mc:Fallback xmlns="">
            <p:sp>
              <p:nvSpPr>
                <p:cNvPr id="106" name="TextBox 105">
                  <a:extLst>
                    <a:ext uri="{FF2B5EF4-FFF2-40B4-BE49-F238E27FC236}">
                      <a16:creationId xmlns:a16="http://schemas.microsoft.com/office/drawing/2014/main" id="{CEC7AEE5-00AD-4772-9754-16B2642776E8}"/>
                    </a:ext>
                  </a:extLst>
                </p:cNvPr>
                <p:cNvSpPr txBox="1">
                  <a:spLocks noRot="1" noChangeAspect="1" noMove="1" noResize="1" noEditPoints="1" noAdjustHandles="1" noChangeArrowheads="1" noChangeShapeType="1" noTextEdit="1"/>
                </p:cNvSpPr>
                <p:nvPr/>
              </p:nvSpPr>
              <p:spPr>
                <a:xfrm>
                  <a:off x="3378303" y="1509293"/>
                  <a:ext cx="583097" cy="369332"/>
                </a:xfrm>
                <a:prstGeom prst="rect">
                  <a:avLst/>
                </a:prstGeom>
                <a:blipFill>
                  <a:blip r:embed="rId4"/>
                  <a:stretch>
                    <a:fillRect b="-16667"/>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107" name="TextBox 106">
                <a:extLst>
                  <a:ext uri="{FF2B5EF4-FFF2-40B4-BE49-F238E27FC236}">
                    <a16:creationId xmlns:a16="http://schemas.microsoft.com/office/drawing/2014/main" id="{C3789C16-C40E-46E6-B14A-658DA4A31823}"/>
                  </a:ext>
                </a:extLst>
              </p:cNvPr>
              <p:cNvSpPr txBox="1"/>
              <p:nvPr/>
            </p:nvSpPr>
            <p:spPr>
              <a:xfrm>
                <a:off x="5334000" y="1359924"/>
                <a:ext cx="583097"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latin typeface="Cambria Math" panose="02040503050406030204" pitchFamily="18" charset="0"/>
                              <a:ea typeface="Cambria Math" panose="02040503050406030204" pitchFamily="18" charset="0"/>
                            </a:rPr>
                          </m:ctrlPr>
                        </m:sSubPr>
                        <m:e>
                          <m:r>
                            <a:rPr lang="en-US" sz="2400" b="1" i="1" smtClean="0">
                              <a:latin typeface="Cambria Math" panose="02040503050406030204" pitchFamily="18" charset="0"/>
                              <a:ea typeface="Cambria Math" panose="02040503050406030204" pitchFamily="18" charset="0"/>
                            </a:rPr>
                            <m:t> </m:t>
                          </m:r>
                          <m:r>
                            <a:rPr lang="en-US" sz="2400" b="1" i="1" smtClean="0">
                              <a:latin typeface="Cambria Math" panose="02040503050406030204" pitchFamily="18" charset="0"/>
                              <a:ea typeface="Cambria Math" panose="02040503050406030204" pitchFamily="18" charset="0"/>
                            </a:rPr>
                            <m:t>𝜺</m:t>
                          </m:r>
                        </m:e>
                        <m:sub>
                          <m:r>
                            <a:rPr lang="en-US" sz="2400" b="1" i="1" smtClean="0">
                              <a:latin typeface="Cambria Math" panose="02040503050406030204" pitchFamily="18" charset="0"/>
                              <a:ea typeface="Cambria Math" panose="02040503050406030204" pitchFamily="18" charset="0"/>
                            </a:rPr>
                            <m:t>𝟏</m:t>
                          </m:r>
                        </m:sub>
                      </m:sSub>
                    </m:oMath>
                  </m:oMathPara>
                </a14:m>
                <a:endParaRPr lang="en-US" sz="2400" b="1" dirty="0"/>
              </a:p>
            </p:txBody>
          </p:sp>
        </mc:Choice>
        <mc:Fallback xmlns="">
          <p:sp>
            <p:nvSpPr>
              <p:cNvPr id="107" name="TextBox 106">
                <a:extLst>
                  <a:ext uri="{FF2B5EF4-FFF2-40B4-BE49-F238E27FC236}">
                    <a16:creationId xmlns:a16="http://schemas.microsoft.com/office/drawing/2014/main" id="{C3789C16-C40E-46E6-B14A-658DA4A31823}"/>
                  </a:ext>
                </a:extLst>
              </p:cNvPr>
              <p:cNvSpPr txBox="1">
                <a:spLocks noRot="1" noChangeAspect="1" noMove="1" noResize="1" noEditPoints="1" noAdjustHandles="1" noChangeArrowheads="1" noChangeShapeType="1" noTextEdit="1"/>
              </p:cNvSpPr>
              <p:nvPr/>
            </p:nvSpPr>
            <p:spPr>
              <a:xfrm>
                <a:off x="5334000" y="1359924"/>
                <a:ext cx="583097" cy="369332"/>
              </a:xfrm>
              <a:prstGeom prst="rect">
                <a:avLst/>
              </a:prstGeom>
              <a:blipFill>
                <a:blip r:embed="rId5"/>
                <a:stretch>
                  <a:fillRect b="-14754"/>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8FA9B5E3-386A-420D-85D5-784C0D2FC0FA}"/>
              </a:ext>
            </a:extLst>
          </p:cNvPr>
          <p:cNvSpPr txBox="1"/>
          <p:nvPr/>
        </p:nvSpPr>
        <p:spPr>
          <a:xfrm>
            <a:off x="2167261" y="153390"/>
            <a:ext cx="5723875" cy="461665"/>
          </a:xfrm>
          <a:prstGeom prst="rect">
            <a:avLst/>
          </a:prstGeom>
          <a:noFill/>
        </p:spPr>
        <p:txBody>
          <a:bodyPr wrap="none" rtlCol="0">
            <a:spAutoFit/>
          </a:bodyPr>
          <a:lstStyle/>
          <a:p>
            <a:r>
              <a:rPr lang="en-US" sz="2400" b="1" dirty="0"/>
              <a:t>Our Goal is to Fill in the Phase Space Values</a:t>
            </a:r>
          </a:p>
        </p:txBody>
      </p:sp>
      <p:sp>
        <p:nvSpPr>
          <p:cNvPr id="108" name="TextBox 107">
            <a:extLst>
              <a:ext uri="{FF2B5EF4-FFF2-40B4-BE49-F238E27FC236}">
                <a16:creationId xmlns:a16="http://schemas.microsoft.com/office/drawing/2014/main" id="{3BBEB545-26F0-4487-ACB1-378044B181E7}"/>
              </a:ext>
            </a:extLst>
          </p:cNvPr>
          <p:cNvSpPr txBox="1"/>
          <p:nvPr/>
        </p:nvSpPr>
        <p:spPr>
          <a:xfrm>
            <a:off x="2347246" y="586715"/>
            <a:ext cx="5363904" cy="400110"/>
          </a:xfrm>
          <a:prstGeom prst="rect">
            <a:avLst/>
          </a:prstGeom>
          <a:noFill/>
        </p:spPr>
        <p:txBody>
          <a:bodyPr wrap="none" rtlCol="0">
            <a:spAutoFit/>
          </a:bodyPr>
          <a:lstStyle/>
          <a:p>
            <a:pPr algn="ctr"/>
            <a:r>
              <a:rPr lang="en-US" b="1" i="1" dirty="0"/>
              <a:t>Pragmatically, we only need a portion of the grid</a:t>
            </a:r>
          </a:p>
        </p:txBody>
      </p:sp>
      <p:grpSp>
        <p:nvGrpSpPr>
          <p:cNvPr id="17" name="Group 16">
            <a:extLst>
              <a:ext uri="{FF2B5EF4-FFF2-40B4-BE49-F238E27FC236}">
                <a16:creationId xmlns:a16="http://schemas.microsoft.com/office/drawing/2014/main" id="{A5EB8A40-4FE6-4187-899F-EE3057399B73}"/>
              </a:ext>
            </a:extLst>
          </p:cNvPr>
          <p:cNvGrpSpPr/>
          <p:nvPr/>
        </p:nvGrpSpPr>
        <p:grpSpPr>
          <a:xfrm>
            <a:off x="1859379" y="3426752"/>
            <a:ext cx="1341893" cy="1989993"/>
            <a:chOff x="2211694" y="3413902"/>
            <a:chExt cx="1341893" cy="1989993"/>
          </a:xfrm>
        </p:grpSpPr>
        <p:sp>
          <p:nvSpPr>
            <p:cNvPr id="123" name="Rectangle: Rounded Corners 122">
              <a:extLst>
                <a:ext uri="{FF2B5EF4-FFF2-40B4-BE49-F238E27FC236}">
                  <a16:creationId xmlns:a16="http://schemas.microsoft.com/office/drawing/2014/main" id="{7B469E5E-E38A-44F1-B15A-FD95FC8D891B}"/>
                </a:ext>
              </a:extLst>
            </p:cNvPr>
            <p:cNvSpPr/>
            <p:nvPr/>
          </p:nvSpPr>
          <p:spPr>
            <a:xfrm>
              <a:off x="2211694" y="3413902"/>
              <a:ext cx="1341893" cy="1989993"/>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TextBox 124">
              <a:extLst>
                <a:ext uri="{FF2B5EF4-FFF2-40B4-BE49-F238E27FC236}">
                  <a16:creationId xmlns:a16="http://schemas.microsoft.com/office/drawing/2014/main" id="{CE7BFFF0-62B7-4992-9BD5-F1735DA19769}"/>
                </a:ext>
              </a:extLst>
            </p:cNvPr>
            <p:cNvSpPr txBox="1"/>
            <p:nvPr/>
          </p:nvSpPr>
          <p:spPr>
            <a:xfrm>
              <a:off x="2288369" y="4605096"/>
              <a:ext cx="1231556" cy="338554"/>
            </a:xfrm>
            <a:prstGeom prst="rect">
              <a:avLst/>
            </a:prstGeom>
            <a:noFill/>
          </p:spPr>
          <p:txBody>
            <a:bodyPr wrap="none" rtlCol="0">
              <a:spAutoFit/>
            </a:bodyPr>
            <a:lstStyle/>
            <a:p>
              <a:r>
                <a:rPr lang="en-US" sz="1600" b="1" i="1" dirty="0"/>
                <a:t>For h = 1.16:</a:t>
              </a:r>
            </a:p>
          </p:txBody>
        </p:sp>
        <p:pic>
          <p:nvPicPr>
            <p:cNvPr id="130" name="Picture 129">
              <a:extLst>
                <a:ext uri="{FF2B5EF4-FFF2-40B4-BE49-F238E27FC236}">
                  <a16:creationId xmlns:a16="http://schemas.microsoft.com/office/drawing/2014/main" id="{4CD96A47-A70C-4A22-A80F-EA28BF0D22BF}"/>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4868" r="50000" b="12553"/>
            <a:stretch/>
          </p:blipFill>
          <p:spPr>
            <a:xfrm>
              <a:off x="2365198" y="3497966"/>
              <a:ext cx="1037422" cy="1069965"/>
            </a:xfrm>
            <a:prstGeom prst="rect">
              <a:avLst/>
            </a:prstGeom>
          </p:spPr>
        </p:pic>
        <mc:AlternateContent xmlns:mc="http://schemas.openxmlformats.org/markup-compatibility/2006" xmlns:a14="http://schemas.microsoft.com/office/drawing/2010/main">
          <mc:Choice Requires="a14">
            <p:sp>
              <p:nvSpPr>
                <p:cNvPr id="133" name="TextBox 132">
                  <a:extLst>
                    <a:ext uri="{FF2B5EF4-FFF2-40B4-BE49-F238E27FC236}">
                      <a16:creationId xmlns:a16="http://schemas.microsoft.com/office/drawing/2014/main" id="{E1707FC5-38E0-41C0-AC5F-64877A27BE49}"/>
                    </a:ext>
                  </a:extLst>
                </p:cNvPr>
                <p:cNvSpPr txBox="1"/>
                <p:nvPr/>
              </p:nvSpPr>
              <p:spPr>
                <a:xfrm>
                  <a:off x="2511495" y="4960569"/>
                  <a:ext cx="915753" cy="246221"/>
                </a:xfrm>
                <a:prstGeom prst="rect">
                  <a:avLst/>
                </a:prstGeom>
                <a:noFill/>
              </p:spPr>
              <p:txBody>
                <a:bodyPr wrap="square" lIns="0" tIns="0" rIns="0" bIns="0" rtlCol="0">
                  <a:spAutoFit/>
                </a:bodyPr>
                <a:lstStyle/>
                <a:p>
                  <a:pPr algn="ctr"/>
                  <a14:m>
                    <m:oMath xmlns:m="http://schemas.openxmlformats.org/officeDocument/2006/math">
                      <m:sSub>
                        <m:sSubPr>
                          <m:ctrlPr>
                            <a:rPr lang="en-US" sz="1600" b="1" i="1" smtClean="0">
                              <a:latin typeface="Cambria Math" panose="02040503050406030204" pitchFamily="18" charset="0"/>
                              <a:ea typeface="Cambria Math" panose="02040503050406030204" pitchFamily="18" charset="0"/>
                            </a:rPr>
                          </m:ctrlPr>
                        </m:sSubPr>
                        <m:e>
                          <m:r>
                            <a:rPr lang="en-US" sz="1600" b="1" i="0" smtClean="0">
                              <a:latin typeface="Cambria Math" panose="02040503050406030204" pitchFamily="18" charset="0"/>
                              <a:ea typeface="Cambria Math" panose="02040503050406030204" pitchFamily="18" charset="0"/>
                            </a:rPr>
                            <m:t> </m:t>
                          </m:r>
                          <m:r>
                            <a:rPr lang="en-US" sz="1600" b="1" i="0" smtClean="0">
                              <a:latin typeface="Cambria Math" panose="02040503050406030204" pitchFamily="18" charset="0"/>
                              <a:ea typeface="Cambria Math" panose="02040503050406030204" pitchFamily="18" charset="0"/>
                            </a:rPr>
                            <m:t>𝛆</m:t>
                          </m:r>
                        </m:e>
                        <m:sub>
                          <m:r>
                            <a:rPr lang="en-US" sz="1600" b="1" i="0" smtClean="0">
                              <a:latin typeface="Cambria Math" panose="02040503050406030204" pitchFamily="18" charset="0"/>
                              <a:ea typeface="Cambria Math" panose="02040503050406030204" pitchFamily="18" charset="0"/>
                            </a:rPr>
                            <m:t>𝟏</m:t>
                          </m:r>
                        </m:sub>
                      </m:sSub>
                    </m:oMath>
                  </a14:m>
                  <a:r>
                    <a:rPr lang="en-US" sz="1600" b="1" dirty="0"/>
                    <a:t>= 0.074</a:t>
                  </a:r>
                </a:p>
              </p:txBody>
            </p:sp>
          </mc:Choice>
          <mc:Fallback xmlns="">
            <p:sp>
              <p:nvSpPr>
                <p:cNvPr id="133" name="TextBox 132">
                  <a:extLst>
                    <a:ext uri="{FF2B5EF4-FFF2-40B4-BE49-F238E27FC236}">
                      <a16:creationId xmlns:a16="http://schemas.microsoft.com/office/drawing/2014/main" id="{E1707FC5-38E0-41C0-AC5F-64877A27BE49}"/>
                    </a:ext>
                  </a:extLst>
                </p:cNvPr>
                <p:cNvSpPr txBox="1">
                  <a:spLocks noRot="1" noChangeAspect="1" noMove="1" noResize="1" noEditPoints="1" noAdjustHandles="1" noChangeArrowheads="1" noChangeShapeType="1" noTextEdit="1"/>
                </p:cNvSpPr>
                <p:nvPr/>
              </p:nvSpPr>
              <p:spPr>
                <a:xfrm>
                  <a:off x="2511495" y="4960569"/>
                  <a:ext cx="915753" cy="246221"/>
                </a:xfrm>
                <a:prstGeom prst="rect">
                  <a:avLst/>
                </a:prstGeom>
                <a:blipFill>
                  <a:blip r:embed="rId7"/>
                  <a:stretch>
                    <a:fillRect t="-27500" r="-10667" b="-50000"/>
                  </a:stretch>
                </a:blipFill>
              </p:spPr>
              <p:txBody>
                <a:bodyPr/>
                <a:lstStyle/>
                <a:p>
                  <a:r>
                    <a:rPr lang="en-US">
                      <a:noFill/>
                    </a:rPr>
                    <a:t> </a:t>
                  </a:r>
                </a:p>
              </p:txBody>
            </p:sp>
          </mc:Fallback>
        </mc:AlternateContent>
        <p:sp>
          <p:nvSpPr>
            <p:cNvPr id="134" name="Diamond 133">
              <a:extLst>
                <a:ext uri="{FF2B5EF4-FFF2-40B4-BE49-F238E27FC236}">
                  <a16:creationId xmlns:a16="http://schemas.microsoft.com/office/drawing/2014/main" id="{5E241A54-A16D-4707-A882-92DE0E9DA317}"/>
                </a:ext>
              </a:extLst>
            </p:cNvPr>
            <p:cNvSpPr/>
            <p:nvPr/>
          </p:nvSpPr>
          <p:spPr>
            <a:xfrm>
              <a:off x="2303324" y="4939414"/>
              <a:ext cx="198120" cy="290899"/>
            </a:xfrm>
            <a:prstGeom prst="diamond">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5" name="Diamond 134">
            <a:extLst>
              <a:ext uri="{FF2B5EF4-FFF2-40B4-BE49-F238E27FC236}">
                <a16:creationId xmlns:a16="http://schemas.microsoft.com/office/drawing/2014/main" id="{BD402FA8-4DF6-4055-AF17-05F37FF43200}"/>
              </a:ext>
            </a:extLst>
          </p:cNvPr>
          <p:cNvSpPr/>
          <p:nvPr/>
        </p:nvSpPr>
        <p:spPr>
          <a:xfrm>
            <a:off x="1149150" y="3196065"/>
            <a:ext cx="198120" cy="290899"/>
          </a:xfrm>
          <a:prstGeom prst="diamond">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TextBox 135">
            <a:extLst>
              <a:ext uri="{FF2B5EF4-FFF2-40B4-BE49-F238E27FC236}">
                <a16:creationId xmlns:a16="http://schemas.microsoft.com/office/drawing/2014/main" id="{E7FDEDEE-6C63-4A06-9DD3-4320FE7845F0}"/>
              </a:ext>
            </a:extLst>
          </p:cNvPr>
          <p:cNvSpPr txBox="1"/>
          <p:nvPr/>
        </p:nvSpPr>
        <p:spPr>
          <a:xfrm>
            <a:off x="1768179" y="3098505"/>
            <a:ext cx="1555035" cy="338554"/>
          </a:xfrm>
          <a:prstGeom prst="rect">
            <a:avLst/>
          </a:prstGeom>
          <a:noFill/>
        </p:spPr>
        <p:txBody>
          <a:bodyPr wrap="square" rtlCol="0">
            <a:spAutoFit/>
          </a:bodyPr>
          <a:lstStyle/>
          <a:p>
            <a:r>
              <a:rPr lang="en-US" sz="1600" b="1" i="1" dirty="0"/>
              <a:t>Scale-Free-Like</a:t>
            </a:r>
          </a:p>
        </p:txBody>
      </p:sp>
      <p:sp>
        <p:nvSpPr>
          <p:cNvPr id="137" name="TextBox 136">
            <a:extLst>
              <a:ext uri="{FF2B5EF4-FFF2-40B4-BE49-F238E27FC236}">
                <a16:creationId xmlns:a16="http://schemas.microsoft.com/office/drawing/2014/main" id="{2242E54F-2722-4C8F-8DF2-41CD3A2F6E75}"/>
              </a:ext>
            </a:extLst>
          </p:cNvPr>
          <p:cNvSpPr txBox="1"/>
          <p:nvPr/>
        </p:nvSpPr>
        <p:spPr>
          <a:xfrm>
            <a:off x="3399364" y="4185170"/>
            <a:ext cx="1373190" cy="336190"/>
          </a:xfrm>
          <a:prstGeom prst="rect">
            <a:avLst/>
          </a:prstGeom>
          <a:noFill/>
        </p:spPr>
        <p:txBody>
          <a:bodyPr wrap="square" rtlCol="0">
            <a:spAutoFit/>
          </a:bodyPr>
          <a:lstStyle/>
          <a:p>
            <a:r>
              <a:rPr lang="en-US" sz="1600" b="1" i="1" dirty="0"/>
              <a:t>Rich Club-Like</a:t>
            </a:r>
          </a:p>
        </p:txBody>
      </p:sp>
      <p:grpSp>
        <p:nvGrpSpPr>
          <p:cNvPr id="31" name="Group 30">
            <a:extLst>
              <a:ext uri="{FF2B5EF4-FFF2-40B4-BE49-F238E27FC236}">
                <a16:creationId xmlns:a16="http://schemas.microsoft.com/office/drawing/2014/main" id="{3A922C35-4864-4B48-BC4C-6781E404D1A8}"/>
              </a:ext>
            </a:extLst>
          </p:cNvPr>
          <p:cNvGrpSpPr/>
          <p:nvPr/>
        </p:nvGrpSpPr>
        <p:grpSpPr>
          <a:xfrm>
            <a:off x="3430661" y="4618198"/>
            <a:ext cx="1341893" cy="1931790"/>
            <a:chOff x="3907844" y="4162166"/>
            <a:chExt cx="1341893" cy="1931790"/>
          </a:xfrm>
        </p:grpSpPr>
        <p:sp>
          <p:nvSpPr>
            <p:cNvPr id="113" name="Rectangle: Rounded Corners 112">
              <a:extLst>
                <a:ext uri="{FF2B5EF4-FFF2-40B4-BE49-F238E27FC236}">
                  <a16:creationId xmlns:a16="http://schemas.microsoft.com/office/drawing/2014/main" id="{951715C6-468E-4DC4-A634-6ADEB80AE15A}"/>
                </a:ext>
              </a:extLst>
            </p:cNvPr>
            <p:cNvSpPr/>
            <p:nvPr/>
          </p:nvSpPr>
          <p:spPr>
            <a:xfrm>
              <a:off x="3907844" y="4162166"/>
              <a:ext cx="1341893" cy="193179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TextBox 114">
              <a:extLst>
                <a:ext uri="{FF2B5EF4-FFF2-40B4-BE49-F238E27FC236}">
                  <a16:creationId xmlns:a16="http://schemas.microsoft.com/office/drawing/2014/main" id="{050501A5-EF73-4288-8CB8-E9EA635DA0BE}"/>
                </a:ext>
              </a:extLst>
            </p:cNvPr>
            <p:cNvSpPr txBox="1"/>
            <p:nvPr/>
          </p:nvSpPr>
          <p:spPr>
            <a:xfrm>
              <a:off x="3963012" y="5350452"/>
              <a:ext cx="1231556" cy="338554"/>
            </a:xfrm>
            <a:prstGeom prst="rect">
              <a:avLst/>
            </a:prstGeom>
            <a:noFill/>
          </p:spPr>
          <p:txBody>
            <a:bodyPr wrap="none" rtlCol="0">
              <a:spAutoFit/>
            </a:bodyPr>
            <a:lstStyle/>
            <a:p>
              <a:r>
                <a:rPr lang="en-US" sz="1600" b="1" i="1" dirty="0"/>
                <a:t>For h = 1.65:</a:t>
              </a:r>
            </a:p>
          </p:txBody>
        </p:sp>
        <p:pic>
          <p:nvPicPr>
            <p:cNvPr id="120" name="Picture 119">
              <a:extLst>
                <a:ext uri="{FF2B5EF4-FFF2-40B4-BE49-F238E27FC236}">
                  <a16:creationId xmlns:a16="http://schemas.microsoft.com/office/drawing/2014/main" id="{DEA3FEE5-83F1-4517-BB67-1363FFA4306D}"/>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54686" b="10929"/>
            <a:stretch/>
          </p:blipFill>
          <p:spPr>
            <a:xfrm>
              <a:off x="4095992" y="4256740"/>
              <a:ext cx="1029368" cy="1077002"/>
            </a:xfrm>
            <a:prstGeom prst="rect">
              <a:avLst/>
            </a:prstGeom>
          </p:spPr>
        </p:pic>
        <p:sp>
          <p:nvSpPr>
            <p:cNvPr id="138" name="Diamond 137">
              <a:extLst>
                <a:ext uri="{FF2B5EF4-FFF2-40B4-BE49-F238E27FC236}">
                  <a16:creationId xmlns:a16="http://schemas.microsoft.com/office/drawing/2014/main" id="{AD45C446-27C0-43DA-BEA2-AC279574FB72}"/>
                </a:ext>
              </a:extLst>
            </p:cNvPr>
            <p:cNvSpPr/>
            <p:nvPr/>
          </p:nvSpPr>
          <p:spPr>
            <a:xfrm>
              <a:off x="3998359" y="5675764"/>
              <a:ext cx="198120" cy="290899"/>
            </a:xfrm>
            <a:prstGeom prst="diamond">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9" name="TextBox 138">
                  <a:extLst>
                    <a:ext uri="{FF2B5EF4-FFF2-40B4-BE49-F238E27FC236}">
                      <a16:creationId xmlns:a16="http://schemas.microsoft.com/office/drawing/2014/main" id="{13DD6B13-8AB7-4D37-970B-012AB0375AEB}"/>
                    </a:ext>
                  </a:extLst>
                </p:cNvPr>
                <p:cNvSpPr txBox="1"/>
                <p:nvPr/>
              </p:nvSpPr>
              <p:spPr>
                <a:xfrm>
                  <a:off x="4205514" y="5691603"/>
                  <a:ext cx="915753" cy="246221"/>
                </a:xfrm>
                <a:prstGeom prst="rect">
                  <a:avLst/>
                </a:prstGeom>
                <a:noFill/>
              </p:spPr>
              <p:txBody>
                <a:bodyPr wrap="square" lIns="0" tIns="0" rIns="0" bIns="0" rtlCol="0">
                  <a:spAutoFit/>
                </a:bodyPr>
                <a:lstStyle/>
                <a:p>
                  <a:pPr algn="ctr"/>
                  <a14:m>
                    <m:oMath xmlns:m="http://schemas.openxmlformats.org/officeDocument/2006/math">
                      <m:sSub>
                        <m:sSubPr>
                          <m:ctrlPr>
                            <a:rPr lang="en-US" sz="1600" b="1" i="1" smtClean="0">
                              <a:latin typeface="Cambria Math" panose="02040503050406030204" pitchFamily="18" charset="0"/>
                              <a:ea typeface="Cambria Math" panose="02040503050406030204" pitchFamily="18" charset="0"/>
                            </a:rPr>
                          </m:ctrlPr>
                        </m:sSubPr>
                        <m:e>
                          <m:r>
                            <a:rPr lang="en-US" sz="1600" b="1" i="0" smtClean="0">
                              <a:latin typeface="Cambria Math" panose="02040503050406030204" pitchFamily="18" charset="0"/>
                              <a:ea typeface="Cambria Math" panose="02040503050406030204" pitchFamily="18" charset="0"/>
                            </a:rPr>
                            <m:t> </m:t>
                          </m:r>
                          <m:r>
                            <a:rPr lang="en-US" sz="1600" b="1" i="0" smtClean="0">
                              <a:latin typeface="Cambria Math" panose="02040503050406030204" pitchFamily="18" charset="0"/>
                              <a:ea typeface="Cambria Math" panose="02040503050406030204" pitchFamily="18" charset="0"/>
                            </a:rPr>
                            <m:t>𝛆</m:t>
                          </m:r>
                        </m:e>
                        <m:sub>
                          <m:r>
                            <a:rPr lang="en-US" sz="1600" b="1" i="0" smtClean="0">
                              <a:latin typeface="Cambria Math" panose="02040503050406030204" pitchFamily="18" charset="0"/>
                              <a:ea typeface="Cambria Math" panose="02040503050406030204" pitchFamily="18" charset="0"/>
                            </a:rPr>
                            <m:t>𝟏</m:t>
                          </m:r>
                        </m:sub>
                      </m:sSub>
                    </m:oMath>
                  </a14:m>
                  <a:r>
                    <a:rPr lang="en-US" sz="1600" b="1" dirty="0"/>
                    <a:t>= 0.250</a:t>
                  </a:r>
                </a:p>
              </p:txBody>
            </p:sp>
          </mc:Choice>
          <mc:Fallback xmlns="">
            <p:sp>
              <p:nvSpPr>
                <p:cNvPr id="139" name="TextBox 138">
                  <a:extLst>
                    <a:ext uri="{FF2B5EF4-FFF2-40B4-BE49-F238E27FC236}">
                      <a16:creationId xmlns:a16="http://schemas.microsoft.com/office/drawing/2014/main" id="{13DD6B13-8AB7-4D37-970B-012AB0375AEB}"/>
                    </a:ext>
                  </a:extLst>
                </p:cNvPr>
                <p:cNvSpPr txBox="1">
                  <a:spLocks noRot="1" noChangeAspect="1" noMove="1" noResize="1" noEditPoints="1" noAdjustHandles="1" noChangeArrowheads="1" noChangeShapeType="1" noTextEdit="1"/>
                </p:cNvSpPr>
                <p:nvPr/>
              </p:nvSpPr>
              <p:spPr>
                <a:xfrm>
                  <a:off x="4205514" y="5691603"/>
                  <a:ext cx="915753" cy="246221"/>
                </a:xfrm>
                <a:prstGeom prst="rect">
                  <a:avLst/>
                </a:prstGeom>
                <a:blipFill>
                  <a:blip r:embed="rId8"/>
                  <a:stretch>
                    <a:fillRect t="-24390" r="-10000" b="-48780"/>
                  </a:stretch>
                </a:blipFill>
              </p:spPr>
              <p:txBody>
                <a:bodyPr/>
                <a:lstStyle/>
                <a:p>
                  <a:r>
                    <a:rPr lang="en-US">
                      <a:noFill/>
                    </a:rPr>
                    <a:t> </a:t>
                  </a:r>
                </a:p>
              </p:txBody>
            </p:sp>
          </mc:Fallback>
        </mc:AlternateContent>
      </p:grpSp>
      <p:sp>
        <p:nvSpPr>
          <p:cNvPr id="141" name="Diamond 140">
            <a:extLst>
              <a:ext uri="{FF2B5EF4-FFF2-40B4-BE49-F238E27FC236}">
                <a16:creationId xmlns:a16="http://schemas.microsoft.com/office/drawing/2014/main" id="{759470A8-D234-49EA-8797-C0E53782827C}"/>
              </a:ext>
            </a:extLst>
          </p:cNvPr>
          <p:cNvSpPr/>
          <p:nvPr/>
        </p:nvSpPr>
        <p:spPr>
          <a:xfrm>
            <a:off x="1168605" y="4512202"/>
            <a:ext cx="198120" cy="290899"/>
          </a:xfrm>
          <a:prstGeom prst="diamond">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a:extLst>
              <a:ext uri="{FF2B5EF4-FFF2-40B4-BE49-F238E27FC236}">
                <a16:creationId xmlns:a16="http://schemas.microsoft.com/office/drawing/2014/main" id="{1DF2CB9B-DF7A-439A-B774-D48020BF3F8C}"/>
              </a:ext>
            </a:extLst>
          </p:cNvPr>
          <p:cNvGrpSpPr/>
          <p:nvPr/>
        </p:nvGrpSpPr>
        <p:grpSpPr>
          <a:xfrm>
            <a:off x="6669271" y="3150295"/>
            <a:ext cx="2189345" cy="1958038"/>
            <a:chOff x="6588105" y="4559124"/>
            <a:chExt cx="2189345" cy="1958038"/>
          </a:xfrm>
        </p:grpSpPr>
        <p:sp>
          <p:nvSpPr>
            <p:cNvPr id="11" name="Flowchart: Alternate Process 10">
              <a:extLst>
                <a:ext uri="{FF2B5EF4-FFF2-40B4-BE49-F238E27FC236}">
                  <a16:creationId xmlns:a16="http://schemas.microsoft.com/office/drawing/2014/main" id="{7809D499-8ED8-4EB5-B7B8-581406DAD633}"/>
                </a:ext>
              </a:extLst>
            </p:cNvPr>
            <p:cNvSpPr/>
            <p:nvPr/>
          </p:nvSpPr>
          <p:spPr>
            <a:xfrm>
              <a:off x="6588105" y="4559124"/>
              <a:ext cx="2189345" cy="1958038"/>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Useful portion of the grid is bounded by:</a:t>
              </a:r>
            </a:p>
            <a:p>
              <a:pPr algn="ctr"/>
              <a:endParaRPr lang="en-US" b="1" dirty="0"/>
            </a:p>
            <a:p>
              <a:pPr algn="ctr"/>
              <a:endParaRPr lang="en-US" b="1" dirty="0"/>
            </a:p>
            <a:p>
              <a:pPr algn="ctr"/>
              <a:endParaRPr lang="en-US" b="1" dirty="0"/>
            </a:p>
          </p:txBody>
        </p:sp>
        <mc:AlternateContent xmlns:mc="http://schemas.openxmlformats.org/markup-compatibility/2006" xmlns:a14="http://schemas.microsoft.com/office/drawing/2010/main">
          <mc:Choice Requires="a14">
            <p:sp>
              <p:nvSpPr>
                <p:cNvPr id="110" name="TextBox 109">
                  <a:extLst>
                    <a:ext uri="{FF2B5EF4-FFF2-40B4-BE49-F238E27FC236}">
                      <a16:creationId xmlns:a16="http://schemas.microsoft.com/office/drawing/2014/main" id="{35EC3D93-E43B-48DA-B68B-A65B45990595}"/>
                    </a:ext>
                  </a:extLst>
                </p:cNvPr>
                <p:cNvSpPr txBox="1"/>
                <p:nvPr/>
              </p:nvSpPr>
              <p:spPr>
                <a:xfrm>
                  <a:off x="7174220" y="6122490"/>
                  <a:ext cx="1405264" cy="369332"/>
                </a:xfrm>
                <a:prstGeom prst="rect">
                  <a:avLst/>
                </a:prstGeom>
                <a:noFill/>
              </p:spPr>
              <p:txBody>
                <a:bodyPr wrap="square" lIns="0" tIns="0" rIns="0" bIns="0" rtlCol="0">
                  <a:spAutoFit/>
                </a:bodyPr>
                <a:lstStyle/>
                <a:p>
                  <a14:m>
                    <m:oMath xmlns:m="http://schemas.openxmlformats.org/officeDocument/2006/math">
                      <m:sSub>
                        <m:sSubPr>
                          <m:ctrlPr>
                            <a:rPr lang="en-US" sz="2400" b="1" i="1" smtClean="0">
                              <a:solidFill>
                                <a:schemeClr val="bg1"/>
                              </a:solidFill>
                              <a:latin typeface="Cambria Math" panose="02040503050406030204" pitchFamily="18" charset="0"/>
                              <a:ea typeface="Cambria Math" panose="02040503050406030204" pitchFamily="18" charset="0"/>
                            </a:rPr>
                          </m:ctrlPr>
                        </m:sSubPr>
                        <m:e>
                          <m:r>
                            <a:rPr lang="en-US" sz="2400" b="1" i="1" smtClean="0">
                              <a:solidFill>
                                <a:schemeClr val="bg1"/>
                              </a:solidFill>
                              <a:latin typeface="Cambria Math" panose="02040503050406030204" pitchFamily="18" charset="0"/>
                              <a:ea typeface="Cambria Math" panose="02040503050406030204" pitchFamily="18" charset="0"/>
                            </a:rPr>
                            <m:t>𝜺</m:t>
                          </m:r>
                        </m:e>
                        <m:sub>
                          <m:r>
                            <a:rPr lang="en-US" sz="2400" b="1" i="1" smtClean="0">
                              <a:solidFill>
                                <a:schemeClr val="bg1"/>
                              </a:solidFill>
                              <a:latin typeface="Cambria Math" panose="02040503050406030204" pitchFamily="18" charset="0"/>
                              <a:ea typeface="Cambria Math" panose="02040503050406030204" pitchFamily="18" charset="0"/>
                            </a:rPr>
                            <m:t>𝟏</m:t>
                          </m:r>
                        </m:sub>
                      </m:sSub>
                    </m:oMath>
                  </a14:m>
                  <a:r>
                    <a:rPr lang="en-US" sz="2400" b="1" dirty="0">
                      <a:solidFill>
                        <a:schemeClr val="bg1"/>
                      </a:solidFill>
                    </a:rPr>
                    <a:t>&lt; 0.25</a:t>
                  </a:r>
                  <a:endParaRPr lang="en-US" sz="2400" b="1" dirty="0"/>
                </a:p>
              </p:txBody>
            </p:sp>
          </mc:Choice>
          <mc:Fallback xmlns="">
            <p:sp>
              <p:nvSpPr>
                <p:cNvPr id="110" name="TextBox 109">
                  <a:extLst>
                    <a:ext uri="{FF2B5EF4-FFF2-40B4-BE49-F238E27FC236}">
                      <a16:creationId xmlns:a16="http://schemas.microsoft.com/office/drawing/2014/main" id="{35EC3D93-E43B-48DA-B68B-A65B45990595}"/>
                    </a:ext>
                  </a:extLst>
                </p:cNvPr>
                <p:cNvSpPr txBox="1">
                  <a:spLocks noRot="1" noChangeAspect="1" noMove="1" noResize="1" noEditPoints="1" noAdjustHandles="1" noChangeArrowheads="1" noChangeShapeType="1" noTextEdit="1"/>
                </p:cNvSpPr>
                <p:nvPr/>
              </p:nvSpPr>
              <p:spPr>
                <a:xfrm>
                  <a:off x="7174220" y="6122490"/>
                  <a:ext cx="1405264" cy="369332"/>
                </a:xfrm>
                <a:prstGeom prst="rect">
                  <a:avLst/>
                </a:prstGeom>
                <a:blipFill>
                  <a:blip r:embed="rId9"/>
                  <a:stretch>
                    <a:fillRect l="-5628" t="-24590" b="-4918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9" name="TextBox 108">
                  <a:extLst>
                    <a:ext uri="{FF2B5EF4-FFF2-40B4-BE49-F238E27FC236}">
                      <a16:creationId xmlns:a16="http://schemas.microsoft.com/office/drawing/2014/main" id="{90BA69E1-D403-4AF6-BC51-7AB1DA13FB38}"/>
                    </a:ext>
                  </a:extLst>
                </p:cNvPr>
                <p:cNvSpPr txBox="1"/>
                <p:nvPr/>
              </p:nvSpPr>
              <p:spPr>
                <a:xfrm>
                  <a:off x="7108897" y="5753158"/>
                  <a:ext cx="1195422" cy="369332"/>
                </a:xfrm>
                <a:prstGeom prst="rect">
                  <a:avLst/>
                </a:prstGeom>
                <a:noFill/>
              </p:spPr>
              <p:txBody>
                <a:bodyPr wrap="square" lIns="0" tIns="0" rIns="0" bIns="0" rtlCol="0">
                  <a:spAutoFit/>
                </a:bodyPr>
                <a:lstStyle/>
                <a:p>
                  <a14:m>
                    <m:oMath xmlns:m="http://schemas.openxmlformats.org/officeDocument/2006/math">
                      <m:sSub>
                        <m:sSubPr>
                          <m:ctrlPr>
                            <a:rPr lang="en-US" sz="2400" b="1" i="1" smtClean="0">
                              <a:solidFill>
                                <a:schemeClr val="bg1"/>
                              </a:solidFill>
                              <a:latin typeface="Cambria Math" panose="02040503050406030204" pitchFamily="18" charset="0"/>
                              <a:ea typeface="Cambria Math" panose="02040503050406030204" pitchFamily="18" charset="0"/>
                            </a:rPr>
                          </m:ctrlPr>
                        </m:sSubPr>
                        <m:e>
                          <m:r>
                            <a:rPr lang="en-US" sz="2400" b="1" i="1" smtClean="0">
                              <a:solidFill>
                                <a:schemeClr val="bg1"/>
                              </a:solidFill>
                              <a:latin typeface="Cambria Math" panose="02040503050406030204" pitchFamily="18" charset="0"/>
                              <a:ea typeface="Cambria Math" panose="02040503050406030204" pitchFamily="18" charset="0"/>
                            </a:rPr>
                            <m:t> </m:t>
                          </m:r>
                          <m:r>
                            <a:rPr lang="en-US" sz="2400" b="1" i="1" smtClean="0">
                              <a:solidFill>
                                <a:schemeClr val="bg1"/>
                              </a:solidFill>
                              <a:latin typeface="Cambria Math" panose="02040503050406030204" pitchFamily="18" charset="0"/>
                              <a:ea typeface="Cambria Math" panose="02040503050406030204" pitchFamily="18" charset="0"/>
                            </a:rPr>
                            <m:t>𝜺</m:t>
                          </m:r>
                        </m:e>
                        <m:sub>
                          <m:r>
                            <a:rPr lang="en-US" sz="2400" b="1" i="1" smtClean="0">
                              <a:solidFill>
                                <a:schemeClr val="bg1"/>
                              </a:solidFill>
                              <a:latin typeface="Cambria Math" panose="02040503050406030204" pitchFamily="18" charset="0"/>
                              <a:ea typeface="Cambria Math" panose="02040503050406030204" pitchFamily="18" charset="0"/>
                            </a:rPr>
                            <m:t>𝟎</m:t>
                          </m:r>
                          <m:r>
                            <a:rPr lang="en-US" sz="2400" b="1" i="1" smtClean="0">
                              <a:solidFill>
                                <a:schemeClr val="bg1"/>
                              </a:solidFill>
                              <a:latin typeface="Cambria Math" panose="02040503050406030204" pitchFamily="18" charset="0"/>
                              <a:ea typeface="Cambria Math" panose="02040503050406030204" pitchFamily="18" charset="0"/>
                            </a:rPr>
                            <m:t> </m:t>
                          </m:r>
                        </m:sub>
                      </m:sSub>
                    </m:oMath>
                  </a14:m>
                  <a:r>
                    <a:rPr lang="en-US" sz="2400" b="1" dirty="0">
                      <a:solidFill>
                        <a:schemeClr val="bg1"/>
                      </a:solidFill>
                    </a:rPr>
                    <a:t>&lt; 3.0</a:t>
                  </a:r>
                  <a:endParaRPr lang="en-US" sz="2400" b="1" dirty="0"/>
                </a:p>
              </p:txBody>
            </p:sp>
          </mc:Choice>
          <mc:Fallback xmlns="">
            <p:sp>
              <p:nvSpPr>
                <p:cNvPr id="109" name="TextBox 108">
                  <a:extLst>
                    <a:ext uri="{FF2B5EF4-FFF2-40B4-BE49-F238E27FC236}">
                      <a16:creationId xmlns:a16="http://schemas.microsoft.com/office/drawing/2014/main" id="{90BA69E1-D403-4AF6-BC51-7AB1DA13FB38}"/>
                    </a:ext>
                  </a:extLst>
                </p:cNvPr>
                <p:cNvSpPr txBox="1">
                  <a:spLocks noRot="1" noChangeAspect="1" noMove="1" noResize="1" noEditPoints="1" noAdjustHandles="1" noChangeArrowheads="1" noChangeShapeType="1" noTextEdit="1"/>
                </p:cNvSpPr>
                <p:nvPr/>
              </p:nvSpPr>
              <p:spPr>
                <a:xfrm>
                  <a:off x="7108897" y="5753158"/>
                  <a:ext cx="1195422" cy="369332"/>
                </a:xfrm>
                <a:prstGeom prst="rect">
                  <a:avLst/>
                </a:prstGeom>
                <a:blipFill>
                  <a:blip r:embed="rId10"/>
                  <a:stretch>
                    <a:fillRect l="-1015" t="-26667" r="-1015" b="-50000"/>
                  </a:stretch>
                </a:blipFill>
              </p:spPr>
              <p:txBody>
                <a:bodyPr/>
                <a:lstStyle/>
                <a:p>
                  <a:r>
                    <a:rPr lang="en-US">
                      <a:noFill/>
                    </a:rPr>
                    <a:t> </a:t>
                  </a:r>
                </a:p>
              </p:txBody>
            </p:sp>
          </mc:Fallback>
        </mc:AlternateContent>
      </p:grpSp>
      <p:sp>
        <p:nvSpPr>
          <p:cNvPr id="28" name="Arrow: Right 27">
            <a:extLst>
              <a:ext uri="{FF2B5EF4-FFF2-40B4-BE49-F238E27FC236}">
                <a16:creationId xmlns:a16="http://schemas.microsoft.com/office/drawing/2014/main" id="{12D5F30B-EAE7-4C1B-91DD-7A9F68B2BCC9}"/>
              </a:ext>
            </a:extLst>
          </p:cNvPr>
          <p:cNvSpPr/>
          <p:nvPr/>
        </p:nvSpPr>
        <p:spPr>
          <a:xfrm flipH="1">
            <a:off x="5791280" y="3460242"/>
            <a:ext cx="869016" cy="54395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1" name="TextBox 120">
                <a:extLst>
                  <a:ext uri="{FF2B5EF4-FFF2-40B4-BE49-F238E27FC236}">
                    <a16:creationId xmlns:a16="http://schemas.microsoft.com/office/drawing/2014/main" id="{632D67A6-2C13-425C-9AC8-16857930BE12}"/>
                  </a:ext>
                </a:extLst>
              </p:cNvPr>
              <p:cNvSpPr txBox="1"/>
              <p:nvPr/>
            </p:nvSpPr>
            <p:spPr>
              <a:xfrm>
                <a:off x="5619363" y="5625962"/>
                <a:ext cx="554594" cy="369332"/>
              </a:xfrm>
              <a:prstGeom prst="rect">
                <a:avLst/>
              </a:prstGeom>
              <a:noFill/>
            </p:spPr>
            <p:txBody>
              <a:bodyPr wrap="square" lIns="0" tIns="0" rIns="0" bIns="0" rtlCol="0">
                <a:spAutoFit/>
              </a:bodyPr>
              <a:lstStyle/>
              <a:p>
                <a14:m>
                  <m:oMath xmlns:m="http://schemas.openxmlformats.org/officeDocument/2006/math">
                    <m:sSub>
                      <m:sSubPr>
                        <m:ctrlPr>
                          <a:rPr lang="en-US" sz="2400" b="1" i="1" smtClean="0">
                            <a:solidFill>
                              <a:schemeClr val="tx1"/>
                            </a:solidFill>
                            <a:latin typeface="Cambria Math" panose="02040503050406030204" pitchFamily="18" charset="0"/>
                            <a:ea typeface="Cambria Math" panose="02040503050406030204" pitchFamily="18" charset="0"/>
                          </a:rPr>
                        </m:ctrlPr>
                      </m:sSubPr>
                      <m:e>
                        <m:r>
                          <a:rPr lang="en-US" sz="2400" b="1" i="1" smtClean="0">
                            <a:solidFill>
                              <a:schemeClr val="tx1"/>
                            </a:solidFill>
                            <a:latin typeface="Cambria Math" panose="02040503050406030204" pitchFamily="18" charset="0"/>
                            <a:ea typeface="Cambria Math" panose="02040503050406030204" pitchFamily="18" charset="0"/>
                          </a:rPr>
                          <m:t> </m:t>
                        </m:r>
                        <m:r>
                          <a:rPr lang="en-US" sz="2400" b="1" i="1" smtClean="0">
                            <a:solidFill>
                              <a:schemeClr val="tx1"/>
                            </a:solidFill>
                            <a:latin typeface="Cambria Math" panose="02040503050406030204" pitchFamily="18" charset="0"/>
                            <a:ea typeface="Cambria Math" panose="02040503050406030204" pitchFamily="18" charset="0"/>
                          </a:rPr>
                          <m:t>𝜺</m:t>
                        </m:r>
                      </m:e>
                      <m:sub>
                        <m:r>
                          <a:rPr lang="en-US" sz="2400" b="1" i="1" smtClean="0">
                            <a:solidFill>
                              <a:schemeClr val="tx1"/>
                            </a:solidFill>
                            <a:latin typeface="Cambria Math" panose="02040503050406030204" pitchFamily="18" charset="0"/>
                            <a:ea typeface="Cambria Math" panose="02040503050406030204" pitchFamily="18" charset="0"/>
                          </a:rPr>
                          <m:t>𝟎</m:t>
                        </m:r>
                        <m:r>
                          <a:rPr lang="en-US" sz="2400" b="1" i="1" smtClean="0">
                            <a:solidFill>
                              <a:schemeClr val="tx1"/>
                            </a:solidFill>
                            <a:latin typeface="Cambria Math" panose="02040503050406030204" pitchFamily="18" charset="0"/>
                            <a:ea typeface="Cambria Math" panose="02040503050406030204" pitchFamily="18" charset="0"/>
                          </a:rPr>
                          <m:t> </m:t>
                        </m:r>
                      </m:sub>
                    </m:sSub>
                  </m:oMath>
                </a14:m>
                <a:r>
                  <a:rPr lang="en-US" sz="2400" b="1" dirty="0"/>
                  <a:t>:</a:t>
                </a:r>
              </a:p>
            </p:txBody>
          </p:sp>
        </mc:Choice>
        <mc:Fallback xmlns="">
          <p:sp>
            <p:nvSpPr>
              <p:cNvPr id="121" name="TextBox 120">
                <a:extLst>
                  <a:ext uri="{FF2B5EF4-FFF2-40B4-BE49-F238E27FC236}">
                    <a16:creationId xmlns:a16="http://schemas.microsoft.com/office/drawing/2014/main" id="{632D67A6-2C13-425C-9AC8-16857930BE12}"/>
                  </a:ext>
                </a:extLst>
              </p:cNvPr>
              <p:cNvSpPr txBox="1">
                <a:spLocks noRot="1" noChangeAspect="1" noMove="1" noResize="1" noEditPoints="1" noAdjustHandles="1" noChangeArrowheads="1" noChangeShapeType="1" noTextEdit="1"/>
              </p:cNvSpPr>
              <p:nvPr/>
            </p:nvSpPr>
            <p:spPr>
              <a:xfrm>
                <a:off x="5619363" y="5625962"/>
                <a:ext cx="554594" cy="369332"/>
              </a:xfrm>
              <a:prstGeom prst="rect">
                <a:avLst/>
              </a:prstGeom>
              <a:blipFill>
                <a:blip r:embed="rId11"/>
                <a:stretch>
                  <a:fillRect l="-2198" t="-26667" r="-24176" b="-50000"/>
                </a:stretch>
              </a:blipFill>
            </p:spPr>
            <p:txBody>
              <a:bodyPr/>
              <a:lstStyle/>
              <a:p>
                <a:r>
                  <a:rPr lang="en-US">
                    <a:noFill/>
                  </a:rPr>
                  <a:t> </a:t>
                </a:r>
              </a:p>
            </p:txBody>
          </p:sp>
        </mc:Fallback>
      </mc:AlternateContent>
      <p:sp>
        <p:nvSpPr>
          <p:cNvPr id="29" name="TextBox 28">
            <a:extLst>
              <a:ext uri="{FF2B5EF4-FFF2-40B4-BE49-F238E27FC236}">
                <a16:creationId xmlns:a16="http://schemas.microsoft.com/office/drawing/2014/main" id="{BB864830-A066-4419-B920-C21B9823251F}"/>
              </a:ext>
            </a:extLst>
          </p:cNvPr>
          <p:cNvSpPr txBox="1"/>
          <p:nvPr/>
        </p:nvSpPr>
        <p:spPr>
          <a:xfrm>
            <a:off x="6155325" y="5420046"/>
            <a:ext cx="3779209" cy="830997"/>
          </a:xfrm>
          <a:prstGeom prst="rect">
            <a:avLst/>
          </a:prstGeom>
          <a:noFill/>
        </p:spPr>
        <p:txBody>
          <a:bodyPr wrap="square" rtlCol="0">
            <a:spAutoFit/>
          </a:bodyPr>
          <a:lstStyle/>
          <a:p>
            <a:r>
              <a:rPr lang="en-US" sz="1600" dirty="0"/>
              <a:t>If the activation enthalpy is too large, then </a:t>
            </a:r>
            <a:r>
              <a:rPr lang="en-US" sz="1600" i="1" dirty="0"/>
              <a:t>x</a:t>
            </a:r>
            <a:r>
              <a:rPr lang="en-US" sz="1600" i="1" baseline="-25000" dirty="0"/>
              <a:t>1</a:t>
            </a:r>
            <a:r>
              <a:rPr lang="en-US" sz="1600" dirty="0"/>
              <a:t> becomes too small, and we risk not having sufficient numbers of the </a:t>
            </a:r>
            <a:r>
              <a:rPr lang="en-US" sz="1600" i="1" dirty="0"/>
              <a:t>z</a:t>
            </a:r>
            <a:r>
              <a:rPr lang="en-US" sz="1600" i="1" baseline="-25000" dirty="0"/>
              <a:t>1</a:t>
            </a:r>
            <a:r>
              <a:rPr lang="en-US" sz="1600" dirty="0"/>
              <a:t> triplets.</a:t>
            </a:r>
          </a:p>
        </p:txBody>
      </p:sp>
      <mc:AlternateContent xmlns:mc="http://schemas.openxmlformats.org/markup-compatibility/2006" xmlns:a14="http://schemas.microsoft.com/office/drawing/2010/main">
        <mc:Choice Requires="a14">
          <p:sp>
            <p:nvSpPr>
              <p:cNvPr id="131" name="TextBox 130">
                <a:extLst>
                  <a:ext uri="{FF2B5EF4-FFF2-40B4-BE49-F238E27FC236}">
                    <a16:creationId xmlns:a16="http://schemas.microsoft.com/office/drawing/2014/main" id="{FF2BF97A-B5FF-43CD-AF33-B0EF03FB2DE6}"/>
                  </a:ext>
                </a:extLst>
              </p:cNvPr>
              <p:cNvSpPr txBox="1"/>
              <p:nvPr/>
            </p:nvSpPr>
            <p:spPr>
              <a:xfrm>
                <a:off x="5620133" y="6695100"/>
                <a:ext cx="554594" cy="369332"/>
              </a:xfrm>
              <a:prstGeom prst="rect">
                <a:avLst/>
              </a:prstGeom>
              <a:noFill/>
            </p:spPr>
            <p:txBody>
              <a:bodyPr wrap="square" lIns="0" tIns="0" rIns="0" bIns="0" rtlCol="0">
                <a:spAutoFit/>
              </a:bodyPr>
              <a:lstStyle/>
              <a:p>
                <a14:m>
                  <m:oMath xmlns:m="http://schemas.openxmlformats.org/officeDocument/2006/math">
                    <m:sSub>
                      <m:sSubPr>
                        <m:ctrlPr>
                          <a:rPr lang="en-US" sz="2400" b="1" i="1" smtClean="0">
                            <a:solidFill>
                              <a:schemeClr val="tx1"/>
                            </a:solidFill>
                            <a:latin typeface="Cambria Math" panose="02040503050406030204" pitchFamily="18" charset="0"/>
                            <a:ea typeface="Cambria Math" panose="02040503050406030204" pitchFamily="18" charset="0"/>
                          </a:rPr>
                        </m:ctrlPr>
                      </m:sSubPr>
                      <m:e>
                        <m:r>
                          <a:rPr lang="en-US" sz="2400" b="1" i="1" smtClean="0">
                            <a:solidFill>
                              <a:schemeClr val="tx1"/>
                            </a:solidFill>
                            <a:latin typeface="Cambria Math" panose="02040503050406030204" pitchFamily="18" charset="0"/>
                            <a:ea typeface="Cambria Math" panose="02040503050406030204" pitchFamily="18" charset="0"/>
                          </a:rPr>
                          <m:t> </m:t>
                        </m:r>
                        <m:r>
                          <a:rPr lang="en-US" sz="2400" b="1" i="1" smtClean="0">
                            <a:solidFill>
                              <a:schemeClr val="tx1"/>
                            </a:solidFill>
                            <a:latin typeface="Cambria Math" panose="02040503050406030204" pitchFamily="18" charset="0"/>
                            <a:ea typeface="Cambria Math" panose="02040503050406030204" pitchFamily="18" charset="0"/>
                          </a:rPr>
                          <m:t>𝜺</m:t>
                        </m:r>
                      </m:e>
                      <m:sub>
                        <m:r>
                          <a:rPr lang="en-US" sz="2400" b="1" i="1" smtClean="0">
                            <a:solidFill>
                              <a:schemeClr val="tx1"/>
                            </a:solidFill>
                            <a:latin typeface="Cambria Math" panose="02040503050406030204" pitchFamily="18" charset="0"/>
                            <a:ea typeface="Cambria Math" panose="02040503050406030204" pitchFamily="18" charset="0"/>
                          </a:rPr>
                          <m:t>𝟏</m:t>
                        </m:r>
                        <m:r>
                          <a:rPr lang="en-US" sz="2400" b="1" i="1" smtClean="0">
                            <a:solidFill>
                              <a:schemeClr val="tx1"/>
                            </a:solidFill>
                            <a:latin typeface="Cambria Math" panose="02040503050406030204" pitchFamily="18" charset="0"/>
                            <a:ea typeface="Cambria Math" panose="02040503050406030204" pitchFamily="18" charset="0"/>
                          </a:rPr>
                          <m:t> </m:t>
                        </m:r>
                      </m:sub>
                    </m:sSub>
                  </m:oMath>
                </a14:m>
                <a:r>
                  <a:rPr lang="en-US" sz="2400" b="1" dirty="0"/>
                  <a:t>:</a:t>
                </a:r>
              </a:p>
            </p:txBody>
          </p:sp>
        </mc:Choice>
        <mc:Fallback xmlns="">
          <p:sp>
            <p:nvSpPr>
              <p:cNvPr id="131" name="TextBox 130">
                <a:extLst>
                  <a:ext uri="{FF2B5EF4-FFF2-40B4-BE49-F238E27FC236}">
                    <a16:creationId xmlns:a16="http://schemas.microsoft.com/office/drawing/2014/main" id="{FF2BF97A-B5FF-43CD-AF33-B0EF03FB2DE6}"/>
                  </a:ext>
                </a:extLst>
              </p:cNvPr>
              <p:cNvSpPr txBox="1">
                <a:spLocks noRot="1" noChangeAspect="1" noMove="1" noResize="1" noEditPoints="1" noAdjustHandles="1" noChangeArrowheads="1" noChangeShapeType="1" noTextEdit="1"/>
              </p:cNvSpPr>
              <p:nvPr/>
            </p:nvSpPr>
            <p:spPr>
              <a:xfrm>
                <a:off x="5620133" y="6695100"/>
                <a:ext cx="554594" cy="369332"/>
              </a:xfrm>
              <a:prstGeom prst="rect">
                <a:avLst/>
              </a:prstGeom>
              <a:blipFill>
                <a:blip r:embed="rId12"/>
                <a:stretch>
                  <a:fillRect l="-2198" t="-24590" r="-24176" b="-49180"/>
                </a:stretch>
              </a:blipFill>
            </p:spPr>
            <p:txBody>
              <a:bodyPr/>
              <a:lstStyle/>
              <a:p>
                <a:r>
                  <a:rPr lang="en-US">
                    <a:noFill/>
                  </a:rPr>
                  <a:t> </a:t>
                </a:r>
              </a:p>
            </p:txBody>
          </p:sp>
        </mc:Fallback>
      </mc:AlternateContent>
      <p:sp>
        <p:nvSpPr>
          <p:cNvPr id="132" name="TextBox 131">
            <a:extLst>
              <a:ext uri="{FF2B5EF4-FFF2-40B4-BE49-F238E27FC236}">
                <a16:creationId xmlns:a16="http://schemas.microsoft.com/office/drawing/2014/main" id="{F085AA49-CECC-4333-848C-266C0A12E0F9}"/>
              </a:ext>
            </a:extLst>
          </p:cNvPr>
          <p:cNvSpPr txBox="1"/>
          <p:nvPr/>
        </p:nvSpPr>
        <p:spPr>
          <a:xfrm>
            <a:off x="6158588" y="6341342"/>
            <a:ext cx="3779209" cy="1323439"/>
          </a:xfrm>
          <a:prstGeom prst="rect">
            <a:avLst/>
          </a:prstGeom>
          <a:noFill/>
        </p:spPr>
        <p:txBody>
          <a:bodyPr wrap="square" rtlCol="0">
            <a:spAutoFit/>
          </a:bodyPr>
          <a:lstStyle/>
          <a:p>
            <a:r>
              <a:rPr lang="en-US" sz="1600" dirty="0"/>
              <a:t>If the interaction enthalpy is too large, then we’ve already pushed the system to a single, maximally-sized cluster of each type, and there is no benefit to increasing the interaction enthalpy.</a:t>
            </a:r>
          </a:p>
        </p:txBody>
      </p:sp>
      <p:sp>
        <p:nvSpPr>
          <p:cNvPr id="30" name="TextBox 29">
            <a:extLst>
              <a:ext uri="{FF2B5EF4-FFF2-40B4-BE49-F238E27FC236}">
                <a16:creationId xmlns:a16="http://schemas.microsoft.com/office/drawing/2014/main" id="{9436285D-DD0B-4889-8730-CD6937A9B9DB}"/>
              </a:ext>
            </a:extLst>
          </p:cNvPr>
          <p:cNvSpPr txBox="1"/>
          <p:nvPr/>
        </p:nvSpPr>
        <p:spPr>
          <a:xfrm>
            <a:off x="3624113" y="3198082"/>
            <a:ext cx="1715278" cy="400110"/>
          </a:xfrm>
          <a:prstGeom prst="rect">
            <a:avLst/>
          </a:prstGeom>
          <a:noFill/>
        </p:spPr>
        <p:txBody>
          <a:bodyPr wrap="none" rtlCol="0">
            <a:spAutoFit/>
          </a:bodyPr>
          <a:lstStyle/>
          <a:p>
            <a:r>
              <a:rPr lang="en-US" b="1" dirty="0"/>
              <a:t>Useful portion</a:t>
            </a:r>
          </a:p>
        </p:txBody>
      </p:sp>
      <p:sp>
        <p:nvSpPr>
          <p:cNvPr id="32" name="Right Brace 31">
            <a:extLst>
              <a:ext uri="{FF2B5EF4-FFF2-40B4-BE49-F238E27FC236}">
                <a16:creationId xmlns:a16="http://schemas.microsoft.com/office/drawing/2014/main" id="{EC12AE99-48A5-46F7-B479-CC6BA354EAA0}"/>
              </a:ext>
            </a:extLst>
          </p:cNvPr>
          <p:cNvSpPr/>
          <p:nvPr/>
        </p:nvSpPr>
        <p:spPr>
          <a:xfrm rot="5400000">
            <a:off x="3251961" y="5182837"/>
            <a:ext cx="379954" cy="3081068"/>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2" name="TextBox 141">
            <a:extLst>
              <a:ext uri="{FF2B5EF4-FFF2-40B4-BE49-F238E27FC236}">
                <a16:creationId xmlns:a16="http://schemas.microsoft.com/office/drawing/2014/main" id="{4E41EE44-D1B2-4F9C-8A59-3DEC5BB73D0B}"/>
              </a:ext>
            </a:extLst>
          </p:cNvPr>
          <p:cNvSpPr txBox="1"/>
          <p:nvPr/>
        </p:nvSpPr>
        <p:spPr>
          <a:xfrm>
            <a:off x="1892475" y="6938344"/>
            <a:ext cx="3098925" cy="369332"/>
          </a:xfrm>
          <a:prstGeom prst="rect">
            <a:avLst/>
          </a:prstGeom>
          <a:noFill/>
        </p:spPr>
        <p:txBody>
          <a:bodyPr wrap="none" rtlCol="0">
            <a:spAutoFit/>
          </a:bodyPr>
          <a:lstStyle/>
          <a:p>
            <a:r>
              <a:rPr lang="en-US" sz="1800" i="1" dirty="0"/>
              <a:t>Two extreme topography types</a:t>
            </a:r>
          </a:p>
        </p:txBody>
      </p:sp>
    </p:spTree>
    <p:extLst>
      <p:ext uri="{BB962C8B-B14F-4D97-AF65-F5344CB8AC3E}">
        <p14:creationId xmlns:p14="http://schemas.microsoft.com/office/powerpoint/2010/main" val="104933350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6AD44E2F-2F1B-4CAC-A567-1BE7914821B7}"/>
              </a:ext>
            </a:extLst>
          </p:cNvPr>
          <p:cNvSpPr/>
          <p:nvPr/>
        </p:nvSpPr>
        <p:spPr>
          <a:xfrm>
            <a:off x="1298866" y="2809829"/>
            <a:ext cx="4449757" cy="1873083"/>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2AA5625-0D81-4093-84E6-2A45FDEDE21F}"/>
              </a:ext>
            </a:extLst>
          </p:cNvPr>
          <p:cNvSpPr txBox="1"/>
          <p:nvPr/>
        </p:nvSpPr>
        <p:spPr>
          <a:xfrm>
            <a:off x="586631" y="6435551"/>
            <a:ext cx="455574" cy="346249"/>
          </a:xfrm>
          <a:prstGeom prst="rect">
            <a:avLst/>
          </a:prstGeom>
          <a:noFill/>
        </p:spPr>
        <p:txBody>
          <a:bodyPr wrap="none" rtlCol="0">
            <a:spAutoFit/>
          </a:bodyPr>
          <a:lstStyle/>
          <a:p>
            <a:r>
              <a:rPr lang="en-US" sz="1650" b="1" dirty="0"/>
              <a:t>0.5</a:t>
            </a:r>
          </a:p>
        </p:txBody>
      </p:sp>
      <p:sp>
        <p:nvSpPr>
          <p:cNvPr id="9" name="TextBox 8">
            <a:extLst>
              <a:ext uri="{FF2B5EF4-FFF2-40B4-BE49-F238E27FC236}">
                <a16:creationId xmlns:a16="http://schemas.microsoft.com/office/drawing/2014/main" id="{EA3EC576-2EAF-453A-8E53-47F22F19AD8A}"/>
              </a:ext>
            </a:extLst>
          </p:cNvPr>
          <p:cNvSpPr txBox="1"/>
          <p:nvPr/>
        </p:nvSpPr>
        <p:spPr>
          <a:xfrm>
            <a:off x="615994" y="2706424"/>
            <a:ext cx="455574" cy="346249"/>
          </a:xfrm>
          <a:prstGeom prst="rect">
            <a:avLst/>
          </a:prstGeom>
          <a:noFill/>
        </p:spPr>
        <p:txBody>
          <a:bodyPr wrap="none" rtlCol="0">
            <a:spAutoFit/>
          </a:bodyPr>
          <a:lstStyle/>
          <a:p>
            <a:r>
              <a:rPr lang="en-US" sz="1650" b="1" dirty="0"/>
              <a:t>0.0</a:t>
            </a:r>
          </a:p>
        </p:txBody>
      </p:sp>
      <p:sp>
        <p:nvSpPr>
          <p:cNvPr id="10" name="TextBox 9">
            <a:extLst>
              <a:ext uri="{FF2B5EF4-FFF2-40B4-BE49-F238E27FC236}">
                <a16:creationId xmlns:a16="http://schemas.microsoft.com/office/drawing/2014/main" id="{B994AF08-7D2B-4D7C-925D-082BFA394477}"/>
              </a:ext>
            </a:extLst>
          </p:cNvPr>
          <p:cNvSpPr txBox="1"/>
          <p:nvPr/>
        </p:nvSpPr>
        <p:spPr>
          <a:xfrm>
            <a:off x="606206" y="3419422"/>
            <a:ext cx="455574" cy="346249"/>
          </a:xfrm>
          <a:prstGeom prst="rect">
            <a:avLst/>
          </a:prstGeom>
          <a:noFill/>
        </p:spPr>
        <p:txBody>
          <a:bodyPr wrap="none" rtlCol="0">
            <a:spAutoFit/>
          </a:bodyPr>
          <a:lstStyle/>
          <a:p>
            <a:r>
              <a:rPr lang="en-US" sz="1650" b="1" dirty="0"/>
              <a:t>0.1</a:t>
            </a:r>
          </a:p>
        </p:txBody>
      </p:sp>
      <p:cxnSp>
        <p:nvCxnSpPr>
          <p:cNvPr id="14" name="Straight Connector 13">
            <a:extLst>
              <a:ext uri="{FF2B5EF4-FFF2-40B4-BE49-F238E27FC236}">
                <a16:creationId xmlns:a16="http://schemas.microsoft.com/office/drawing/2014/main" id="{B73E7531-C0E3-4D27-A226-47E8B61EA226}"/>
              </a:ext>
            </a:extLst>
          </p:cNvPr>
          <p:cNvCxnSpPr>
            <a:cxnSpLocks/>
          </p:cNvCxnSpPr>
          <p:nvPr/>
        </p:nvCxnSpPr>
        <p:spPr>
          <a:xfrm flipV="1">
            <a:off x="1049680" y="5837704"/>
            <a:ext cx="198408" cy="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9168AAE-734B-4238-8B5E-9905CCF9D1DE}"/>
              </a:ext>
            </a:extLst>
          </p:cNvPr>
          <p:cNvCxnSpPr>
            <a:cxnSpLocks/>
          </p:cNvCxnSpPr>
          <p:nvPr/>
        </p:nvCxnSpPr>
        <p:spPr>
          <a:xfrm flipV="1">
            <a:off x="1066165" y="5070747"/>
            <a:ext cx="198408" cy="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B33957A-6675-4BE7-96F5-C0EB64939B12}"/>
              </a:ext>
            </a:extLst>
          </p:cNvPr>
          <p:cNvCxnSpPr>
            <a:cxnSpLocks/>
          </p:cNvCxnSpPr>
          <p:nvPr/>
        </p:nvCxnSpPr>
        <p:spPr>
          <a:xfrm flipV="1">
            <a:off x="1064019" y="4335702"/>
            <a:ext cx="198408" cy="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E4690098-2907-4E21-BCE1-9BE6D8055A29}"/>
              </a:ext>
            </a:extLst>
          </p:cNvPr>
          <p:cNvCxnSpPr>
            <a:cxnSpLocks/>
          </p:cNvCxnSpPr>
          <p:nvPr/>
        </p:nvCxnSpPr>
        <p:spPr>
          <a:xfrm flipV="1">
            <a:off x="1049680" y="6592337"/>
            <a:ext cx="198408" cy="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81BDF13B-EFCF-449E-8FA3-2F1F5BD9884D}"/>
              </a:ext>
            </a:extLst>
          </p:cNvPr>
          <p:cNvCxnSpPr>
            <a:cxnSpLocks/>
          </p:cNvCxnSpPr>
          <p:nvPr/>
        </p:nvCxnSpPr>
        <p:spPr>
          <a:xfrm flipH="1">
            <a:off x="1248089" y="2793706"/>
            <a:ext cx="16484" cy="379419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4B84E8DD-AB2B-4F1C-B953-8F9E57D628EC}"/>
              </a:ext>
            </a:extLst>
          </p:cNvPr>
          <p:cNvSpPr txBox="1"/>
          <p:nvPr/>
        </p:nvSpPr>
        <p:spPr>
          <a:xfrm>
            <a:off x="625782" y="5692928"/>
            <a:ext cx="455574" cy="346249"/>
          </a:xfrm>
          <a:prstGeom prst="rect">
            <a:avLst/>
          </a:prstGeom>
          <a:noFill/>
        </p:spPr>
        <p:txBody>
          <a:bodyPr wrap="none" rtlCol="0">
            <a:spAutoFit/>
          </a:bodyPr>
          <a:lstStyle/>
          <a:p>
            <a:r>
              <a:rPr lang="en-US" sz="1650" b="1" dirty="0"/>
              <a:t>0.4</a:t>
            </a:r>
          </a:p>
        </p:txBody>
      </p:sp>
      <p:sp>
        <p:nvSpPr>
          <p:cNvPr id="23" name="TextBox 22">
            <a:extLst>
              <a:ext uri="{FF2B5EF4-FFF2-40B4-BE49-F238E27FC236}">
                <a16:creationId xmlns:a16="http://schemas.microsoft.com/office/drawing/2014/main" id="{6CC16EEE-C0DA-4136-8BD9-4F25BC344F62}"/>
              </a:ext>
            </a:extLst>
          </p:cNvPr>
          <p:cNvSpPr txBox="1"/>
          <p:nvPr/>
        </p:nvSpPr>
        <p:spPr>
          <a:xfrm>
            <a:off x="596419" y="4940516"/>
            <a:ext cx="455574" cy="346249"/>
          </a:xfrm>
          <a:prstGeom prst="rect">
            <a:avLst/>
          </a:prstGeom>
          <a:noFill/>
        </p:spPr>
        <p:txBody>
          <a:bodyPr wrap="none" rtlCol="0">
            <a:spAutoFit/>
          </a:bodyPr>
          <a:lstStyle/>
          <a:p>
            <a:r>
              <a:rPr lang="en-US" sz="1650" b="1" dirty="0"/>
              <a:t>0.3</a:t>
            </a:r>
          </a:p>
        </p:txBody>
      </p:sp>
      <p:sp>
        <p:nvSpPr>
          <p:cNvPr id="24" name="TextBox 23">
            <a:extLst>
              <a:ext uri="{FF2B5EF4-FFF2-40B4-BE49-F238E27FC236}">
                <a16:creationId xmlns:a16="http://schemas.microsoft.com/office/drawing/2014/main" id="{234895B3-B474-40F3-A888-CD013FDCD185}"/>
              </a:ext>
            </a:extLst>
          </p:cNvPr>
          <p:cNvSpPr txBox="1"/>
          <p:nvPr/>
        </p:nvSpPr>
        <p:spPr>
          <a:xfrm>
            <a:off x="576843" y="4199287"/>
            <a:ext cx="455574" cy="346249"/>
          </a:xfrm>
          <a:prstGeom prst="rect">
            <a:avLst/>
          </a:prstGeom>
          <a:noFill/>
        </p:spPr>
        <p:txBody>
          <a:bodyPr wrap="none" rtlCol="0">
            <a:spAutoFit/>
          </a:bodyPr>
          <a:lstStyle/>
          <a:p>
            <a:r>
              <a:rPr lang="en-US" sz="1650" b="1" dirty="0"/>
              <a:t>0.2</a:t>
            </a:r>
          </a:p>
        </p:txBody>
      </p:sp>
      <p:sp>
        <p:nvSpPr>
          <p:cNvPr id="51" name="Rectangle 50">
            <a:extLst>
              <a:ext uri="{FF2B5EF4-FFF2-40B4-BE49-F238E27FC236}">
                <a16:creationId xmlns:a16="http://schemas.microsoft.com/office/drawing/2014/main" id="{1019EF2C-21CD-4227-AD27-D3E2836F2B6F}"/>
              </a:ext>
            </a:extLst>
          </p:cNvPr>
          <p:cNvSpPr/>
          <p:nvPr/>
        </p:nvSpPr>
        <p:spPr>
          <a:xfrm>
            <a:off x="2888995" y="2468495"/>
            <a:ext cx="4266175" cy="26075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50"/>
          </a:p>
        </p:txBody>
      </p:sp>
      <p:cxnSp>
        <p:nvCxnSpPr>
          <p:cNvPr id="50" name="Straight Connector 49">
            <a:extLst>
              <a:ext uri="{FF2B5EF4-FFF2-40B4-BE49-F238E27FC236}">
                <a16:creationId xmlns:a16="http://schemas.microsoft.com/office/drawing/2014/main" id="{E781BD77-65A2-4396-9A86-802F990F7019}"/>
              </a:ext>
            </a:extLst>
          </p:cNvPr>
          <p:cNvCxnSpPr>
            <a:cxnSpLocks/>
          </p:cNvCxnSpPr>
          <p:nvPr/>
        </p:nvCxnSpPr>
        <p:spPr>
          <a:xfrm flipH="1">
            <a:off x="1272413" y="2811576"/>
            <a:ext cx="7518388" cy="981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C3D24825-1B6B-407F-95BF-26368B2065B2}"/>
              </a:ext>
            </a:extLst>
          </p:cNvPr>
          <p:cNvCxnSpPr>
            <a:cxnSpLocks/>
          </p:cNvCxnSpPr>
          <p:nvPr/>
        </p:nvCxnSpPr>
        <p:spPr>
          <a:xfrm flipV="1">
            <a:off x="2031948" y="2709600"/>
            <a:ext cx="0" cy="10022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62D9AF66-1CA8-45DF-852A-335519595074}"/>
              </a:ext>
            </a:extLst>
          </p:cNvPr>
          <p:cNvCxnSpPr>
            <a:cxnSpLocks/>
          </p:cNvCxnSpPr>
          <p:nvPr/>
        </p:nvCxnSpPr>
        <p:spPr>
          <a:xfrm flipV="1">
            <a:off x="2769336" y="2610741"/>
            <a:ext cx="0" cy="19771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8F569509-9E1A-4D7E-9604-9C3C89EE0B6F}"/>
              </a:ext>
            </a:extLst>
          </p:cNvPr>
          <p:cNvCxnSpPr>
            <a:cxnSpLocks/>
          </p:cNvCxnSpPr>
          <p:nvPr/>
        </p:nvCxnSpPr>
        <p:spPr>
          <a:xfrm flipV="1">
            <a:off x="4271301" y="2614137"/>
            <a:ext cx="0" cy="19771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5420E6E0-C9F4-4F0A-9F42-D38C364E918E}"/>
              </a:ext>
            </a:extLst>
          </p:cNvPr>
          <p:cNvCxnSpPr>
            <a:cxnSpLocks/>
          </p:cNvCxnSpPr>
          <p:nvPr/>
        </p:nvCxnSpPr>
        <p:spPr>
          <a:xfrm flipV="1">
            <a:off x="5780066" y="2636761"/>
            <a:ext cx="0" cy="19771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F1972264-EBB2-4817-8503-BC234189C61F}"/>
              </a:ext>
            </a:extLst>
          </p:cNvPr>
          <p:cNvCxnSpPr>
            <a:cxnSpLocks/>
          </p:cNvCxnSpPr>
          <p:nvPr/>
        </p:nvCxnSpPr>
        <p:spPr>
          <a:xfrm flipV="1">
            <a:off x="7319417" y="2623676"/>
            <a:ext cx="0" cy="19771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ABBF78EB-17D2-4999-B0BA-4B0ABAF56A16}"/>
              </a:ext>
            </a:extLst>
          </p:cNvPr>
          <p:cNvCxnSpPr>
            <a:cxnSpLocks/>
          </p:cNvCxnSpPr>
          <p:nvPr/>
        </p:nvCxnSpPr>
        <p:spPr>
          <a:xfrm flipV="1">
            <a:off x="3513527" y="2712996"/>
            <a:ext cx="0" cy="10022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E219B66A-B792-4265-90F8-2A44B7AB27A9}"/>
              </a:ext>
            </a:extLst>
          </p:cNvPr>
          <p:cNvCxnSpPr>
            <a:cxnSpLocks/>
          </p:cNvCxnSpPr>
          <p:nvPr/>
        </p:nvCxnSpPr>
        <p:spPr>
          <a:xfrm flipV="1">
            <a:off x="5005297" y="2702281"/>
            <a:ext cx="0" cy="10022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0806BCEF-3E3E-4787-808E-47469B989DA0}"/>
              </a:ext>
            </a:extLst>
          </p:cNvPr>
          <p:cNvCxnSpPr>
            <a:cxnSpLocks/>
          </p:cNvCxnSpPr>
          <p:nvPr/>
        </p:nvCxnSpPr>
        <p:spPr>
          <a:xfrm flipV="1">
            <a:off x="6562209" y="2715231"/>
            <a:ext cx="0" cy="10022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78F5A247-D5E9-4BA6-BC2A-E64104C44100}"/>
              </a:ext>
            </a:extLst>
          </p:cNvPr>
          <p:cNvCxnSpPr>
            <a:cxnSpLocks/>
          </p:cNvCxnSpPr>
          <p:nvPr/>
        </p:nvCxnSpPr>
        <p:spPr>
          <a:xfrm flipV="1">
            <a:off x="8054629" y="2705036"/>
            <a:ext cx="0" cy="10022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A1150F4A-C766-4156-8C10-3CC0328D3A73}"/>
              </a:ext>
            </a:extLst>
          </p:cNvPr>
          <p:cNvCxnSpPr>
            <a:cxnSpLocks/>
          </p:cNvCxnSpPr>
          <p:nvPr/>
        </p:nvCxnSpPr>
        <p:spPr>
          <a:xfrm flipV="1">
            <a:off x="8790800" y="2606177"/>
            <a:ext cx="0" cy="19771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8E22BD98-0107-4DEA-BC47-25E617DAEEA3}"/>
              </a:ext>
            </a:extLst>
          </p:cNvPr>
          <p:cNvSpPr txBox="1"/>
          <p:nvPr/>
        </p:nvSpPr>
        <p:spPr>
          <a:xfrm>
            <a:off x="1071079" y="2363563"/>
            <a:ext cx="455574" cy="346249"/>
          </a:xfrm>
          <a:prstGeom prst="rect">
            <a:avLst/>
          </a:prstGeom>
          <a:noFill/>
        </p:spPr>
        <p:txBody>
          <a:bodyPr wrap="none" rtlCol="0">
            <a:spAutoFit/>
          </a:bodyPr>
          <a:lstStyle/>
          <a:p>
            <a:r>
              <a:rPr lang="en-US" sz="1650" b="1" dirty="0"/>
              <a:t>0.0</a:t>
            </a:r>
          </a:p>
        </p:txBody>
      </p:sp>
      <p:sp>
        <p:nvSpPr>
          <p:cNvPr id="66" name="TextBox 65">
            <a:extLst>
              <a:ext uri="{FF2B5EF4-FFF2-40B4-BE49-F238E27FC236}">
                <a16:creationId xmlns:a16="http://schemas.microsoft.com/office/drawing/2014/main" id="{66101D11-63AD-415E-B50F-D34E01A5E553}"/>
              </a:ext>
            </a:extLst>
          </p:cNvPr>
          <p:cNvSpPr txBox="1"/>
          <p:nvPr/>
        </p:nvSpPr>
        <p:spPr>
          <a:xfrm>
            <a:off x="2564694" y="2318978"/>
            <a:ext cx="455574" cy="346249"/>
          </a:xfrm>
          <a:prstGeom prst="rect">
            <a:avLst/>
          </a:prstGeom>
          <a:noFill/>
        </p:spPr>
        <p:txBody>
          <a:bodyPr wrap="none" rtlCol="0">
            <a:spAutoFit/>
          </a:bodyPr>
          <a:lstStyle/>
          <a:p>
            <a:r>
              <a:rPr lang="en-US" sz="1650" b="1" dirty="0"/>
              <a:t>1.0</a:t>
            </a:r>
          </a:p>
        </p:txBody>
      </p:sp>
      <p:sp>
        <p:nvSpPr>
          <p:cNvPr id="67" name="TextBox 66">
            <a:extLst>
              <a:ext uri="{FF2B5EF4-FFF2-40B4-BE49-F238E27FC236}">
                <a16:creationId xmlns:a16="http://schemas.microsoft.com/office/drawing/2014/main" id="{59FC5D5A-431A-4CBB-97C0-088711C71B3E}"/>
              </a:ext>
            </a:extLst>
          </p:cNvPr>
          <p:cNvSpPr txBox="1"/>
          <p:nvPr/>
        </p:nvSpPr>
        <p:spPr>
          <a:xfrm>
            <a:off x="4044198" y="2315249"/>
            <a:ext cx="455574" cy="346249"/>
          </a:xfrm>
          <a:prstGeom prst="rect">
            <a:avLst/>
          </a:prstGeom>
          <a:noFill/>
        </p:spPr>
        <p:txBody>
          <a:bodyPr wrap="none" rtlCol="0">
            <a:spAutoFit/>
          </a:bodyPr>
          <a:lstStyle/>
          <a:p>
            <a:r>
              <a:rPr lang="en-US" sz="1650" b="1" dirty="0"/>
              <a:t>2.0</a:t>
            </a:r>
          </a:p>
        </p:txBody>
      </p:sp>
      <p:sp>
        <p:nvSpPr>
          <p:cNvPr id="68" name="TextBox 67">
            <a:extLst>
              <a:ext uri="{FF2B5EF4-FFF2-40B4-BE49-F238E27FC236}">
                <a16:creationId xmlns:a16="http://schemas.microsoft.com/office/drawing/2014/main" id="{0327437F-E792-4A65-B9B6-95BA37CF6F45}"/>
              </a:ext>
            </a:extLst>
          </p:cNvPr>
          <p:cNvSpPr txBox="1"/>
          <p:nvPr/>
        </p:nvSpPr>
        <p:spPr>
          <a:xfrm>
            <a:off x="5582223" y="2311612"/>
            <a:ext cx="455574" cy="346249"/>
          </a:xfrm>
          <a:prstGeom prst="rect">
            <a:avLst/>
          </a:prstGeom>
          <a:noFill/>
        </p:spPr>
        <p:txBody>
          <a:bodyPr wrap="none" rtlCol="0">
            <a:spAutoFit/>
          </a:bodyPr>
          <a:lstStyle/>
          <a:p>
            <a:r>
              <a:rPr lang="en-US" sz="1650" b="1" dirty="0"/>
              <a:t>3.0</a:t>
            </a:r>
          </a:p>
        </p:txBody>
      </p:sp>
      <p:sp>
        <p:nvSpPr>
          <p:cNvPr id="69" name="TextBox 68">
            <a:extLst>
              <a:ext uri="{FF2B5EF4-FFF2-40B4-BE49-F238E27FC236}">
                <a16:creationId xmlns:a16="http://schemas.microsoft.com/office/drawing/2014/main" id="{8789DF82-7ABB-4247-86C1-E034FC834D60}"/>
              </a:ext>
            </a:extLst>
          </p:cNvPr>
          <p:cNvSpPr txBox="1"/>
          <p:nvPr/>
        </p:nvSpPr>
        <p:spPr>
          <a:xfrm>
            <a:off x="7092310" y="2329022"/>
            <a:ext cx="455574" cy="346249"/>
          </a:xfrm>
          <a:prstGeom prst="rect">
            <a:avLst/>
          </a:prstGeom>
          <a:noFill/>
        </p:spPr>
        <p:txBody>
          <a:bodyPr wrap="none" rtlCol="0">
            <a:spAutoFit/>
          </a:bodyPr>
          <a:lstStyle/>
          <a:p>
            <a:r>
              <a:rPr lang="en-US" sz="1650" b="1" dirty="0"/>
              <a:t>4.0</a:t>
            </a:r>
          </a:p>
        </p:txBody>
      </p:sp>
      <p:sp>
        <p:nvSpPr>
          <p:cNvPr id="70" name="TextBox 69">
            <a:extLst>
              <a:ext uri="{FF2B5EF4-FFF2-40B4-BE49-F238E27FC236}">
                <a16:creationId xmlns:a16="http://schemas.microsoft.com/office/drawing/2014/main" id="{FE4950CC-0DD0-495C-9013-20E99122CB34}"/>
              </a:ext>
            </a:extLst>
          </p:cNvPr>
          <p:cNvSpPr txBox="1"/>
          <p:nvPr/>
        </p:nvSpPr>
        <p:spPr>
          <a:xfrm>
            <a:off x="8592952" y="2349996"/>
            <a:ext cx="455574" cy="346249"/>
          </a:xfrm>
          <a:prstGeom prst="rect">
            <a:avLst/>
          </a:prstGeom>
          <a:noFill/>
        </p:spPr>
        <p:txBody>
          <a:bodyPr wrap="none" rtlCol="0">
            <a:spAutoFit/>
          </a:bodyPr>
          <a:lstStyle/>
          <a:p>
            <a:r>
              <a:rPr lang="en-US" sz="1650" b="1" dirty="0"/>
              <a:t>5.0</a:t>
            </a:r>
          </a:p>
        </p:txBody>
      </p:sp>
      <p:cxnSp>
        <p:nvCxnSpPr>
          <p:cNvPr id="71" name="Straight Connector 70">
            <a:extLst>
              <a:ext uri="{FF2B5EF4-FFF2-40B4-BE49-F238E27FC236}">
                <a16:creationId xmlns:a16="http://schemas.microsoft.com/office/drawing/2014/main" id="{0AA6C2FA-DE8C-43EC-8B7C-23733F6EAEFA}"/>
              </a:ext>
            </a:extLst>
          </p:cNvPr>
          <p:cNvCxnSpPr>
            <a:cxnSpLocks/>
          </p:cNvCxnSpPr>
          <p:nvPr/>
        </p:nvCxnSpPr>
        <p:spPr>
          <a:xfrm flipV="1">
            <a:off x="1058325" y="3574906"/>
            <a:ext cx="198408" cy="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4B65F4F9-DAEC-4164-BC4A-9F7809B71531}"/>
              </a:ext>
            </a:extLst>
          </p:cNvPr>
          <p:cNvSpPr/>
          <p:nvPr/>
        </p:nvSpPr>
        <p:spPr>
          <a:xfrm rot="5400000">
            <a:off x="588268" y="2254578"/>
            <a:ext cx="506950" cy="39673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980" i="1" dirty="0">
                <a:solidFill>
                  <a:schemeClr val="tx1"/>
                </a:solidFill>
              </a:rPr>
              <a:t>x</a:t>
            </a:r>
            <a:r>
              <a:rPr lang="en-US" sz="1980" i="1" baseline="-25000" dirty="0">
                <a:solidFill>
                  <a:schemeClr val="tx1"/>
                </a:solidFill>
              </a:rPr>
              <a:t>1</a:t>
            </a:r>
            <a:endParaRPr lang="en-US" sz="1980" i="1" dirty="0">
              <a:solidFill>
                <a:schemeClr val="tx1"/>
              </a:solidFill>
            </a:endParaRPr>
          </a:p>
        </p:txBody>
      </p:sp>
      <p:grpSp>
        <p:nvGrpSpPr>
          <p:cNvPr id="25" name="Group 24">
            <a:extLst>
              <a:ext uri="{FF2B5EF4-FFF2-40B4-BE49-F238E27FC236}">
                <a16:creationId xmlns:a16="http://schemas.microsoft.com/office/drawing/2014/main" id="{F20161C2-F557-4697-B027-280AFF9614DD}"/>
              </a:ext>
            </a:extLst>
          </p:cNvPr>
          <p:cNvGrpSpPr/>
          <p:nvPr/>
        </p:nvGrpSpPr>
        <p:grpSpPr>
          <a:xfrm>
            <a:off x="1021019" y="2668739"/>
            <a:ext cx="670376" cy="346249"/>
            <a:chOff x="2236574" y="1285103"/>
            <a:chExt cx="812577" cy="419695"/>
          </a:xfrm>
        </p:grpSpPr>
        <p:sp>
          <p:nvSpPr>
            <p:cNvPr id="18" name="Rectangle: Rounded Corners 17">
              <a:extLst>
                <a:ext uri="{FF2B5EF4-FFF2-40B4-BE49-F238E27FC236}">
                  <a16:creationId xmlns:a16="http://schemas.microsoft.com/office/drawing/2014/main" id="{7F6B0A7D-9AF4-4753-B3CC-54FFF6A36429}"/>
                </a:ext>
              </a:extLst>
            </p:cNvPr>
            <p:cNvSpPr/>
            <p:nvPr/>
          </p:nvSpPr>
          <p:spPr>
            <a:xfrm>
              <a:off x="2236574" y="1285104"/>
              <a:ext cx="713656" cy="369332"/>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50"/>
            </a:p>
          </p:txBody>
        </p:sp>
        <p:sp>
          <p:nvSpPr>
            <p:cNvPr id="20" name="TextBox 19">
              <a:extLst>
                <a:ext uri="{FF2B5EF4-FFF2-40B4-BE49-F238E27FC236}">
                  <a16:creationId xmlns:a16="http://schemas.microsoft.com/office/drawing/2014/main" id="{FCDCE161-55AC-4D28-885B-C8BEC861AE46}"/>
                </a:ext>
              </a:extLst>
            </p:cNvPr>
            <p:cNvSpPr txBox="1"/>
            <p:nvPr/>
          </p:nvSpPr>
          <p:spPr>
            <a:xfrm>
              <a:off x="2236574" y="1285103"/>
              <a:ext cx="812577" cy="419695"/>
            </a:xfrm>
            <a:prstGeom prst="rect">
              <a:avLst/>
            </a:prstGeom>
            <a:noFill/>
          </p:spPr>
          <p:txBody>
            <a:bodyPr wrap="none" rtlCol="0">
              <a:spAutoFit/>
            </a:bodyPr>
            <a:lstStyle/>
            <a:p>
              <a:r>
                <a:rPr lang="en-US" sz="1650" b="1" dirty="0"/>
                <a:t>0.500</a:t>
              </a:r>
            </a:p>
          </p:txBody>
        </p:sp>
      </p:grpSp>
      <p:sp>
        <p:nvSpPr>
          <p:cNvPr id="72" name="Rectangle 71">
            <a:extLst>
              <a:ext uri="{FF2B5EF4-FFF2-40B4-BE49-F238E27FC236}">
                <a16:creationId xmlns:a16="http://schemas.microsoft.com/office/drawing/2014/main" id="{4F277D11-1F19-414D-889F-1B43C6591D04}"/>
              </a:ext>
            </a:extLst>
          </p:cNvPr>
          <p:cNvSpPr/>
          <p:nvPr/>
        </p:nvSpPr>
        <p:spPr>
          <a:xfrm rot="16200000">
            <a:off x="-1319799" y="4359066"/>
            <a:ext cx="3341138" cy="39673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50" i="1" dirty="0">
                <a:solidFill>
                  <a:schemeClr val="tx1"/>
                </a:solidFill>
              </a:rPr>
              <a:t>(Interaction Enthalpy Parameter) </a:t>
            </a:r>
          </a:p>
        </p:txBody>
      </p:sp>
      <p:grpSp>
        <p:nvGrpSpPr>
          <p:cNvPr id="73" name="Group 72">
            <a:extLst>
              <a:ext uri="{FF2B5EF4-FFF2-40B4-BE49-F238E27FC236}">
                <a16:creationId xmlns:a16="http://schemas.microsoft.com/office/drawing/2014/main" id="{09F89043-8AEA-4F40-9F59-6DD8534C3CB9}"/>
              </a:ext>
            </a:extLst>
          </p:cNvPr>
          <p:cNvGrpSpPr/>
          <p:nvPr/>
        </p:nvGrpSpPr>
        <p:grpSpPr>
          <a:xfrm>
            <a:off x="8466093" y="2702282"/>
            <a:ext cx="670376" cy="346249"/>
            <a:chOff x="2236574" y="1285103"/>
            <a:chExt cx="812577" cy="419695"/>
          </a:xfrm>
        </p:grpSpPr>
        <p:sp>
          <p:nvSpPr>
            <p:cNvPr id="74" name="Rectangle: Rounded Corners 73">
              <a:extLst>
                <a:ext uri="{FF2B5EF4-FFF2-40B4-BE49-F238E27FC236}">
                  <a16:creationId xmlns:a16="http://schemas.microsoft.com/office/drawing/2014/main" id="{4A0F8475-2FA2-4B06-8A04-0D857BEBAFC6}"/>
                </a:ext>
              </a:extLst>
            </p:cNvPr>
            <p:cNvSpPr/>
            <p:nvPr/>
          </p:nvSpPr>
          <p:spPr>
            <a:xfrm>
              <a:off x="2236574" y="1285104"/>
              <a:ext cx="713656" cy="369332"/>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50"/>
            </a:p>
          </p:txBody>
        </p:sp>
        <p:sp>
          <p:nvSpPr>
            <p:cNvPr id="75" name="TextBox 74">
              <a:extLst>
                <a:ext uri="{FF2B5EF4-FFF2-40B4-BE49-F238E27FC236}">
                  <a16:creationId xmlns:a16="http://schemas.microsoft.com/office/drawing/2014/main" id="{72165F54-5E13-4B6E-A084-89D16FAC06D5}"/>
                </a:ext>
              </a:extLst>
            </p:cNvPr>
            <p:cNvSpPr txBox="1"/>
            <p:nvPr/>
          </p:nvSpPr>
          <p:spPr>
            <a:xfrm>
              <a:off x="2236574" y="1285103"/>
              <a:ext cx="812577" cy="419695"/>
            </a:xfrm>
            <a:prstGeom prst="rect">
              <a:avLst/>
            </a:prstGeom>
            <a:noFill/>
          </p:spPr>
          <p:txBody>
            <a:bodyPr wrap="none" rtlCol="0">
              <a:spAutoFit/>
            </a:bodyPr>
            <a:lstStyle/>
            <a:p>
              <a:r>
                <a:rPr lang="en-US" sz="1650" b="1" dirty="0"/>
                <a:t>0.007</a:t>
              </a:r>
            </a:p>
          </p:txBody>
        </p:sp>
      </p:grpSp>
      <p:grpSp>
        <p:nvGrpSpPr>
          <p:cNvPr id="76" name="Group 75">
            <a:extLst>
              <a:ext uri="{FF2B5EF4-FFF2-40B4-BE49-F238E27FC236}">
                <a16:creationId xmlns:a16="http://schemas.microsoft.com/office/drawing/2014/main" id="{5F57124B-6290-4F79-A7C3-4A10EBCE4E15}"/>
              </a:ext>
            </a:extLst>
          </p:cNvPr>
          <p:cNvGrpSpPr/>
          <p:nvPr/>
        </p:nvGrpSpPr>
        <p:grpSpPr>
          <a:xfrm>
            <a:off x="6982137" y="2702282"/>
            <a:ext cx="670376" cy="346249"/>
            <a:chOff x="2236574" y="1285103"/>
            <a:chExt cx="812577" cy="419695"/>
          </a:xfrm>
        </p:grpSpPr>
        <p:sp>
          <p:nvSpPr>
            <p:cNvPr id="77" name="Rectangle: Rounded Corners 76">
              <a:extLst>
                <a:ext uri="{FF2B5EF4-FFF2-40B4-BE49-F238E27FC236}">
                  <a16:creationId xmlns:a16="http://schemas.microsoft.com/office/drawing/2014/main" id="{6C0D4A99-2823-489A-BC8F-310ED2397558}"/>
                </a:ext>
              </a:extLst>
            </p:cNvPr>
            <p:cNvSpPr/>
            <p:nvPr/>
          </p:nvSpPr>
          <p:spPr>
            <a:xfrm>
              <a:off x="2236574" y="1285104"/>
              <a:ext cx="713656" cy="369332"/>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50"/>
            </a:p>
          </p:txBody>
        </p:sp>
        <p:sp>
          <p:nvSpPr>
            <p:cNvPr id="78" name="TextBox 77">
              <a:extLst>
                <a:ext uri="{FF2B5EF4-FFF2-40B4-BE49-F238E27FC236}">
                  <a16:creationId xmlns:a16="http://schemas.microsoft.com/office/drawing/2014/main" id="{FF31E1A7-BC4D-434B-A46B-5F42465FE5FD}"/>
                </a:ext>
              </a:extLst>
            </p:cNvPr>
            <p:cNvSpPr txBox="1"/>
            <p:nvPr/>
          </p:nvSpPr>
          <p:spPr>
            <a:xfrm>
              <a:off x="2236574" y="1285103"/>
              <a:ext cx="812577" cy="419695"/>
            </a:xfrm>
            <a:prstGeom prst="rect">
              <a:avLst/>
            </a:prstGeom>
            <a:noFill/>
          </p:spPr>
          <p:txBody>
            <a:bodyPr wrap="none" rtlCol="0">
              <a:spAutoFit/>
            </a:bodyPr>
            <a:lstStyle/>
            <a:p>
              <a:r>
                <a:rPr lang="en-US" sz="1650" b="1" dirty="0"/>
                <a:t>0.018</a:t>
              </a:r>
            </a:p>
          </p:txBody>
        </p:sp>
      </p:grpSp>
      <p:grpSp>
        <p:nvGrpSpPr>
          <p:cNvPr id="79" name="Group 78">
            <a:extLst>
              <a:ext uri="{FF2B5EF4-FFF2-40B4-BE49-F238E27FC236}">
                <a16:creationId xmlns:a16="http://schemas.microsoft.com/office/drawing/2014/main" id="{6E27A8FB-38FC-4780-A113-777C4E204186}"/>
              </a:ext>
            </a:extLst>
          </p:cNvPr>
          <p:cNvGrpSpPr/>
          <p:nvPr/>
        </p:nvGrpSpPr>
        <p:grpSpPr>
          <a:xfrm>
            <a:off x="5504351" y="2668887"/>
            <a:ext cx="670376" cy="346249"/>
            <a:chOff x="2236574" y="1285103"/>
            <a:chExt cx="812577" cy="419695"/>
          </a:xfrm>
        </p:grpSpPr>
        <p:sp>
          <p:nvSpPr>
            <p:cNvPr id="80" name="Rectangle: Rounded Corners 79">
              <a:extLst>
                <a:ext uri="{FF2B5EF4-FFF2-40B4-BE49-F238E27FC236}">
                  <a16:creationId xmlns:a16="http://schemas.microsoft.com/office/drawing/2014/main" id="{1277E65E-5BDB-4B43-9269-78C9AC590353}"/>
                </a:ext>
              </a:extLst>
            </p:cNvPr>
            <p:cNvSpPr/>
            <p:nvPr/>
          </p:nvSpPr>
          <p:spPr>
            <a:xfrm>
              <a:off x="2236574" y="1285104"/>
              <a:ext cx="713656" cy="369332"/>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50"/>
            </a:p>
          </p:txBody>
        </p:sp>
        <p:sp>
          <p:nvSpPr>
            <p:cNvPr id="81" name="TextBox 80">
              <a:extLst>
                <a:ext uri="{FF2B5EF4-FFF2-40B4-BE49-F238E27FC236}">
                  <a16:creationId xmlns:a16="http://schemas.microsoft.com/office/drawing/2014/main" id="{4643A1A9-16A4-4DEF-B454-20A1E8DAC53A}"/>
                </a:ext>
              </a:extLst>
            </p:cNvPr>
            <p:cNvSpPr txBox="1"/>
            <p:nvPr/>
          </p:nvSpPr>
          <p:spPr>
            <a:xfrm>
              <a:off x="2236574" y="1285103"/>
              <a:ext cx="812577" cy="419695"/>
            </a:xfrm>
            <a:prstGeom prst="rect">
              <a:avLst/>
            </a:prstGeom>
            <a:noFill/>
          </p:spPr>
          <p:txBody>
            <a:bodyPr wrap="none" rtlCol="0">
              <a:spAutoFit/>
            </a:bodyPr>
            <a:lstStyle/>
            <a:p>
              <a:r>
                <a:rPr lang="en-US" sz="1650" b="1" dirty="0"/>
                <a:t>0.047</a:t>
              </a:r>
            </a:p>
          </p:txBody>
        </p:sp>
      </p:grpSp>
      <p:grpSp>
        <p:nvGrpSpPr>
          <p:cNvPr id="82" name="Group 81">
            <a:extLst>
              <a:ext uri="{FF2B5EF4-FFF2-40B4-BE49-F238E27FC236}">
                <a16:creationId xmlns:a16="http://schemas.microsoft.com/office/drawing/2014/main" id="{AEB45B30-1D80-4733-9B2C-C2B19C129C51}"/>
              </a:ext>
            </a:extLst>
          </p:cNvPr>
          <p:cNvGrpSpPr/>
          <p:nvPr/>
        </p:nvGrpSpPr>
        <p:grpSpPr>
          <a:xfrm>
            <a:off x="3970715" y="2658656"/>
            <a:ext cx="670376" cy="346249"/>
            <a:chOff x="2236574" y="1285103"/>
            <a:chExt cx="812577" cy="419695"/>
          </a:xfrm>
        </p:grpSpPr>
        <p:sp>
          <p:nvSpPr>
            <p:cNvPr id="83" name="Rectangle: Rounded Corners 82">
              <a:extLst>
                <a:ext uri="{FF2B5EF4-FFF2-40B4-BE49-F238E27FC236}">
                  <a16:creationId xmlns:a16="http://schemas.microsoft.com/office/drawing/2014/main" id="{7778A2FB-3BC1-46FA-B5C7-287A9AAD92EC}"/>
                </a:ext>
              </a:extLst>
            </p:cNvPr>
            <p:cNvSpPr/>
            <p:nvPr/>
          </p:nvSpPr>
          <p:spPr>
            <a:xfrm>
              <a:off x="2236574" y="1285104"/>
              <a:ext cx="713656" cy="369332"/>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50"/>
            </a:p>
          </p:txBody>
        </p:sp>
        <p:sp>
          <p:nvSpPr>
            <p:cNvPr id="84" name="TextBox 83">
              <a:extLst>
                <a:ext uri="{FF2B5EF4-FFF2-40B4-BE49-F238E27FC236}">
                  <a16:creationId xmlns:a16="http://schemas.microsoft.com/office/drawing/2014/main" id="{24C9F63E-32D3-4D75-A0E7-7AC6097A345F}"/>
                </a:ext>
              </a:extLst>
            </p:cNvPr>
            <p:cNvSpPr txBox="1"/>
            <p:nvPr/>
          </p:nvSpPr>
          <p:spPr>
            <a:xfrm>
              <a:off x="2236574" y="1285103"/>
              <a:ext cx="812577" cy="419695"/>
            </a:xfrm>
            <a:prstGeom prst="rect">
              <a:avLst/>
            </a:prstGeom>
            <a:noFill/>
          </p:spPr>
          <p:txBody>
            <a:bodyPr wrap="none" rtlCol="0">
              <a:spAutoFit/>
            </a:bodyPr>
            <a:lstStyle/>
            <a:p>
              <a:r>
                <a:rPr lang="en-US" sz="1650" b="1" dirty="0"/>
                <a:t>0.119</a:t>
              </a:r>
            </a:p>
          </p:txBody>
        </p:sp>
      </p:grpSp>
      <p:grpSp>
        <p:nvGrpSpPr>
          <p:cNvPr id="85" name="Group 84">
            <a:extLst>
              <a:ext uri="{FF2B5EF4-FFF2-40B4-BE49-F238E27FC236}">
                <a16:creationId xmlns:a16="http://schemas.microsoft.com/office/drawing/2014/main" id="{70D03A74-B180-426A-BEB4-6F7D85767870}"/>
              </a:ext>
            </a:extLst>
          </p:cNvPr>
          <p:cNvGrpSpPr/>
          <p:nvPr/>
        </p:nvGrpSpPr>
        <p:grpSpPr>
          <a:xfrm>
            <a:off x="2443411" y="2713742"/>
            <a:ext cx="670376" cy="346249"/>
            <a:chOff x="2236574" y="1285103"/>
            <a:chExt cx="812577" cy="419695"/>
          </a:xfrm>
        </p:grpSpPr>
        <p:sp>
          <p:nvSpPr>
            <p:cNvPr id="86" name="Rectangle: Rounded Corners 85">
              <a:extLst>
                <a:ext uri="{FF2B5EF4-FFF2-40B4-BE49-F238E27FC236}">
                  <a16:creationId xmlns:a16="http://schemas.microsoft.com/office/drawing/2014/main" id="{9FDFDFB4-9651-4BC6-8696-C1C51C65D956}"/>
                </a:ext>
              </a:extLst>
            </p:cNvPr>
            <p:cNvSpPr/>
            <p:nvPr/>
          </p:nvSpPr>
          <p:spPr>
            <a:xfrm>
              <a:off x="2236574" y="1285104"/>
              <a:ext cx="713656" cy="369332"/>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50"/>
            </a:p>
          </p:txBody>
        </p:sp>
        <p:sp>
          <p:nvSpPr>
            <p:cNvPr id="87" name="TextBox 86">
              <a:extLst>
                <a:ext uri="{FF2B5EF4-FFF2-40B4-BE49-F238E27FC236}">
                  <a16:creationId xmlns:a16="http://schemas.microsoft.com/office/drawing/2014/main" id="{B2E7E76A-3E4D-4048-A314-32A138521208}"/>
                </a:ext>
              </a:extLst>
            </p:cNvPr>
            <p:cNvSpPr txBox="1"/>
            <p:nvPr/>
          </p:nvSpPr>
          <p:spPr>
            <a:xfrm>
              <a:off x="2236574" y="1285103"/>
              <a:ext cx="812577" cy="419695"/>
            </a:xfrm>
            <a:prstGeom prst="rect">
              <a:avLst/>
            </a:prstGeom>
            <a:noFill/>
          </p:spPr>
          <p:txBody>
            <a:bodyPr wrap="none" rtlCol="0">
              <a:spAutoFit/>
            </a:bodyPr>
            <a:lstStyle/>
            <a:p>
              <a:r>
                <a:rPr lang="en-US" sz="1650" b="1" dirty="0"/>
                <a:t>0.269</a:t>
              </a:r>
            </a:p>
          </p:txBody>
        </p:sp>
      </p:grpSp>
      <p:grpSp>
        <p:nvGrpSpPr>
          <p:cNvPr id="88" name="Group 87">
            <a:extLst>
              <a:ext uri="{FF2B5EF4-FFF2-40B4-BE49-F238E27FC236}">
                <a16:creationId xmlns:a16="http://schemas.microsoft.com/office/drawing/2014/main" id="{C82C0085-D283-423F-9C5A-CB1F337348D3}"/>
              </a:ext>
            </a:extLst>
          </p:cNvPr>
          <p:cNvGrpSpPr/>
          <p:nvPr/>
        </p:nvGrpSpPr>
        <p:grpSpPr>
          <a:xfrm>
            <a:off x="999247" y="3413902"/>
            <a:ext cx="670376" cy="346249"/>
            <a:chOff x="2236574" y="1285103"/>
            <a:chExt cx="812577" cy="419695"/>
          </a:xfrm>
        </p:grpSpPr>
        <p:sp>
          <p:nvSpPr>
            <p:cNvPr id="89" name="Rectangle: Rounded Corners 88">
              <a:extLst>
                <a:ext uri="{FF2B5EF4-FFF2-40B4-BE49-F238E27FC236}">
                  <a16:creationId xmlns:a16="http://schemas.microsoft.com/office/drawing/2014/main" id="{F09E7B90-680B-4AC6-808E-822AD58A7B97}"/>
                </a:ext>
              </a:extLst>
            </p:cNvPr>
            <p:cNvSpPr/>
            <p:nvPr/>
          </p:nvSpPr>
          <p:spPr>
            <a:xfrm>
              <a:off x="2236574" y="1285104"/>
              <a:ext cx="713656" cy="369332"/>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50"/>
            </a:p>
          </p:txBody>
        </p:sp>
        <p:sp>
          <p:nvSpPr>
            <p:cNvPr id="90" name="TextBox 89">
              <a:extLst>
                <a:ext uri="{FF2B5EF4-FFF2-40B4-BE49-F238E27FC236}">
                  <a16:creationId xmlns:a16="http://schemas.microsoft.com/office/drawing/2014/main" id="{E1C7A36A-4DB7-4F5A-ADDE-224E4CE4788D}"/>
                </a:ext>
              </a:extLst>
            </p:cNvPr>
            <p:cNvSpPr txBox="1"/>
            <p:nvPr/>
          </p:nvSpPr>
          <p:spPr>
            <a:xfrm>
              <a:off x="2236574" y="1285103"/>
              <a:ext cx="812577" cy="419695"/>
            </a:xfrm>
            <a:prstGeom prst="rect">
              <a:avLst/>
            </a:prstGeom>
            <a:noFill/>
          </p:spPr>
          <p:txBody>
            <a:bodyPr wrap="none" rtlCol="0">
              <a:spAutoFit/>
            </a:bodyPr>
            <a:lstStyle/>
            <a:p>
              <a:r>
                <a:rPr lang="en-US" sz="1650" b="1" dirty="0"/>
                <a:t>0.500</a:t>
              </a:r>
            </a:p>
          </p:txBody>
        </p:sp>
      </p:grpSp>
      <p:grpSp>
        <p:nvGrpSpPr>
          <p:cNvPr id="91" name="Group 90">
            <a:extLst>
              <a:ext uri="{FF2B5EF4-FFF2-40B4-BE49-F238E27FC236}">
                <a16:creationId xmlns:a16="http://schemas.microsoft.com/office/drawing/2014/main" id="{8FBC2137-2C09-474E-B1FB-1AF48CA0961D}"/>
              </a:ext>
            </a:extLst>
          </p:cNvPr>
          <p:cNvGrpSpPr/>
          <p:nvPr/>
        </p:nvGrpSpPr>
        <p:grpSpPr>
          <a:xfrm>
            <a:off x="953704" y="4177475"/>
            <a:ext cx="670376" cy="346249"/>
            <a:chOff x="2236574" y="1285103"/>
            <a:chExt cx="812577" cy="419695"/>
          </a:xfrm>
        </p:grpSpPr>
        <p:sp>
          <p:nvSpPr>
            <p:cNvPr id="92" name="Rectangle: Rounded Corners 91">
              <a:extLst>
                <a:ext uri="{FF2B5EF4-FFF2-40B4-BE49-F238E27FC236}">
                  <a16:creationId xmlns:a16="http://schemas.microsoft.com/office/drawing/2014/main" id="{DE0088DF-952A-401A-96F0-83BBC1605F6A}"/>
                </a:ext>
              </a:extLst>
            </p:cNvPr>
            <p:cNvSpPr/>
            <p:nvPr/>
          </p:nvSpPr>
          <p:spPr>
            <a:xfrm>
              <a:off x="2236574" y="1285104"/>
              <a:ext cx="713656" cy="369332"/>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50"/>
            </a:p>
          </p:txBody>
        </p:sp>
        <p:sp>
          <p:nvSpPr>
            <p:cNvPr id="93" name="TextBox 92">
              <a:extLst>
                <a:ext uri="{FF2B5EF4-FFF2-40B4-BE49-F238E27FC236}">
                  <a16:creationId xmlns:a16="http://schemas.microsoft.com/office/drawing/2014/main" id="{06BE370D-BA9F-4BC8-ABB4-91175611C4E7}"/>
                </a:ext>
              </a:extLst>
            </p:cNvPr>
            <p:cNvSpPr txBox="1"/>
            <p:nvPr/>
          </p:nvSpPr>
          <p:spPr>
            <a:xfrm>
              <a:off x="2236574" y="1285103"/>
              <a:ext cx="812577" cy="419695"/>
            </a:xfrm>
            <a:prstGeom prst="rect">
              <a:avLst/>
            </a:prstGeom>
            <a:noFill/>
          </p:spPr>
          <p:txBody>
            <a:bodyPr wrap="none" rtlCol="0">
              <a:spAutoFit/>
            </a:bodyPr>
            <a:lstStyle/>
            <a:p>
              <a:r>
                <a:rPr lang="en-US" sz="1650" b="1" dirty="0"/>
                <a:t>0.500</a:t>
              </a:r>
            </a:p>
          </p:txBody>
        </p:sp>
      </p:grpSp>
      <p:grpSp>
        <p:nvGrpSpPr>
          <p:cNvPr id="94" name="Group 93">
            <a:extLst>
              <a:ext uri="{FF2B5EF4-FFF2-40B4-BE49-F238E27FC236}">
                <a16:creationId xmlns:a16="http://schemas.microsoft.com/office/drawing/2014/main" id="{19A8ADAF-DDF2-42E2-8FD4-0CB0B11A82FB}"/>
              </a:ext>
            </a:extLst>
          </p:cNvPr>
          <p:cNvGrpSpPr/>
          <p:nvPr/>
        </p:nvGrpSpPr>
        <p:grpSpPr>
          <a:xfrm>
            <a:off x="999248" y="4932107"/>
            <a:ext cx="670376" cy="346249"/>
            <a:chOff x="2236574" y="1285103"/>
            <a:chExt cx="812577" cy="419695"/>
          </a:xfrm>
        </p:grpSpPr>
        <p:sp>
          <p:nvSpPr>
            <p:cNvPr id="95" name="Rectangle: Rounded Corners 94">
              <a:extLst>
                <a:ext uri="{FF2B5EF4-FFF2-40B4-BE49-F238E27FC236}">
                  <a16:creationId xmlns:a16="http://schemas.microsoft.com/office/drawing/2014/main" id="{F495B2E3-918D-4394-B4B0-94BB2F3A76F1}"/>
                </a:ext>
              </a:extLst>
            </p:cNvPr>
            <p:cNvSpPr/>
            <p:nvPr/>
          </p:nvSpPr>
          <p:spPr>
            <a:xfrm>
              <a:off x="2236574" y="1285104"/>
              <a:ext cx="713656" cy="369332"/>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50"/>
            </a:p>
          </p:txBody>
        </p:sp>
        <p:sp>
          <p:nvSpPr>
            <p:cNvPr id="96" name="TextBox 95">
              <a:extLst>
                <a:ext uri="{FF2B5EF4-FFF2-40B4-BE49-F238E27FC236}">
                  <a16:creationId xmlns:a16="http://schemas.microsoft.com/office/drawing/2014/main" id="{A6913170-B1AE-499C-8043-79676DAA3D9C}"/>
                </a:ext>
              </a:extLst>
            </p:cNvPr>
            <p:cNvSpPr txBox="1"/>
            <p:nvPr/>
          </p:nvSpPr>
          <p:spPr>
            <a:xfrm>
              <a:off x="2236574" y="1285103"/>
              <a:ext cx="812577" cy="419695"/>
            </a:xfrm>
            <a:prstGeom prst="rect">
              <a:avLst/>
            </a:prstGeom>
            <a:noFill/>
          </p:spPr>
          <p:txBody>
            <a:bodyPr wrap="none" rtlCol="0">
              <a:spAutoFit/>
            </a:bodyPr>
            <a:lstStyle/>
            <a:p>
              <a:r>
                <a:rPr lang="en-US" sz="1650" b="1" dirty="0"/>
                <a:t>0.500</a:t>
              </a:r>
            </a:p>
          </p:txBody>
        </p:sp>
      </p:grpSp>
      <p:grpSp>
        <p:nvGrpSpPr>
          <p:cNvPr id="97" name="Group 96">
            <a:extLst>
              <a:ext uri="{FF2B5EF4-FFF2-40B4-BE49-F238E27FC236}">
                <a16:creationId xmlns:a16="http://schemas.microsoft.com/office/drawing/2014/main" id="{1F985076-D07D-4C9D-A528-57957C994EC1}"/>
              </a:ext>
            </a:extLst>
          </p:cNvPr>
          <p:cNvGrpSpPr/>
          <p:nvPr/>
        </p:nvGrpSpPr>
        <p:grpSpPr>
          <a:xfrm>
            <a:off x="1018823" y="5676678"/>
            <a:ext cx="670376" cy="346249"/>
            <a:chOff x="2236574" y="1285103"/>
            <a:chExt cx="812577" cy="419695"/>
          </a:xfrm>
        </p:grpSpPr>
        <p:sp>
          <p:nvSpPr>
            <p:cNvPr id="98" name="Rectangle: Rounded Corners 97">
              <a:extLst>
                <a:ext uri="{FF2B5EF4-FFF2-40B4-BE49-F238E27FC236}">
                  <a16:creationId xmlns:a16="http://schemas.microsoft.com/office/drawing/2014/main" id="{2EE0A8CC-1BED-47BF-8712-B130DB203A83}"/>
                </a:ext>
              </a:extLst>
            </p:cNvPr>
            <p:cNvSpPr/>
            <p:nvPr/>
          </p:nvSpPr>
          <p:spPr>
            <a:xfrm>
              <a:off x="2236574" y="1285104"/>
              <a:ext cx="713656" cy="369332"/>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50"/>
            </a:p>
          </p:txBody>
        </p:sp>
        <p:sp>
          <p:nvSpPr>
            <p:cNvPr id="99" name="TextBox 98">
              <a:extLst>
                <a:ext uri="{FF2B5EF4-FFF2-40B4-BE49-F238E27FC236}">
                  <a16:creationId xmlns:a16="http://schemas.microsoft.com/office/drawing/2014/main" id="{C8881AD5-CEEA-4928-B729-03267C904331}"/>
                </a:ext>
              </a:extLst>
            </p:cNvPr>
            <p:cNvSpPr txBox="1"/>
            <p:nvPr/>
          </p:nvSpPr>
          <p:spPr>
            <a:xfrm>
              <a:off x="2236574" y="1285103"/>
              <a:ext cx="812577" cy="419695"/>
            </a:xfrm>
            <a:prstGeom prst="rect">
              <a:avLst/>
            </a:prstGeom>
            <a:noFill/>
          </p:spPr>
          <p:txBody>
            <a:bodyPr wrap="none" rtlCol="0">
              <a:spAutoFit/>
            </a:bodyPr>
            <a:lstStyle/>
            <a:p>
              <a:r>
                <a:rPr lang="en-US" sz="1650" b="1" dirty="0"/>
                <a:t>0.500</a:t>
              </a:r>
            </a:p>
          </p:txBody>
        </p:sp>
      </p:grpSp>
      <p:grpSp>
        <p:nvGrpSpPr>
          <p:cNvPr id="100" name="Group 99">
            <a:extLst>
              <a:ext uri="{FF2B5EF4-FFF2-40B4-BE49-F238E27FC236}">
                <a16:creationId xmlns:a16="http://schemas.microsoft.com/office/drawing/2014/main" id="{610FCE9B-7169-47B8-8DB4-5230C3CDFE2C}"/>
              </a:ext>
            </a:extLst>
          </p:cNvPr>
          <p:cNvGrpSpPr/>
          <p:nvPr/>
        </p:nvGrpSpPr>
        <p:grpSpPr>
          <a:xfrm>
            <a:off x="999247" y="6421841"/>
            <a:ext cx="670376" cy="346249"/>
            <a:chOff x="2236574" y="1285103"/>
            <a:chExt cx="812577" cy="419695"/>
          </a:xfrm>
        </p:grpSpPr>
        <p:sp>
          <p:nvSpPr>
            <p:cNvPr id="101" name="Rectangle: Rounded Corners 100">
              <a:extLst>
                <a:ext uri="{FF2B5EF4-FFF2-40B4-BE49-F238E27FC236}">
                  <a16:creationId xmlns:a16="http://schemas.microsoft.com/office/drawing/2014/main" id="{20D77D12-DFE9-4508-BA5B-5EA710C6A914}"/>
                </a:ext>
              </a:extLst>
            </p:cNvPr>
            <p:cNvSpPr/>
            <p:nvPr/>
          </p:nvSpPr>
          <p:spPr>
            <a:xfrm>
              <a:off x="2236574" y="1285104"/>
              <a:ext cx="713656" cy="369332"/>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50"/>
            </a:p>
          </p:txBody>
        </p:sp>
        <p:sp>
          <p:nvSpPr>
            <p:cNvPr id="102" name="TextBox 101">
              <a:extLst>
                <a:ext uri="{FF2B5EF4-FFF2-40B4-BE49-F238E27FC236}">
                  <a16:creationId xmlns:a16="http://schemas.microsoft.com/office/drawing/2014/main" id="{8DAAFA18-279E-47D8-856E-4ED8601891E7}"/>
                </a:ext>
              </a:extLst>
            </p:cNvPr>
            <p:cNvSpPr txBox="1"/>
            <p:nvPr/>
          </p:nvSpPr>
          <p:spPr>
            <a:xfrm>
              <a:off x="2236574" y="1285103"/>
              <a:ext cx="812577" cy="419695"/>
            </a:xfrm>
            <a:prstGeom prst="rect">
              <a:avLst/>
            </a:prstGeom>
            <a:noFill/>
          </p:spPr>
          <p:txBody>
            <a:bodyPr wrap="none" rtlCol="0">
              <a:spAutoFit/>
            </a:bodyPr>
            <a:lstStyle/>
            <a:p>
              <a:r>
                <a:rPr lang="en-US" sz="1650" b="1" dirty="0"/>
                <a:t>0.500</a:t>
              </a:r>
            </a:p>
          </p:txBody>
        </p:sp>
      </p:grpSp>
      <mc:AlternateContent xmlns:mc="http://schemas.openxmlformats.org/markup-compatibility/2006" xmlns:a14="http://schemas.microsoft.com/office/drawing/2010/main">
        <mc:Choice Requires="a14">
          <p:sp>
            <p:nvSpPr>
              <p:cNvPr id="105" name="TextBox 104">
                <a:extLst>
                  <a:ext uri="{FF2B5EF4-FFF2-40B4-BE49-F238E27FC236}">
                    <a16:creationId xmlns:a16="http://schemas.microsoft.com/office/drawing/2014/main" id="{F3441562-7B05-422D-A151-2A11833C0DA4}"/>
                  </a:ext>
                </a:extLst>
              </p:cNvPr>
              <p:cNvSpPr txBox="1"/>
              <p:nvPr/>
            </p:nvSpPr>
            <p:spPr>
              <a:xfrm rot="16200000">
                <a:off x="45518" y="5977419"/>
                <a:ext cx="583097"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latin typeface="Cambria Math" panose="02040503050406030204" pitchFamily="18" charset="0"/>
                              <a:ea typeface="Cambria Math" panose="02040503050406030204" pitchFamily="18" charset="0"/>
                            </a:rPr>
                          </m:ctrlPr>
                        </m:sSubPr>
                        <m:e>
                          <m:r>
                            <a:rPr lang="en-US" sz="2400" b="1" i="1" smtClean="0">
                              <a:latin typeface="Cambria Math" panose="02040503050406030204" pitchFamily="18" charset="0"/>
                              <a:ea typeface="Cambria Math" panose="02040503050406030204" pitchFamily="18" charset="0"/>
                            </a:rPr>
                            <m:t> </m:t>
                          </m:r>
                          <m:r>
                            <a:rPr lang="en-US" sz="2400" b="1" i="1" smtClean="0">
                              <a:latin typeface="Cambria Math" panose="02040503050406030204" pitchFamily="18" charset="0"/>
                              <a:ea typeface="Cambria Math" panose="02040503050406030204" pitchFamily="18" charset="0"/>
                            </a:rPr>
                            <m:t>𝜺</m:t>
                          </m:r>
                        </m:e>
                        <m:sub>
                          <m:r>
                            <a:rPr lang="en-US" sz="2400" b="1" i="1" smtClean="0">
                              <a:latin typeface="Cambria Math" panose="02040503050406030204" pitchFamily="18" charset="0"/>
                              <a:ea typeface="Cambria Math" panose="02040503050406030204" pitchFamily="18" charset="0"/>
                            </a:rPr>
                            <m:t>𝟏</m:t>
                          </m:r>
                        </m:sub>
                      </m:sSub>
                    </m:oMath>
                  </m:oMathPara>
                </a14:m>
                <a:endParaRPr lang="en-US" sz="2400" b="1" dirty="0"/>
              </a:p>
            </p:txBody>
          </p:sp>
        </mc:Choice>
        <mc:Fallback xmlns="">
          <p:sp>
            <p:nvSpPr>
              <p:cNvPr id="105" name="TextBox 104">
                <a:extLst>
                  <a:ext uri="{FF2B5EF4-FFF2-40B4-BE49-F238E27FC236}">
                    <a16:creationId xmlns:a16="http://schemas.microsoft.com/office/drawing/2014/main" id="{F3441562-7B05-422D-A151-2A11833C0DA4}"/>
                  </a:ext>
                </a:extLst>
              </p:cNvPr>
              <p:cNvSpPr txBox="1">
                <a:spLocks noRot="1" noChangeAspect="1" noMove="1" noResize="1" noEditPoints="1" noAdjustHandles="1" noChangeArrowheads="1" noChangeShapeType="1" noTextEdit="1"/>
              </p:cNvSpPr>
              <p:nvPr/>
            </p:nvSpPr>
            <p:spPr>
              <a:xfrm rot="16200000">
                <a:off x="45518" y="5977419"/>
                <a:ext cx="583097" cy="369332"/>
              </a:xfrm>
              <a:prstGeom prst="rect">
                <a:avLst/>
              </a:prstGeom>
              <a:blipFill>
                <a:blip r:embed="rId2"/>
                <a:stretch>
                  <a:fillRect r="-14754"/>
                </a:stretch>
              </a:blipFill>
            </p:spPr>
            <p:txBody>
              <a:bodyPr/>
              <a:lstStyle/>
              <a:p>
                <a:r>
                  <a:rPr lang="en-US">
                    <a:noFill/>
                  </a:rPr>
                  <a:t> </a:t>
                </a:r>
              </a:p>
            </p:txBody>
          </p:sp>
        </mc:Fallback>
      </mc:AlternateContent>
      <p:grpSp>
        <p:nvGrpSpPr>
          <p:cNvPr id="6" name="Group 5">
            <a:extLst>
              <a:ext uri="{FF2B5EF4-FFF2-40B4-BE49-F238E27FC236}">
                <a16:creationId xmlns:a16="http://schemas.microsoft.com/office/drawing/2014/main" id="{556FD5EC-8BF8-4542-BC20-8A83415EC201}"/>
              </a:ext>
            </a:extLst>
          </p:cNvPr>
          <p:cNvGrpSpPr/>
          <p:nvPr/>
        </p:nvGrpSpPr>
        <p:grpSpPr>
          <a:xfrm>
            <a:off x="3378303" y="1949646"/>
            <a:ext cx="3714008" cy="418933"/>
            <a:chOff x="3378303" y="1509293"/>
            <a:chExt cx="3714008" cy="418933"/>
          </a:xfrm>
        </p:grpSpPr>
        <p:sp>
          <p:nvSpPr>
            <p:cNvPr id="5" name="Rectangle 4">
              <a:extLst>
                <a:ext uri="{FF2B5EF4-FFF2-40B4-BE49-F238E27FC236}">
                  <a16:creationId xmlns:a16="http://schemas.microsoft.com/office/drawing/2014/main" id="{ABB355DE-393F-41B6-B3C4-03FB2B441E55}"/>
                </a:ext>
              </a:extLst>
            </p:cNvPr>
            <p:cNvSpPr/>
            <p:nvPr/>
          </p:nvSpPr>
          <p:spPr>
            <a:xfrm>
              <a:off x="3424534" y="1531488"/>
              <a:ext cx="3667777" cy="39673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50" i="1" dirty="0">
                  <a:solidFill>
                    <a:schemeClr val="tx1"/>
                  </a:solidFill>
                </a:rPr>
                <a:t>(Activation Enthalpy Parameter) </a:t>
              </a:r>
            </a:p>
          </p:txBody>
        </p:sp>
        <mc:AlternateContent xmlns:mc="http://schemas.openxmlformats.org/markup-compatibility/2006" xmlns:a14="http://schemas.microsoft.com/office/drawing/2010/main">
          <mc:Choice Requires="a14">
            <p:sp>
              <p:nvSpPr>
                <p:cNvPr id="106" name="TextBox 105">
                  <a:extLst>
                    <a:ext uri="{FF2B5EF4-FFF2-40B4-BE49-F238E27FC236}">
                      <a16:creationId xmlns:a16="http://schemas.microsoft.com/office/drawing/2014/main" id="{CEC7AEE5-00AD-4772-9754-16B2642776E8}"/>
                    </a:ext>
                  </a:extLst>
                </p:cNvPr>
                <p:cNvSpPr txBox="1"/>
                <p:nvPr/>
              </p:nvSpPr>
              <p:spPr>
                <a:xfrm>
                  <a:off x="3378303" y="1509293"/>
                  <a:ext cx="583097"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latin typeface="Cambria Math" panose="02040503050406030204" pitchFamily="18" charset="0"/>
                                <a:ea typeface="Cambria Math" panose="02040503050406030204" pitchFamily="18" charset="0"/>
                              </a:rPr>
                            </m:ctrlPr>
                          </m:sSubPr>
                          <m:e>
                            <m:r>
                              <a:rPr lang="en-US" sz="2400" b="1" i="1" smtClean="0">
                                <a:latin typeface="Cambria Math" panose="02040503050406030204" pitchFamily="18" charset="0"/>
                                <a:ea typeface="Cambria Math" panose="02040503050406030204" pitchFamily="18" charset="0"/>
                              </a:rPr>
                              <m:t> </m:t>
                            </m:r>
                            <m:r>
                              <a:rPr lang="en-US" sz="2400" b="1" i="1" smtClean="0">
                                <a:latin typeface="Cambria Math" panose="02040503050406030204" pitchFamily="18" charset="0"/>
                                <a:ea typeface="Cambria Math" panose="02040503050406030204" pitchFamily="18" charset="0"/>
                              </a:rPr>
                              <m:t>𝜺</m:t>
                            </m:r>
                          </m:e>
                          <m:sub>
                            <m:r>
                              <a:rPr lang="en-US" sz="2400" b="1" i="1" smtClean="0">
                                <a:latin typeface="Cambria Math" panose="02040503050406030204" pitchFamily="18" charset="0"/>
                                <a:ea typeface="Cambria Math" panose="02040503050406030204" pitchFamily="18" charset="0"/>
                              </a:rPr>
                              <m:t>𝟎</m:t>
                            </m:r>
                          </m:sub>
                        </m:sSub>
                      </m:oMath>
                    </m:oMathPara>
                  </a14:m>
                  <a:endParaRPr lang="en-US" sz="2400" b="1" dirty="0"/>
                </a:p>
              </p:txBody>
            </p:sp>
          </mc:Choice>
          <mc:Fallback xmlns="">
            <p:sp>
              <p:nvSpPr>
                <p:cNvPr id="106" name="TextBox 105">
                  <a:extLst>
                    <a:ext uri="{FF2B5EF4-FFF2-40B4-BE49-F238E27FC236}">
                      <a16:creationId xmlns:a16="http://schemas.microsoft.com/office/drawing/2014/main" id="{CEC7AEE5-00AD-4772-9754-16B2642776E8}"/>
                    </a:ext>
                  </a:extLst>
                </p:cNvPr>
                <p:cNvSpPr txBox="1">
                  <a:spLocks noRot="1" noChangeAspect="1" noMove="1" noResize="1" noEditPoints="1" noAdjustHandles="1" noChangeArrowheads="1" noChangeShapeType="1" noTextEdit="1"/>
                </p:cNvSpPr>
                <p:nvPr/>
              </p:nvSpPr>
              <p:spPr>
                <a:xfrm>
                  <a:off x="3378303" y="1509293"/>
                  <a:ext cx="583097" cy="369332"/>
                </a:xfrm>
                <a:prstGeom prst="rect">
                  <a:avLst/>
                </a:prstGeom>
                <a:blipFill>
                  <a:blip r:embed="rId3"/>
                  <a:stretch>
                    <a:fillRect b="-16667"/>
                  </a:stretch>
                </a:blipFill>
              </p:spPr>
              <p:txBody>
                <a:bodyPr/>
                <a:lstStyle/>
                <a:p>
                  <a:r>
                    <a:rPr lang="en-US">
                      <a:noFill/>
                    </a:rPr>
                    <a:t> </a:t>
                  </a:r>
                </a:p>
              </p:txBody>
            </p:sp>
          </mc:Fallback>
        </mc:AlternateContent>
      </p:grpSp>
      <p:sp>
        <p:nvSpPr>
          <p:cNvPr id="7" name="TextBox 6">
            <a:extLst>
              <a:ext uri="{FF2B5EF4-FFF2-40B4-BE49-F238E27FC236}">
                <a16:creationId xmlns:a16="http://schemas.microsoft.com/office/drawing/2014/main" id="{8FA9B5E3-386A-420D-85D5-784C0D2FC0FA}"/>
              </a:ext>
            </a:extLst>
          </p:cNvPr>
          <p:cNvSpPr txBox="1"/>
          <p:nvPr/>
        </p:nvSpPr>
        <p:spPr>
          <a:xfrm>
            <a:off x="4320245" y="163233"/>
            <a:ext cx="1546770" cy="461665"/>
          </a:xfrm>
          <a:prstGeom prst="rect">
            <a:avLst/>
          </a:prstGeom>
          <a:noFill/>
        </p:spPr>
        <p:txBody>
          <a:bodyPr wrap="none" rtlCol="0">
            <a:spAutoFit/>
          </a:bodyPr>
          <a:lstStyle/>
          <a:p>
            <a:r>
              <a:rPr lang="en-US" sz="2400" b="1" dirty="0"/>
              <a:t>Next Steps</a:t>
            </a:r>
          </a:p>
        </p:txBody>
      </p:sp>
      <p:sp>
        <p:nvSpPr>
          <p:cNvPr id="108" name="TextBox 107">
            <a:extLst>
              <a:ext uri="{FF2B5EF4-FFF2-40B4-BE49-F238E27FC236}">
                <a16:creationId xmlns:a16="http://schemas.microsoft.com/office/drawing/2014/main" id="{3BBEB545-26F0-4487-ACB1-378044B181E7}"/>
              </a:ext>
            </a:extLst>
          </p:cNvPr>
          <p:cNvSpPr txBox="1"/>
          <p:nvPr/>
        </p:nvSpPr>
        <p:spPr>
          <a:xfrm>
            <a:off x="953704" y="672942"/>
            <a:ext cx="8246746" cy="1200329"/>
          </a:xfrm>
          <a:prstGeom prst="rect">
            <a:avLst/>
          </a:prstGeom>
          <a:noFill/>
        </p:spPr>
        <p:txBody>
          <a:bodyPr wrap="square" rtlCol="0">
            <a:spAutoFit/>
          </a:bodyPr>
          <a:lstStyle/>
          <a:p>
            <a:pPr algn="ctr"/>
            <a:r>
              <a:rPr lang="en-US" sz="1800" i="1" dirty="0"/>
              <a:t>Fill in the grid values by obtaining configuration variable sets where the free energy is minimized for given pairs of non-zero enthalpy parameters.</a:t>
            </a:r>
          </a:p>
          <a:p>
            <a:pPr algn="ctr"/>
            <a:r>
              <a:rPr lang="en-US" sz="1800" i="1" dirty="0"/>
              <a:t>Non-trivial, as the parameters interact with the configuration variables producing the free energy minimum. Computational solutions will be needed. </a:t>
            </a:r>
          </a:p>
        </p:txBody>
      </p:sp>
      <p:sp>
        <p:nvSpPr>
          <p:cNvPr id="30" name="TextBox 29">
            <a:extLst>
              <a:ext uri="{FF2B5EF4-FFF2-40B4-BE49-F238E27FC236}">
                <a16:creationId xmlns:a16="http://schemas.microsoft.com/office/drawing/2014/main" id="{9436285D-DD0B-4889-8730-CD6937A9B9DB}"/>
              </a:ext>
            </a:extLst>
          </p:cNvPr>
          <p:cNvSpPr txBox="1"/>
          <p:nvPr/>
        </p:nvSpPr>
        <p:spPr>
          <a:xfrm>
            <a:off x="2053139" y="3524573"/>
            <a:ext cx="3209533" cy="400110"/>
          </a:xfrm>
          <a:prstGeom prst="rect">
            <a:avLst/>
          </a:prstGeom>
          <a:noFill/>
        </p:spPr>
        <p:txBody>
          <a:bodyPr wrap="none" rtlCol="0">
            <a:spAutoFit/>
          </a:bodyPr>
          <a:lstStyle/>
          <a:p>
            <a:r>
              <a:rPr lang="en-US" b="1" dirty="0"/>
              <a:t>Fill in this portion of the grid</a:t>
            </a:r>
          </a:p>
        </p:txBody>
      </p:sp>
    </p:spTree>
    <p:extLst>
      <p:ext uri="{BB962C8B-B14F-4D97-AF65-F5344CB8AC3E}">
        <p14:creationId xmlns:p14="http://schemas.microsoft.com/office/powerpoint/2010/main" val="412074573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A J Maren\Pictures\AJM-website-textile-bckgrnds\italian-renaissance-gold-brocade_pinterest..jpg"/>
          <p:cNvPicPr>
            <a:picLocks noChangeAspect="1" noChangeArrowheads="1"/>
          </p:cNvPicPr>
          <p:nvPr/>
        </p:nvPicPr>
        <p:blipFill>
          <a:blip r:embed="rId2" cstate="print"/>
          <a:srcRect/>
          <a:stretch>
            <a:fillRect/>
          </a:stretch>
        </p:blipFill>
        <p:spPr bwMode="auto">
          <a:xfrm>
            <a:off x="0" y="0"/>
            <a:ext cx="10058400" cy="7772400"/>
          </a:xfrm>
          <a:prstGeom prst="rect">
            <a:avLst/>
          </a:prstGeom>
          <a:noFill/>
          <a:effectLst>
            <a:glow rad="101600">
              <a:schemeClr val="accent2">
                <a:satMod val="175000"/>
                <a:alpha val="40000"/>
              </a:schemeClr>
            </a:glow>
          </a:effectLst>
        </p:spPr>
      </p:pic>
      <p:sp>
        <p:nvSpPr>
          <p:cNvPr id="3" name="Rectangle 2"/>
          <p:cNvSpPr/>
          <p:nvPr/>
        </p:nvSpPr>
        <p:spPr>
          <a:xfrm>
            <a:off x="685800" y="685804"/>
            <a:ext cx="8610600" cy="6324600"/>
          </a:xfrm>
          <a:prstGeom prst="rect">
            <a:avLst/>
          </a:prstGeom>
          <a:solidFill>
            <a:srgbClr val="FAE6CD"/>
          </a:solidFill>
          <a:ln w="28575">
            <a:solidFill>
              <a:schemeClr val="accent2">
                <a:lumMod val="75000"/>
              </a:schemeClr>
            </a:solidFill>
          </a:ln>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101787" tIns="50894" rIns="101787" bIns="50894" rtlCol="0" anchor="ctr"/>
          <a:lstStyle/>
          <a:p>
            <a:pPr algn="ctr"/>
            <a:endParaRPr lang="en-US" dirty="0"/>
          </a:p>
          <a:p>
            <a:pPr algn="ctr"/>
            <a:endParaRPr lang="en-US" dirty="0"/>
          </a:p>
          <a:p>
            <a:pPr algn="ctr"/>
            <a:endParaRPr lang="en-US" dirty="0"/>
          </a:p>
        </p:txBody>
      </p:sp>
      <p:grpSp>
        <p:nvGrpSpPr>
          <p:cNvPr id="2" name="Group 11"/>
          <p:cNvGrpSpPr/>
          <p:nvPr/>
        </p:nvGrpSpPr>
        <p:grpSpPr>
          <a:xfrm>
            <a:off x="1562097" y="1825825"/>
            <a:ext cx="6858004" cy="3439214"/>
            <a:chOff x="1600194" y="3889787"/>
            <a:chExt cx="6858004" cy="2764410"/>
          </a:xfrm>
        </p:grpSpPr>
        <p:sp>
          <p:nvSpPr>
            <p:cNvPr id="9" name="TextBox 8"/>
            <p:cNvSpPr txBox="1"/>
            <p:nvPr/>
          </p:nvSpPr>
          <p:spPr>
            <a:xfrm>
              <a:off x="1600198" y="4038219"/>
              <a:ext cx="6858000" cy="2473881"/>
            </a:xfrm>
            <a:prstGeom prst="rect">
              <a:avLst/>
            </a:prstGeom>
            <a:solidFill>
              <a:srgbClr val="F5D2A5"/>
            </a:solidFill>
            <a:ln w="28575">
              <a:solidFill>
                <a:schemeClr val="accent2">
                  <a:lumMod val="75000"/>
                </a:schemeClr>
              </a:solidFill>
            </a:ln>
          </p:spPr>
          <p:txBody>
            <a:bodyPr wrap="square" rtlCol="0" anchor="ctr">
              <a:spAutoFit/>
            </a:bodyPr>
            <a:lstStyle/>
            <a:p>
              <a:pPr algn="ctr"/>
              <a:endParaRPr lang="en-US" sz="800" dirty="0">
                <a:latin typeface="Britannic Bold" pitchFamily="34" charset="0"/>
              </a:endParaRPr>
            </a:p>
            <a:p>
              <a:pPr algn="ctr"/>
              <a:endParaRPr lang="en-US" sz="2400" dirty="0">
                <a:latin typeface="Britannic Bold" pitchFamily="34" charset="0"/>
              </a:endParaRPr>
            </a:p>
            <a:p>
              <a:pPr algn="ctr"/>
              <a:r>
                <a:rPr lang="en-US" sz="2400" dirty="0">
                  <a:latin typeface="Britannic Bold" pitchFamily="34" charset="0"/>
                </a:rPr>
                <a:t>Experimental Trial #1:</a:t>
              </a:r>
            </a:p>
            <a:p>
              <a:pPr algn="ctr"/>
              <a:r>
                <a:rPr lang="en-US" sz="2400" dirty="0">
                  <a:latin typeface="Britannic Bold" pitchFamily="34" charset="0"/>
                </a:rPr>
                <a:t>Slightly Smaller Rich Club</a:t>
              </a:r>
            </a:p>
            <a:p>
              <a:pPr algn="ctr"/>
              <a:r>
                <a:rPr lang="en-US" sz="1600" dirty="0"/>
                <a:t> </a:t>
              </a:r>
              <a:r>
                <a:rPr lang="en-US" sz="1600" dirty="0">
                  <a:solidFill>
                    <a:schemeClr val="tx1">
                      <a:lumMod val="65000"/>
                      <a:lumOff val="35000"/>
                    </a:schemeClr>
                  </a:solidFill>
                </a:rPr>
                <a:t>Programs Used: </a:t>
              </a:r>
            </a:p>
            <a:p>
              <a:pPr algn="ctr"/>
              <a:r>
                <a:rPr lang="en-US" sz="1600" dirty="0"/>
                <a:t>2D-CVM_def-pttrns_anlytc-FE-vary-e0-and-e1_2018-12-12.py</a:t>
              </a:r>
            </a:p>
            <a:p>
              <a:pPr algn="ctr"/>
              <a:endParaRPr lang="en-US" sz="1600" dirty="0"/>
            </a:p>
            <a:p>
              <a:pPr algn="ctr"/>
              <a:r>
                <a:rPr lang="en-US" sz="1600" dirty="0"/>
                <a:t>Repository: </a:t>
              </a:r>
            </a:p>
            <a:p>
              <a:pPr algn="ctr"/>
              <a:r>
                <a:rPr lang="en-US" sz="1600" dirty="0"/>
                <a:t> </a:t>
              </a:r>
              <a:r>
                <a:rPr lang="en-US" sz="1600" dirty="0">
                  <a:hlinkClick r:id="rId3"/>
                </a:rPr>
                <a:t>https://github.com/ajmaren/</a:t>
              </a:r>
              <a:r>
                <a:rPr lang="en-US" sz="1600" b="1" u="sng" dirty="0">
                  <a:hlinkClick r:id="rId3"/>
                </a:rPr>
                <a:t>2-D-CVM-Defined-Pattern-Configurations</a:t>
              </a:r>
              <a:endParaRPr lang="en-US" sz="1600" b="1" u="sng" dirty="0"/>
            </a:p>
            <a:p>
              <a:pPr algn="ctr"/>
              <a:endParaRPr lang="en-US" sz="1600" dirty="0"/>
            </a:p>
            <a:p>
              <a:pPr algn="ctr"/>
              <a:endParaRPr lang="en-US" sz="1000" dirty="0">
                <a:latin typeface="Britannic Bold" pitchFamily="34" charset="0"/>
              </a:endParaRPr>
            </a:p>
            <a:p>
              <a:pPr algn="ctr"/>
              <a:endParaRPr lang="en-US" sz="800" dirty="0">
                <a:latin typeface="Britannic Bold" pitchFamily="34" charset="0"/>
              </a:endParaRPr>
            </a:p>
          </p:txBody>
        </p:sp>
        <p:pic>
          <p:nvPicPr>
            <p:cNvPr id="2054" name="Picture 6" descr="C:\Users\A J Maren\Pictures\AJM-website-textile-bckgrnds\Italian-renaissance-border-2-thin.jpg"/>
            <p:cNvPicPr>
              <a:picLocks noChangeAspect="1" noChangeArrowheads="1"/>
            </p:cNvPicPr>
            <p:nvPr/>
          </p:nvPicPr>
          <p:blipFill>
            <a:blip r:embed="rId4" cstate="print"/>
            <a:srcRect/>
            <a:stretch>
              <a:fillRect/>
            </a:stretch>
          </p:blipFill>
          <p:spPr bwMode="auto">
            <a:xfrm>
              <a:off x="1600194" y="6503790"/>
              <a:ext cx="6858001" cy="150407"/>
            </a:xfrm>
            <a:prstGeom prst="rect">
              <a:avLst/>
            </a:prstGeom>
            <a:noFill/>
            <a:effectLst>
              <a:glow rad="63500">
                <a:schemeClr val="accent2">
                  <a:satMod val="175000"/>
                  <a:alpha val="40000"/>
                </a:schemeClr>
              </a:glow>
            </a:effectLst>
          </p:spPr>
        </p:pic>
        <p:pic>
          <p:nvPicPr>
            <p:cNvPr id="11" name="Picture 6" descr="C:\Users\A J Maren\Pictures\AJM-website-textile-bckgrnds\Italian-renaissance-border-2-thin.jpg"/>
            <p:cNvPicPr>
              <a:picLocks noChangeAspect="1" noChangeArrowheads="1"/>
            </p:cNvPicPr>
            <p:nvPr/>
          </p:nvPicPr>
          <p:blipFill>
            <a:blip r:embed="rId4" cstate="print"/>
            <a:srcRect/>
            <a:stretch>
              <a:fillRect/>
            </a:stretch>
          </p:blipFill>
          <p:spPr bwMode="auto">
            <a:xfrm>
              <a:off x="1600195" y="3889787"/>
              <a:ext cx="6858001" cy="150407"/>
            </a:xfrm>
            <a:prstGeom prst="rect">
              <a:avLst/>
            </a:prstGeom>
            <a:noFill/>
            <a:effectLst>
              <a:glow rad="63500">
                <a:schemeClr val="accent2">
                  <a:satMod val="175000"/>
                  <a:alpha val="40000"/>
                </a:schemeClr>
              </a:glow>
            </a:effectLst>
          </p:spPr>
        </p:pic>
      </p:grpSp>
    </p:spTree>
    <p:extLst>
      <p:ext uri="{BB962C8B-B14F-4D97-AF65-F5344CB8AC3E}">
        <p14:creationId xmlns:p14="http://schemas.microsoft.com/office/powerpoint/2010/main" val="3165643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strVal val="#ppt_w*0.70"/>
                                          </p:val>
                                        </p:tav>
                                        <p:tav tm="100000">
                                          <p:val>
                                            <p:strVal val="#ppt_w"/>
                                          </p:val>
                                        </p:tav>
                                      </p:tavLst>
                                    </p:anim>
                                    <p:anim calcmode="lin" valueType="num">
                                      <p:cBhvr>
                                        <p:cTn id="8" dur="1000" fill="hold"/>
                                        <p:tgtEl>
                                          <p:spTgt spid="2"/>
                                        </p:tgtEl>
                                        <p:attrNameLst>
                                          <p:attrName>ppt_h</p:attrName>
                                        </p:attrNameLst>
                                      </p:cBhvr>
                                      <p:tavLst>
                                        <p:tav tm="0">
                                          <p:val>
                                            <p:strVal val="#ppt_h"/>
                                          </p:val>
                                        </p:tav>
                                        <p:tav tm="100000">
                                          <p:val>
                                            <p:strVal val="#ppt_h"/>
                                          </p:val>
                                        </p:tav>
                                      </p:tavLst>
                                    </p:anim>
                                    <p:animEffect transition="in" filter="fade">
                                      <p:cBhvr>
                                        <p:cTn id="9"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848A2AC-A748-4991-A8A4-BE82A1EB2B77}"/>
              </a:ext>
            </a:extLst>
          </p:cNvPr>
          <p:cNvPicPr>
            <a:picLocks noChangeAspect="1"/>
          </p:cNvPicPr>
          <p:nvPr/>
        </p:nvPicPr>
        <p:blipFill rotWithShape="1">
          <a:blip r:embed="rId2"/>
          <a:srcRect l="53030" t="31818" r="18182" b="15971"/>
          <a:stretch/>
        </p:blipFill>
        <p:spPr>
          <a:xfrm>
            <a:off x="342900" y="473886"/>
            <a:ext cx="5029610" cy="6841314"/>
          </a:xfrm>
          <a:prstGeom prst="rect">
            <a:avLst/>
          </a:prstGeom>
        </p:spPr>
      </p:pic>
      <p:sp>
        <p:nvSpPr>
          <p:cNvPr id="3" name="TextBox 2">
            <a:extLst>
              <a:ext uri="{FF2B5EF4-FFF2-40B4-BE49-F238E27FC236}">
                <a16:creationId xmlns:a16="http://schemas.microsoft.com/office/drawing/2014/main" id="{0A491323-E465-4BF0-BA52-A73AFF72B4C5}"/>
              </a:ext>
            </a:extLst>
          </p:cNvPr>
          <p:cNvSpPr txBox="1"/>
          <p:nvPr/>
        </p:nvSpPr>
        <p:spPr>
          <a:xfrm>
            <a:off x="1168543" y="104598"/>
            <a:ext cx="7721313" cy="410641"/>
          </a:xfrm>
          <a:prstGeom prst="rect">
            <a:avLst/>
          </a:prstGeom>
          <a:noFill/>
        </p:spPr>
        <p:txBody>
          <a:bodyPr wrap="none" lIns="101870" tIns="50935" rIns="101870" bIns="50935" rtlCol="0">
            <a:spAutoFit/>
          </a:bodyPr>
          <a:lstStyle/>
          <a:p>
            <a:r>
              <a:rPr lang="en-US" b="1" i="1" dirty="0"/>
              <a:t>For Reference: An Extreme Rich Club-Like Composition: Code Validation</a:t>
            </a:r>
          </a:p>
        </p:txBody>
      </p:sp>
      <p:sp>
        <p:nvSpPr>
          <p:cNvPr id="4" name="TextBox 3">
            <a:extLst>
              <a:ext uri="{FF2B5EF4-FFF2-40B4-BE49-F238E27FC236}">
                <a16:creationId xmlns:a16="http://schemas.microsoft.com/office/drawing/2014/main" id="{D6562C3B-7045-4C7F-9E05-1B0D36533028}"/>
              </a:ext>
            </a:extLst>
          </p:cNvPr>
          <p:cNvSpPr txBox="1"/>
          <p:nvPr/>
        </p:nvSpPr>
        <p:spPr>
          <a:xfrm>
            <a:off x="304800" y="7281330"/>
            <a:ext cx="5603778" cy="646331"/>
          </a:xfrm>
          <a:prstGeom prst="rect">
            <a:avLst/>
          </a:prstGeom>
          <a:noFill/>
        </p:spPr>
        <p:txBody>
          <a:bodyPr wrap="none" rtlCol="0">
            <a:spAutoFit/>
          </a:bodyPr>
          <a:lstStyle/>
          <a:p>
            <a:r>
              <a:rPr lang="en-US" sz="1200" dirty="0"/>
              <a:t>Program: 2D-CVM_defined-patterns_analytic-solution_2017-12-08_rev_2018-11-22.py</a:t>
            </a:r>
          </a:p>
          <a:p>
            <a:r>
              <a:rPr lang="en-US" sz="1200" dirty="0"/>
              <a:t>Run Date: 11/23/2018     Private GitHub: </a:t>
            </a:r>
            <a:r>
              <a:rPr lang="en-US" sz="1200" b="1" u="sng" dirty="0">
                <a:hlinkClick r:id="rId3"/>
              </a:rPr>
              <a:t>2-D-CVM-Random-Pattern-Configurations</a:t>
            </a:r>
            <a:endParaRPr lang="en-US" sz="1200" b="1" dirty="0"/>
          </a:p>
          <a:p>
            <a:endParaRPr lang="en-US" sz="1200" dirty="0"/>
          </a:p>
        </p:txBody>
      </p:sp>
      <p:sp>
        <p:nvSpPr>
          <p:cNvPr id="5" name="Rectangle 4">
            <a:extLst>
              <a:ext uri="{FF2B5EF4-FFF2-40B4-BE49-F238E27FC236}">
                <a16:creationId xmlns:a16="http://schemas.microsoft.com/office/drawing/2014/main" id="{837DD2A9-89FB-4E83-A28F-B7F0D358C336}"/>
              </a:ext>
            </a:extLst>
          </p:cNvPr>
          <p:cNvSpPr/>
          <p:nvPr/>
        </p:nvSpPr>
        <p:spPr>
          <a:xfrm>
            <a:off x="914400" y="4495800"/>
            <a:ext cx="1752600" cy="228600"/>
          </a:xfrm>
          <a:prstGeom prst="rect">
            <a:avLst/>
          </a:pr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28AB54EC-DBD2-48A9-A9F6-B864F90F5E71}"/>
              </a:ext>
            </a:extLst>
          </p:cNvPr>
          <p:cNvSpPr/>
          <p:nvPr/>
        </p:nvSpPr>
        <p:spPr>
          <a:xfrm>
            <a:off x="914400" y="4800600"/>
            <a:ext cx="1752600" cy="228600"/>
          </a:xfrm>
          <a:prstGeom prst="rect">
            <a:avLst/>
          </a:pr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82CDA7FD-2F83-44E4-9C92-F75EBFE8F1B1}"/>
              </a:ext>
            </a:extLst>
          </p:cNvPr>
          <p:cNvSpPr txBox="1"/>
          <p:nvPr/>
        </p:nvSpPr>
        <p:spPr>
          <a:xfrm>
            <a:off x="6172200" y="4343400"/>
            <a:ext cx="3450208" cy="379864"/>
          </a:xfrm>
          <a:prstGeom prst="rect">
            <a:avLst/>
          </a:prstGeom>
          <a:noFill/>
        </p:spPr>
        <p:txBody>
          <a:bodyPr wrap="none" lIns="101870" tIns="50935" rIns="101870" bIns="50935" rtlCol="0">
            <a:spAutoFit/>
          </a:bodyPr>
          <a:lstStyle/>
          <a:p>
            <a:r>
              <a:rPr lang="en-US" sz="1800" i="1" dirty="0"/>
              <a:t>z</a:t>
            </a:r>
            <a:r>
              <a:rPr lang="en-US" sz="1800" i="1" baseline="-25000" dirty="0"/>
              <a:t>1</a:t>
            </a:r>
            <a:r>
              <a:rPr lang="en-US" sz="1800" dirty="0"/>
              <a:t> = </a:t>
            </a:r>
            <a:r>
              <a:rPr lang="en-US" sz="1800" i="1" dirty="0"/>
              <a:t>Z</a:t>
            </a:r>
            <a:r>
              <a:rPr lang="en-US" sz="1800" i="1" baseline="-25000" dirty="0"/>
              <a:t>1</a:t>
            </a:r>
            <a:r>
              <a:rPr lang="en-US" sz="1800" i="1" dirty="0"/>
              <a:t>/(2xN) </a:t>
            </a:r>
            <a:r>
              <a:rPr lang="en-US" sz="1800" dirty="0"/>
              <a:t>= 214/(512) = 0.4180 </a:t>
            </a:r>
          </a:p>
        </p:txBody>
      </p:sp>
      <p:sp>
        <p:nvSpPr>
          <p:cNvPr id="13" name="TextBox 12">
            <a:extLst>
              <a:ext uri="{FF2B5EF4-FFF2-40B4-BE49-F238E27FC236}">
                <a16:creationId xmlns:a16="http://schemas.microsoft.com/office/drawing/2014/main" id="{322E3760-1242-42DF-B4F7-92F924F40523}"/>
              </a:ext>
            </a:extLst>
          </p:cNvPr>
          <p:cNvSpPr txBox="1"/>
          <p:nvPr/>
        </p:nvSpPr>
        <p:spPr>
          <a:xfrm>
            <a:off x="6172200" y="4724400"/>
            <a:ext cx="3333189" cy="379864"/>
          </a:xfrm>
          <a:prstGeom prst="rect">
            <a:avLst/>
          </a:prstGeom>
          <a:noFill/>
        </p:spPr>
        <p:txBody>
          <a:bodyPr wrap="none" lIns="101870" tIns="50935" rIns="101870" bIns="50935" rtlCol="0">
            <a:spAutoFit/>
          </a:bodyPr>
          <a:lstStyle/>
          <a:p>
            <a:r>
              <a:rPr lang="en-US" sz="1800" i="1" dirty="0"/>
              <a:t>z</a:t>
            </a:r>
            <a:r>
              <a:rPr lang="en-US" sz="1800" i="1" baseline="-25000" dirty="0"/>
              <a:t>3</a:t>
            </a:r>
            <a:r>
              <a:rPr lang="en-US" sz="1800" dirty="0"/>
              <a:t> = </a:t>
            </a:r>
            <a:r>
              <a:rPr lang="en-US" sz="1800" i="1" dirty="0"/>
              <a:t>Z</a:t>
            </a:r>
            <a:r>
              <a:rPr lang="en-US" sz="1800" i="1" baseline="-25000" dirty="0"/>
              <a:t>3</a:t>
            </a:r>
            <a:r>
              <a:rPr lang="en-US" sz="1800" i="1" dirty="0"/>
              <a:t>/(2xN) </a:t>
            </a:r>
            <a:r>
              <a:rPr lang="en-US" sz="1800" dirty="0"/>
              <a:t>= 10/(512) = 0.0195 </a:t>
            </a:r>
          </a:p>
        </p:txBody>
      </p:sp>
      <p:sp>
        <p:nvSpPr>
          <p:cNvPr id="14" name="Arrow: Right 13">
            <a:extLst>
              <a:ext uri="{FF2B5EF4-FFF2-40B4-BE49-F238E27FC236}">
                <a16:creationId xmlns:a16="http://schemas.microsoft.com/office/drawing/2014/main" id="{7E59CD9A-F44B-4712-AF38-5A851A9E74E6}"/>
              </a:ext>
            </a:extLst>
          </p:cNvPr>
          <p:cNvSpPr/>
          <p:nvPr/>
        </p:nvSpPr>
        <p:spPr>
          <a:xfrm flipH="1">
            <a:off x="4419600" y="4419600"/>
            <a:ext cx="1635580" cy="303664"/>
          </a:xfrm>
          <a:prstGeom prst="rightArrow">
            <a:avLst/>
          </a:prstGeom>
          <a:solidFill>
            <a:schemeClr val="accent2">
              <a:lumMod val="20000"/>
              <a:lumOff val="8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rrow: Right 14">
            <a:extLst>
              <a:ext uri="{FF2B5EF4-FFF2-40B4-BE49-F238E27FC236}">
                <a16:creationId xmlns:a16="http://schemas.microsoft.com/office/drawing/2014/main" id="{3F2971C8-1378-48ED-ADFD-3027903A3AF2}"/>
              </a:ext>
            </a:extLst>
          </p:cNvPr>
          <p:cNvSpPr/>
          <p:nvPr/>
        </p:nvSpPr>
        <p:spPr>
          <a:xfrm flipH="1">
            <a:off x="4419600" y="4813952"/>
            <a:ext cx="1635580" cy="303664"/>
          </a:xfrm>
          <a:prstGeom prst="rightArrow">
            <a:avLst/>
          </a:prstGeom>
          <a:solidFill>
            <a:schemeClr val="accent2">
              <a:lumMod val="20000"/>
              <a:lumOff val="8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02849D77-C7B2-4431-9D59-39BE2EC08270}"/>
              </a:ext>
            </a:extLst>
          </p:cNvPr>
          <p:cNvSpPr txBox="1"/>
          <p:nvPr/>
        </p:nvSpPr>
        <p:spPr>
          <a:xfrm>
            <a:off x="6253269" y="5117616"/>
            <a:ext cx="3214020" cy="646331"/>
          </a:xfrm>
          <a:prstGeom prst="rect">
            <a:avLst/>
          </a:prstGeom>
          <a:solidFill>
            <a:schemeClr val="accent2">
              <a:lumMod val="20000"/>
              <a:lumOff val="80000"/>
            </a:schemeClr>
          </a:solidFill>
          <a:ln w="28575">
            <a:solidFill>
              <a:schemeClr val="accent2">
                <a:lumMod val="75000"/>
              </a:schemeClr>
            </a:solidFill>
          </a:ln>
        </p:spPr>
        <p:txBody>
          <a:bodyPr wrap="none" rtlCol="0">
            <a:spAutoFit/>
          </a:bodyPr>
          <a:lstStyle/>
          <a:p>
            <a:pPr algn="ctr"/>
            <a:r>
              <a:rPr lang="en-US" sz="1800" dirty="0"/>
              <a:t>Hand-counted </a:t>
            </a:r>
            <a:r>
              <a:rPr lang="en-US" sz="1800" i="1" dirty="0"/>
              <a:t>z</a:t>
            </a:r>
            <a:r>
              <a:rPr lang="en-US" sz="1800" i="1" baseline="-25000" dirty="0"/>
              <a:t>1</a:t>
            </a:r>
            <a:r>
              <a:rPr lang="en-US" sz="1800" dirty="0"/>
              <a:t> and </a:t>
            </a:r>
            <a:r>
              <a:rPr lang="en-US" sz="1800" i="1" dirty="0"/>
              <a:t>z</a:t>
            </a:r>
            <a:r>
              <a:rPr lang="en-US" sz="1800" i="1" baseline="-25000" dirty="0"/>
              <a:t>3</a:t>
            </a:r>
            <a:r>
              <a:rPr lang="en-US" sz="1800" dirty="0"/>
              <a:t> values: </a:t>
            </a:r>
          </a:p>
          <a:p>
            <a:pPr algn="ctr"/>
            <a:r>
              <a:rPr lang="en-US" sz="1800" i="1" dirty="0"/>
              <a:t>Code validation step</a:t>
            </a:r>
          </a:p>
        </p:txBody>
      </p:sp>
      <p:sp>
        <p:nvSpPr>
          <p:cNvPr id="17" name="TextBox 16">
            <a:extLst>
              <a:ext uri="{FF2B5EF4-FFF2-40B4-BE49-F238E27FC236}">
                <a16:creationId xmlns:a16="http://schemas.microsoft.com/office/drawing/2014/main" id="{053168C0-464C-4F7D-9E3B-27130B29B21C}"/>
              </a:ext>
            </a:extLst>
          </p:cNvPr>
          <p:cNvSpPr txBox="1"/>
          <p:nvPr/>
        </p:nvSpPr>
        <p:spPr>
          <a:xfrm>
            <a:off x="5924978" y="5871742"/>
            <a:ext cx="3870601" cy="1754326"/>
          </a:xfrm>
          <a:prstGeom prst="rect">
            <a:avLst/>
          </a:prstGeom>
          <a:solidFill>
            <a:schemeClr val="accent2">
              <a:lumMod val="20000"/>
              <a:lumOff val="80000"/>
            </a:schemeClr>
          </a:solidFill>
          <a:ln w="28575">
            <a:solidFill>
              <a:schemeClr val="accent2">
                <a:lumMod val="75000"/>
              </a:schemeClr>
            </a:solidFill>
          </a:ln>
        </p:spPr>
        <p:txBody>
          <a:bodyPr wrap="square" rtlCol="0">
            <a:spAutoFit/>
          </a:bodyPr>
          <a:lstStyle/>
          <a:p>
            <a:pPr algn="ctr"/>
            <a:r>
              <a:rPr lang="en-US" sz="1800" dirty="0"/>
              <a:t>Approximate </a:t>
            </a:r>
            <a:r>
              <a:rPr lang="en-US" sz="1800" i="1" dirty="0"/>
              <a:t>h-value</a:t>
            </a:r>
            <a:r>
              <a:rPr lang="en-US" sz="1800" dirty="0"/>
              <a:t>: 1.65</a:t>
            </a:r>
          </a:p>
          <a:p>
            <a:pPr algn="ctr"/>
            <a:r>
              <a:rPr lang="en-US" sz="1800" b="1" i="1" dirty="0"/>
              <a:t>NOTE: </a:t>
            </a:r>
            <a:r>
              <a:rPr lang="en-US" sz="1800" dirty="0"/>
              <a:t>Hand-crafted pattern has equal values for </a:t>
            </a:r>
            <a:r>
              <a:rPr lang="en-US" sz="1800" i="1" dirty="0"/>
              <a:t>z</a:t>
            </a:r>
            <a:r>
              <a:rPr lang="en-US" sz="1800" i="1" baseline="-25000" dirty="0"/>
              <a:t>1</a:t>
            </a:r>
            <a:r>
              <a:rPr lang="en-US" sz="1800" dirty="0"/>
              <a:t> &amp; </a:t>
            </a:r>
            <a:r>
              <a:rPr lang="en-US" sz="1800" i="1" dirty="0"/>
              <a:t>z</a:t>
            </a:r>
            <a:r>
              <a:rPr lang="en-US" sz="1800" i="1" baseline="-25000" dirty="0"/>
              <a:t>6</a:t>
            </a:r>
            <a:r>
              <a:rPr lang="en-US" sz="1800" dirty="0"/>
              <a:t>, etc., so the </a:t>
            </a:r>
            <a:r>
              <a:rPr lang="en-US" sz="1800" i="1" dirty="0"/>
              <a:t>h-value</a:t>
            </a:r>
            <a:r>
              <a:rPr lang="en-US" sz="1800" dirty="0"/>
              <a:t> corresponds to the hand-counts. </a:t>
            </a:r>
            <a:r>
              <a:rPr lang="en-US" sz="1800" b="1" i="1" dirty="0"/>
              <a:t>However:</a:t>
            </a:r>
            <a:r>
              <a:rPr lang="en-US" sz="1800" dirty="0"/>
              <a:t> the analytic solution diverges as </a:t>
            </a:r>
            <a:r>
              <a:rPr lang="en-US" sz="1800" i="1" dirty="0"/>
              <a:t>h</a:t>
            </a:r>
            <a:r>
              <a:rPr lang="en-US" sz="1800" dirty="0"/>
              <a:t> gets larger.</a:t>
            </a:r>
          </a:p>
        </p:txBody>
      </p:sp>
      <p:pic>
        <p:nvPicPr>
          <p:cNvPr id="18" name="Picture 17">
            <a:extLst>
              <a:ext uri="{FF2B5EF4-FFF2-40B4-BE49-F238E27FC236}">
                <a16:creationId xmlns:a16="http://schemas.microsoft.com/office/drawing/2014/main" id="{14CD342D-AFBB-4C6C-9E3B-72498098F8D1}"/>
              </a:ext>
            </a:extLst>
          </p:cNvPr>
          <p:cNvPicPr>
            <a:picLocks noChangeAspect="1"/>
          </p:cNvPicPr>
          <p:nvPr/>
        </p:nvPicPr>
        <p:blipFill rotWithShape="1">
          <a:blip r:embed="rId4">
            <a:extLst>
              <a:ext uri="{28A0092B-C50C-407E-A947-70E740481C1C}">
                <a14:useLocalDpi xmlns:a14="http://schemas.microsoft.com/office/drawing/2010/main" val="0"/>
              </a:ext>
            </a:extLst>
          </a:blip>
          <a:srcRect l="49167"/>
          <a:stretch/>
        </p:blipFill>
        <p:spPr>
          <a:xfrm>
            <a:off x="5924978" y="440016"/>
            <a:ext cx="3676222" cy="3849487"/>
          </a:xfrm>
          <a:prstGeom prst="rect">
            <a:avLst/>
          </a:prstGeom>
        </p:spPr>
      </p:pic>
    </p:spTree>
    <p:extLst>
      <p:ext uri="{BB962C8B-B14F-4D97-AF65-F5344CB8AC3E}">
        <p14:creationId xmlns:p14="http://schemas.microsoft.com/office/powerpoint/2010/main" val="136997540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88E6D61-1774-4D5C-B72B-7F353F4E6ECF}"/>
              </a:ext>
            </a:extLst>
          </p:cNvPr>
          <p:cNvPicPr>
            <a:picLocks noChangeAspect="1"/>
          </p:cNvPicPr>
          <p:nvPr/>
        </p:nvPicPr>
        <p:blipFill rotWithShape="1">
          <a:blip r:embed="rId2"/>
          <a:srcRect l="51515" t="42928" r="18182" b="6566"/>
          <a:stretch/>
        </p:blipFill>
        <p:spPr>
          <a:xfrm>
            <a:off x="5139477" y="954995"/>
            <a:ext cx="4815840" cy="6019800"/>
          </a:xfrm>
          <a:prstGeom prst="rect">
            <a:avLst/>
          </a:prstGeom>
        </p:spPr>
      </p:pic>
      <p:grpSp>
        <p:nvGrpSpPr>
          <p:cNvPr id="19" name="Group 18">
            <a:extLst>
              <a:ext uri="{FF2B5EF4-FFF2-40B4-BE49-F238E27FC236}">
                <a16:creationId xmlns:a16="http://schemas.microsoft.com/office/drawing/2014/main" id="{02B85306-A918-4BA9-80D8-622CEA88D80F}"/>
              </a:ext>
            </a:extLst>
          </p:cNvPr>
          <p:cNvGrpSpPr/>
          <p:nvPr/>
        </p:nvGrpSpPr>
        <p:grpSpPr>
          <a:xfrm>
            <a:off x="0" y="954995"/>
            <a:ext cx="5179828" cy="6019800"/>
            <a:chOff x="-381000" y="2438565"/>
            <a:chExt cx="5179828" cy="6019800"/>
          </a:xfrm>
        </p:grpSpPr>
        <p:pic>
          <p:nvPicPr>
            <p:cNvPr id="17" name="Picture 16">
              <a:extLst>
                <a:ext uri="{FF2B5EF4-FFF2-40B4-BE49-F238E27FC236}">
                  <a16:creationId xmlns:a16="http://schemas.microsoft.com/office/drawing/2014/main" id="{D1644821-4B71-40E4-8FAC-610492914738}"/>
                </a:ext>
              </a:extLst>
            </p:cNvPr>
            <p:cNvPicPr>
              <a:picLocks noChangeAspect="1"/>
            </p:cNvPicPr>
            <p:nvPr/>
          </p:nvPicPr>
          <p:blipFill rotWithShape="1">
            <a:blip r:embed="rId3"/>
            <a:srcRect l="51515" t="34848" r="20454" b="21717"/>
            <a:stretch/>
          </p:blipFill>
          <p:spPr>
            <a:xfrm>
              <a:off x="-381000" y="2438565"/>
              <a:ext cx="5179828" cy="6019800"/>
            </a:xfrm>
            <a:prstGeom prst="rect">
              <a:avLst/>
            </a:prstGeom>
          </p:spPr>
        </p:pic>
        <p:grpSp>
          <p:nvGrpSpPr>
            <p:cNvPr id="18" name="Group 17">
              <a:extLst>
                <a:ext uri="{FF2B5EF4-FFF2-40B4-BE49-F238E27FC236}">
                  <a16:creationId xmlns:a16="http://schemas.microsoft.com/office/drawing/2014/main" id="{6448CE4A-3644-4754-88F0-228513344A42}"/>
                </a:ext>
              </a:extLst>
            </p:cNvPr>
            <p:cNvGrpSpPr/>
            <p:nvPr/>
          </p:nvGrpSpPr>
          <p:grpSpPr>
            <a:xfrm>
              <a:off x="3352800" y="3276600"/>
              <a:ext cx="1348303" cy="3674893"/>
              <a:chOff x="271402" y="2089835"/>
              <a:chExt cx="1348303" cy="3674893"/>
            </a:xfrm>
          </p:grpSpPr>
          <p:sp>
            <p:nvSpPr>
              <p:cNvPr id="4" name="TextBox 3">
                <a:extLst>
                  <a:ext uri="{FF2B5EF4-FFF2-40B4-BE49-F238E27FC236}">
                    <a16:creationId xmlns:a16="http://schemas.microsoft.com/office/drawing/2014/main" id="{5176CDAE-8C29-48F7-9D24-7D4124D9E1DC}"/>
                  </a:ext>
                </a:extLst>
              </p:cNvPr>
              <p:cNvSpPr txBox="1"/>
              <p:nvPr/>
            </p:nvSpPr>
            <p:spPr>
              <a:xfrm>
                <a:off x="602470" y="4446449"/>
                <a:ext cx="1000595" cy="338554"/>
              </a:xfrm>
              <a:prstGeom prst="rect">
                <a:avLst/>
              </a:prstGeom>
              <a:noFill/>
            </p:spPr>
            <p:txBody>
              <a:bodyPr wrap="none" rtlCol="0">
                <a:spAutoFit/>
              </a:bodyPr>
              <a:lstStyle/>
              <a:p>
                <a:r>
                  <a:rPr lang="en-US" sz="1600" b="1" i="1" dirty="0"/>
                  <a:t>y</a:t>
                </a:r>
                <a:r>
                  <a:rPr lang="en-US" sz="1600" b="1" i="1" baseline="-25000" dirty="0"/>
                  <a:t>2 </a:t>
                </a:r>
                <a:r>
                  <a:rPr lang="en-US" sz="1600" b="1" i="1" dirty="0"/>
                  <a:t>= 0.047</a:t>
                </a:r>
              </a:p>
            </p:txBody>
          </p:sp>
          <p:sp>
            <p:nvSpPr>
              <p:cNvPr id="5" name="Rectangle: Rounded Corners 4">
                <a:extLst>
                  <a:ext uri="{FF2B5EF4-FFF2-40B4-BE49-F238E27FC236}">
                    <a16:creationId xmlns:a16="http://schemas.microsoft.com/office/drawing/2014/main" id="{D033A83B-7BEB-4C4D-90CC-BC8A8C8AC369}"/>
                  </a:ext>
                </a:extLst>
              </p:cNvPr>
              <p:cNvSpPr/>
              <p:nvPr/>
            </p:nvSpPr>
            <p:spPr>
              <a:xfrm>
                <a:off x="271402" y="2089835"/>
                <a:ext cx="1341893" cy="3674893"/>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Diamond 5">
                <a:extLst>
                  <a:ext uri="{FF2B5EF4-FFF2-40B4-BE49-F238E27FC236}">
                    <a16:creationId xmlns:a16="http://schemas.microsoft.com/office/drawing/2014/main" id="{B04E80A8-ABD8-4126-859D-913C5B1E9F7C}"/>
                  </a:ext>
                </a:extLst>
              </p:cNvPr>
              <p:cNvSpPr/>
              <p:nvPr/>
            </p:nvSpPr>
            <p:spPr>
              <a:xfrm>
                <a:off x="396515" y="4501054"/>
                <a:ext cx="198120" cy="290899"/>
              </a:xfrm>
              <a:prstGeom prst="diamond">
                <a:avLst/>
              </a:prstGeom>
              <a:solidFill>
                <a:srgbClr val="FF00FF"/>
              </a:solidFill>
              <a:ln>
                <a:solidFill>
                  <a:srgbClr val="CC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A60A036-D9F2-43ED-A260-B97E5099DF18}"/>
                  </a:ext>
                </a:extLst>
              </p:cNvPr>
              <p:cNvSpPr txBox="1"/>
              <p:nvPr/>
            </p:nvSpPr>
            <p:spPr>
              <a:xfrm>
                <a:off x="359968" y="3513005"/>
                <a:ext cx="1231556" cy="338554"/>
              </a:xfrm>
              <a:prstGeom prst="rect">
                <a:avLst/>
              </a:prstGeom>
              <a:noFill/>
            </p:spPr>
            <p:txBody>
              <a:bodyPr wrap="none" rtlCol="0">
                <a:spAutoFit/>
              </a:bodyPr>
              <a:lstStyle/>
              <a:p>
                <a:r>
                  <a:rPr lang="en-US" sz="1600" b="1" i="1" dirty="0"/>
                  <a:t>For h = 1.65:</a:t>
                </a:r>
              </a:p>
            </p:txBody>
          </p:sp>
          <p:sp>
            <p:nvSpPr>
              <p:cNvPr id="8" name="Diamond 7">
                <a:extLst>
                  <a:ext uri="{FF2B5EF4-FFF2-40B4-BE49-F238E27FC236}">
                    <a16:creationId xmlns:a16="http://schemas.microsoft.com/office/drawing/2014/main" id="{5A5E9B9C-0CC6-4A5B-9FD0-A9A3ADBEF29F}"/>
                  </a:ext>
                </a:extLst>
              </p:cNvPr>
              <p:cNvSpPr/>
              <p:nvPr/>
            </p:nvSpPr>
            <p:spPr>
              <a:xfrm>
                <a:off x="398756" y="5269177"/>
                <a:ext cx="228600" cy="304800"/>
              </a:xfrm>
              <a:prstGeom prst="diamond">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Diamond 8">
                <a:extLst>
                  <a:ext uri="{FF2B5EF4-FFF2-40B4-BE49-F238E27FC236}">
                    <a16:creationId xmlns:a16="http://schemas.microsoft.com/office/drawing/2014/main" id="{30EEE416-D4A8-4B60-B43D-DCCC01D7B256}"/>
                  </a:ext>
                </a:extLst>
              </p:cNvPr>
              <p:cNvSpPr/>
              <p:nvPr/>
            </p:nvSpPr>
            <p:spPr>
              <a:xfrm>
                <a:off x="396515" y="4868153"/>
                <a:ext cx="228600" cy="304800"/>
              </a:xfrm>
              <a:prstGeom prst="diamond">
                <a:avLst/>
              </a:prstGeom>
              <a:solidFill>
                <a:srgbClr val="00CC00"/>
              </a:solidFill>
              <a:ln>
                <a:solidFill>
                  <a:srgbClr val="33993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 name="TextBox 9">
                <a:extLst>
                  <a:ext uri="{FF2B5EF4-FFF2-40B4-BE49-F238E27FC236}">
                    <a16:creationId xmlns:a16="http://schemas.microsoft.com/office/drawing/2014/main" id="{EC176B91-FD29-46B9-BD18-F7418AC15BD4}"/>
                  </a:ext>
                </a:extLst>
              </p:cNvPr>
              <p:cNvSpPr txBox="1"/>
              <p:nvPr/>
            </p:nvSpPr>
            <p:spPr>
              <a:xfrm>
                <a:off x="605586" y="4830988"/>
                <a:ext cx="986167" cy="338554"/>
              </a:xfrm>
              <a:prstGeom prst="rect">
                <a:avLst/>
              </a:prstGeom>
              <a:noFill/>
            </p:spPr>
            <p:txBody>
              <a:bodyPr wrap="none" rtlCol="0">
                <a:spAutoFit/>
              </a:bodyPr>
              <a:lstStyle/>
              <a:p>
                <a:r>
                  <a:rPr lang="en-US" sz="1600" b="1" i="1" dirty="0"/>
                  <a:t>z</a:t>
                </a:r>
                <a:r>
                  <a:rPr lang="en-US" sz="1600" b="1" i="1" baseline="-25000" dirty="0"/>
                  <a:t>1 </a:t>
                </a:r>
                <a:r>
                  <a:rPr lang="en-US" sz="1600" b="1" i="1" dirty="0"/>
                  <a:t>= 0.418</a:t>
                </a:r>
              </a:p>
            </p:txBody>
          </p:sp>
          <p:sp>
            <p:nvSpPr>
              <p:cNvPr id="11" name="TextBox 10">
                <a:extLst>
                  <a:ext uri="{FF2B5EF4-FFF2-40B4-BE49-F238E27FC236}">
                    <a16:creationId xmlns:a16="http://schemas.microsoft.com/office/drawing/2014/main" id="{BE68A9EF-5BB9-450D-9F6E-2EA0595B4D96}"/>
                  </a:ext>
                </a:extLst>
              </p:cNvPr>
              <p:cNvSpPr txBox="1"/>
              <p:nvPr/>
            </p:nvSpPr>
            <p:spPr>
              <a:xfrm>
                <a:off x="633538" y="5217179"/>
                <a:ext cx="986167" cy="338554"/>
              </a:xfrm>
              <a:prstGeom prst="rect">
                <a:avLst/>
              </a:prstGeom>
              <a:noFill/>
            </p:spPr>
            <p:txBody>
              <a:bodyPr wrap="none" rtlCol="0">
                <a:spAutoFit/>
              </a:bodyPr>
              <a:lstStyle/>
              <a:p>
                <a:r>
                  <a:rPr lang="en-US" sz="1600" b="1" i="1" dirty="0"/>
                  <a:t>z</a:t>
                </a:r>
                <a:r>
                  <a:rPr lang="en-US" sz="1600" b="1" i="1" baseline="-25000" dirty="0"/>
                  <a:t>3 </a:t>
                </a:r>
                <a:r>
                  <a:rPr lang="en-US" sz="1600" b="1" i="1" dirty="0"/>
                  <a:t>= 0.020</a:t>
                </a:r>
              </a:p>
            </p:txBody>
          </p:sp>
          <p:pic>
            <p:nvPicPr>
              <p:cNvPr id="12" name="Picture 11">
                <a:extLst>
                  <a:ext uri="{FF2B5EF4-FFF2-40B4-BE49-F238E27FC236}">
                    <a16:creationId xmlns:a16="http://schemas.microsoft.com/office/drawing/2014/main" id="{AD56496F-A15E-46CD-B486-93A89883E9FD}"/>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54686" b="10929"/>
              <a:stretch/>
            </p:blipFill>
            <p:spPr>
              <a:xfrm>
                <a:off x="435556" y="2124953"/>
                <a:ext cx="1029368" cy="1077002"/>
              </a:xfrm>
              <a:prstGeom prst="rect">
                <a:avLst/>
              </a:prstGeom>
            </p:spPr>
          </p:pic>
          <p:sp>
            <p:nvSpPr>
              <p:cNvPr id="13" name="Diamond 12">
                <a:extLst>
                  <a:ext uri="{FF2B5EF4-FFF2-40B4-BE49-F238E27FC236}">
                    <a16:creationId xmlns:a16="http://schemas.microsoft.com/office/drawing/2014/main" id="{5C81CDC2-2DA7-4685-AA14-4C84CB8F7620}"/>
                  </a:ext>
                </a:extLst>
              </p:cNvPr>
              <p:cNvSpPr/>
              <p:nvPr/>
            </p:nvSpPr>
            <p:spPr>
              <a:xfrm>
                <a:off x="395315" y="4120054"/>
                <a:ext cx="198120" cy="290899"/>
              </a:xfrm>
              <a:prstGeom prst="diamond">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E15DF2E8-497B-401D-BBDA-B432F4406453}"/>
                      </a:ext>
                    </a:extLst>
                  </p:cNvPr>
                  <p:cNvSpPr txBox="1"/>
                  <p:nvPr/>
                </p:nvSpPr>
                <p:spPr>
                  <a:xfrm>
                    <a:off x="510401" y="3804172"/>
                    <a:ext cx="915753" cy="246221"/>
                  </a:xfrm>
                  <a:prstGeom prst="rect">
                    <a:avLst/>
                  </a:prstGeom>
                  <a:noFill/>
                </p:spPr>
                <p:txBody>
                  <a:bodyPr wrap="square" lIns="0" tIns="0" rIns="0" bIns="0" rtlCol="0">
                    <a:spAutoFit/>
                  </a:bodyPr>
                  <a:lstStyle/>
                  <a:p>
                    <a:pPr algn="ctr"/>
                    <a14:m>
                      <m:oMath xmlns:m="http://schemas.openxmlformats.org/officeDocument/2006/math">
                        <m:sSub>
                          <m:sSubPr>
                            <m:ctrlPr>
                              <a:rPr lang="en-US" sz="1600" b="1" i="1" smtClean="0">
                                <a:latin typeface="Cambria Math" panose="02040503050406030204" pitchFamily="18" charset="0"/>
                                <a:ea typeface="Cambria Math" panose="02040503050406030204" pitchFamily="18" charset="0"/>
                              </a:rPr>
                            </m:ctrlPr>
                          </m:sSubPr>
                          <m:e>
                            <m:r>
                              <a:rPr lang="en-US" sz="1600" b="1" i="0" smtClean="0">
                                <a:latin typeface="Cambria Math" panose="02040503050406030204" pitchFamily="18" charset="0"/>
                                <a:ea typeface="Cambria Math" panose="02040503050406030204" pitchFamily="18" charset="0"/>
                              </a:rPr>
                              <m:t> </m:t>
                            </m:r>
                            <m:r>
                              <a:rPr lang="en-US" sz="1600" b="1" i="0" smtClean="0">
                                <a:latin typeface="Cambria Math" panose="02040503050406030204" pitchFamily="18" charset="0"/>
                                <a:ea typeface="Cambria Math" panose="02040503050406030204" pitchFamily="18" charset="0"/>
                              </a:rPr>
                              <m:t>𝛆</m:t>
                            </m:r>
                          </m:e>
                          <m:sub>
                            <m:r>
                              <a:rPr lang="en-US" sz="1600" b="1" i="0" smtClean="0">
                                <a:latin typeface="Cambria Math" panose="02040503050406030204" pitchFamily="18" charset="0"/>
                                <a:ea typeface="Cambria Math" panose="02040503050406030204" pitchFamily="18" charset="0"/>
                              </a:rPr>
                              <m:t>𝟏</m:t>
                            </m:r>
                          </m:sub>
                        </m:sSub>
                      </m:oMath>
                    </a14:m>
                    <a:r>
                      <a:rPr lang="en-US" sz="1600" b="1" dirty="0"/>
                      <a:t>= 0.250</a:t>
                    </a:r>
                  </a:p>
                </p:txBody>
              </p:sp>
            </mc:Choice>
            <mc:Fallback xmlns="">
              <p:sp>
                <p:nvSpPr>
                  <p:cNvPr id="14" name="TextBox 13">
                    <a:extLst>
                      <a:ext uri="{FF2B5EF4-FFF2-40B4-BE49-F238E27FC236}">
                        <a16:creationId xmlns:a16="http://schemas.microsoft.com/office/drawing/2014/main" id="{E15DF2E8-497B-401D-BBDA-B432F4406453}"/>
                      </a:ext>
                    </a:extLst>
                  </p:cNvPr>
                  <p:cNvSpPr txBox="1">
                    <a:spLocks noRot="1" noChangeAspect="1" noMove="1" noResize="1" noEditPoints="1" noAdjustHandles="1" noChangeArrowheads="1" noChangeShapeType="1" noTextEdit="1"/>
                  </p:cNvSpPr>
                  <p:nvPr/>
                </p:nvSpPr>
                <p:spPr>
                  <a:xfrm>
                    <a:off x="510401" y="3804172"/>
                    <a:ext cx="915753" cy="246221"/>
                  </a:xfrm>
                  <a:prstGeom prst="rect">
                    <a:avLst/>
                  </a:prstGeom>
                  <a:blipFill>
                    <a:blip r:embed="rId5"/>
                    <a:stretch>
                      <a:fillRect t="-24390" r="-10000" b="-4878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5B782907-2107-4ECA-8E2E-3D8B96C9A201}"/>
                      </a:ext>
                    </a:extLst>
                  </p:cNvPr>
                  <p:cNvSpPr txBox="1"/>
                  <p:nvPr/>
                </p:nvSpPr>
                <p:spPr>
                  <a:xfrm>
                    <a:off x="444072" y="3267953"/>
                    <a:ext cx="915753" cy="246221"/>
                  </a:xfrm>
                  <a:prstGeom prst="rect">
                    <a:avLst/>
                  </a:prstGeom>
                  <a:noFill/>
                </p:spPr>
                <p:txBody>
                  <a:bodyPr wrap="square" lIns="0" tIns="0" rIns="0" bIns="0" rtlCol="0">
                    <a:spAutoFit/>
                  </a:bodyPr>
                  <a:lstStyle/>
                  <a:p>
                    <a:pPr algn="ctr"/>
                    <a14:m>
                      <m:oMath xmlns:m="http://schemas.openxmlformats.org/officeDocument/2006/math">
                        <m:sSub>
                          <m:sSubPr>
                            <m:ctrlPr>
                              <a:rPr lang="en-US" sz="1600" b="1" i="1" smtClean="0">
                                <a:latin typeface="Cambria Math" panose="02040503050406030204" pitchFamily="18" charset="0"/>
                                <a:ea typeface="Cambria Math" panose="02040503050406030204" pitchFamily="18" charset="0"/>
                              </a:rPr>
                            </m:ctrlPr>
                          </m:sSubPr>
                          <m:e>
                            <m:r>
                              <a:rPr lang="en-US" sz="1600" b="1" i="0" smtClean="0">
                                <a:latin typeface="Cambria Math" panose="02040503050406030204" pitchFamily="18" charset="0"/>
                                <a:ea typeface="Cambria Math" panose="02040503050406030204" pitchFamily="18" charset="0"/>
                              </a:rPr>
                              <m:t> </m:t>
                            </m:r>
                            <m:r>
                              <a:rPr lang="en-US" sz="1600" b="1" i="0" smtClean="0">
                                <a:latin typeface="Cambria Math" panose="02040503050406030204" pitchFamily="18" charset="0"/>
                                <a:ea typeface="Cambria Math" panose="02040503050406030204" pitchFamily="18" charset="0"/>
                              </a:rPr>
                              <m:t>𝛆</m:t>
                            </m:r>
                          </m:e>
                          <m:sub>
                            <m:r>
                              <a:rPr lang="en-US" sz="1600" b="1" i="1" smtClean="0">
                                <a:latin typeface="Cambria Math" panose="02040503050406030204" pitchFamily="18" charset="0"/>
                                <a:ea typeface="Cambria Math" panose="02040503050406030204" pitchFamily="18" charset="0"/>
                              </a:rPr>
                              <m:t>𝟎</m:t>
                            </m:r>
                          </m:sub>
                        </m:sSub>
                      </m:oMath>
                    </a14:m>
                    <a:r>
                      <a:rPr lang="en-US" sz="1600" b="1" dirty="0"/>
                      <a:t>= 0.0</a:t>
                    </a:r>
                  </a:p>
                </p:txBody>
              </p:sp>
            </mc:Choice>
            <mc:Fallback xmlns="">
              <p:sp>
                <p:nvSpPr>
                  <p:cNvPr id="15" name="TextBox 14">
                    <a:extLst>
                      <a:ext uri="{FF2B5EF4-FFF2-40B4-BE49-F238E27FC236}">
                        <a16:creationId xmlns:a16="http://schemas.microsoft.com/office/drawing/2014/main" id="{5B782907-2107-4ECA-8E2E-3D8B96C9A201}"/>
                      </a:ext>
                    </a:extLst>
                  </p:cNvPr>
                  <p:cNvSpPr txBox="1">
                    <a:spLocks noRot="1" noChangeAspect="1" noMove="1" noResize="1" noEditPoints="1" noAdjustHandles="1" noChangeArrowheads="1" noChangeShapeType="1" noTextEdit="1"/>
                  </p:cNvSpPr>
                  <p:nvPr/>
                </p:nvSpPr>
                <p:spPr>
                  <a:xfrm>
                    <a:off x="444072" y="3267953"/>
                    <a:ext cx="915753" cy="246221"/>
                  </a:xfrm>
                  <a:prstGeom prst="rect">
                    <a:avLst/>
                  </a:prstGeom>
                  <a:blipFill>
                    <a:blip r:embed="rId6"/>
                    <a:stretch>
                      <a:fillRect t="-24390" b="-48780"/>
                    </a:stretch>
                  </a:blipFill>
                </p:spPr>
                <p:txBody>
                  <a:bodyPr/>
                  <a:lstStyle/>
                  <a:p>
                    <a:r>
                      <a:rPr lang="en-US">
                        <a:noFill/>
                      </a:rPr>
                      <a:t> </a:t>
                    </a:r>
                  </a:p>
                </p:txBody>
              </p:sp>
            </mc:Fallback>
          </mc:AlternateContent>
          <p:sp>
            <p:nvSpPr>
              <p:cNvPr id="16" name="TextBox 15">
                <a:extLst>
                  <a:ext uri="{FF2B5EF4-FFF2-40B4-BE49-F238E27FC236}">
                    <a16:creationId xmlns:a16="http://schemas.microsoft.com/office/drawing/2014/main" id="{97587A75-11A3-4D7F-95B3-E74BEC2B6B83}"/>
                  </a:ext>
                </a:extLst>
              </p:cNvPr>
              <p:cNvSpPr txBox="1"/>
              <p:nvPr/>
            </p:nvSpPr>
            <p:spPr>
              <a:xfrm>
                <a:off x="593435" y="4084137"/>
                <a:ext cx="998991" cy="338554"/>
              </a:xfrm>
              <a:prstGeom prst="rect">
                <a:avLst/>
              </a:prstGeom>
              <a:noFill/>
            </p:spPr>
            <p:txBody>
              <a:bodyPr wrap="none" rtlCol="0">
                <a:spAutoFit/>
              </a:bodyPr>
              <a:lstStyle/>
              <a:p>
                <a:r>
                  <a:rPr lang="en-US" sz="1600" b="1" i="1" dirty="0"/>
                  <a:t>x</a:t>
                </a:r>
                <a:r>
                  <a:rPr lang="en-US" sz="1600" b="1" i="1" baseline="-25000" dirty="0"/>
                  <a:t>1 </a:t>
                </a:r>
                <a:r>
                  <a:rPr lang="en-US" sz="1600" b="1" i="1" dirty="0"/>
                  <a:t>= 0.500</a:t>
                </a:r>
              </a:p>
            </p:txBody>
          </p:sp>
        </p:grpSp>
      </p:grpSp>
      <p:sp>
        <p:nvSpPr>
          <p:cNvPr id="20" name="TextBox 19">
            <a:extLst>
              <a:ext uri="{FF2B5EF4-FFF2-40B4-BE49-F238E27FC236}">
                <a16:creationId xmlns:a16="http://schemas.microsoft.com/office/drawing/2014/main" id="{23DE7FA4-7412-4CB9-864E-3F1DAB0B99F3}"/>
              </a:ext>
            </a:extLst>
          </p:cNvPr>
          <p:cNvSpPr txBox="1"/>
          <p:nvPr/>
        </p:nvSpPr>
        <p:spPr>
          <a:xfrm>
            <a:off x="2057400" y="0"/>
            <a:ext cx="5943600" cy="830997"/>
          </a:xfrm>
          <a:prstGeom prst="rect">
            <a:avLst/>
          </a:prstGeom>
          <a:noFill/>
        </p:spPr>
        <p:txBody>
          <a:bodyPr wrap="square" rtlCol="0">
            <a:spAutoFit/>
          </a:bodyPr>
          <a:lstStyle/>
          <a:p>
            <a:pPr algn="ctr"/>
            <a:r>
              <a:rPr lang="en-US" sz="2400" b="1" dirty="0"/>
              <a:t>Illustration of Grid Computation for the</a:t>
            </a:r>
          </a:p>
          <a:p>
            <a:pPr algn="ctr"/>
            <a:r>
              <a:rPr lang="en-US" sz="2400" b="1" i="1" dirty="0"/>
              <a:t>First Rich Club Pattern</a:t>
            </a:r>
            <a:r>
              <a:rPr lang="en-US" sz="2400" b="1" dirty="0"/>
              <a:t>:  </a:t>
            </a:r>
            <a:r>
              <a:rPr lang="en-US" sz="2400" b="1" i="1" dirty="0"/>
              <a:t>x1_target = 0.50</a:t>
            </a:r>
          </a:p>
        </p:txBody>
      </p:sp>
      <p:pic>
        <p:nvPicPr>
          <p:cNvPr id="21" name="Picture 20">
            <a:extLst>
              <a:ext uri="{FF2B5EF4-FFF2-40B4-BE49-F238E27FC236}">
                <a16:creationId xmlns:a16="http://schemas.microsoft.com/office/drawing/2014/main" id="{B8F48816-82C5-40E4-945B-B5E56A047B2F}"/>
              </a:ext>
            </a:extLst>
          </p:cNvPr>
          <p:cNvPicPr>
            <a:picLocks noChangeAspect="1"/>
          </p:cNvPicPr>
          <p:nvPr/>
        </p:nvPicPr>
        <p:blipFill>
          <a:blip r:embed="rId7"/>
          <a:stretch>
            <a:fillRect/>
          </a:stretch>
        </p:blipFill>
        <p:spPr>
          <a:xfrm>
            <a:off x="5264265" y="3298221"/>
            <a:ext cx="4691052" cy="405053"/>
          </a:xfrm>
          <a:prstGeom prst="rect">
            <a:avLst/>
          </a:prstGeom>
        </p:spPr>
      </p:pic>
      <p:sp>
        <p:nvSpPr>
          <p:cNvPr id="22" name="TextBox 21">
            <a:extLst>
              <a:ext uri="{FF2B5EF4-FFF2-40B4-BE49-F238E27FC236}">
                <a16:creationId xmlns:a16="http://schemas.microsoft.com/office/drawing/2014/main" id="{454C9217-89B2-45C6-A796-E76F7C36C51E}"/>
              </a:ext>
            </a:extLst>
          </p:cNvPr>
          <p:cNvSpPr txBox="1"/>
          <p:nvPr/>
        </p:nvSpPr>
        <p:spPr>
          <a:xfrm>
            <a:off x="626195" y="7083878"/>
            <a:ext cx="8806009" cy="584775"/>
          </a:xfrm>
          <a:prstGeom prst="rect">
            <a:avLst/>
          </a:prstGeom>
          <a:noFill/>
        </p:spPr>
        <p:txBody>
          <a:bodyPr wrap="square" rtlCol="0">
            <a:spAutoFit/>
          </a:bodyPr>
          <a:lstStyle/>
          <a:p>
            <a:r>
              <a:rPr lang="en-US" sz="1600" dirty="0"/>
              <a:t>Note: We can continue to decrease the FE by increasing interaction enthalpy parameter eps1; it linearly increases the negative value of the interaction enthalpy. However, it doesn’t SOLVE for a FE minimum.</a:t>
            </a:r>
          </a:p>
        </p:txBody>
      </p:sp>
    </p:spTree>
    <p:extLst>
      <p:ext uri="{BB962C8B-B14F-4D97-AF65-F5344CB8AC3E}">
        <p14:creationId xmlns:p14="http://schemas.microsoft.com/office/powerpoint/2010/main" val="55221813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A J Maren\Pictures\AJM-website-textile-bckgrnds\italian-renaissance-gold-brocade_pinterest..jpg"/>
          <p:cNvPicPr>
            <a:picLocks noChangeAspect="1" noChangeArrowheads="1"/>
          </p:cNvPicPr>
          <p:nvPr/>
        </p:nvPicPr>
        <p:blipFill>
          <a:blip r:embed="rId2" cstate="print"/>
          <a:srcRect/>
          <a:stretch>
            <a:fillRect/>
          </a:stretch>
        </p:blipFill>
        <p:spPr bwMode="auto">
          <a:xfrm>
            <a:off x="0" y="0"/>
            <a:ext cx="10058400" cy="7772400"/>
          </a:xfrm>
          <a:prstGeom prst="rect">
            <a:avLst/>
          </a:prstGeom>
          <a:noFill/>
          <a:effectLst>
            <a:glow rad="101600">
              <a:schemeClr val="accent2">
                <a:satMod val="175000"/>
                <a:alpha val="40000"/>
              </a:schemeClr>
            </a:glow>
          </a:effectLst>
        </p:spPr>
      </p:pic>
      <p:sp>
        <p:nvSpPr>
          <p:cNvPr id="3" name="Rectangle 2"/>
          <p:cNvSpPr/>
          <p:nvPr/>
        </p:nvSpPr>
        <p:spPr>
          <a:xfrm>
            <a:off x="685800" y="685804"/>
            <a:ext cx="8610600" cy="6324600"/>
          </a:xfrm>
          <a:prstGeom prst="rect">
            <a:avLst/>
          </a:prstGeom>
          <a:solidFill>
            <a:srgbClr val="FAE6CD"/>
          </a:solidFill>
          <a:ln w="28575">
            <a:solidFill>
              <a:schemeClr val="accent2">
                <a:lumMod val="75000"/>
              </a:schemeClr>
            </a:solidFill>
          </a:ln>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101787" tIns="50894" rIns="101787" bIns="50894" rtlCol="0" anchor="ctr"/>
          <a:lstStyle/>
          <a:p>
            <a:pPr algn="ctr"/>
            <a:endParaRPr lang="en-US" dirty="0"/>
          </a:p>
          <a:p>
            <a:pPr algn="ctr"/>
            <a:endParaRPr lang="en-US" dirty="0"/>
          </a:p>
          <a:p>
            <a:pPr algn="ctr"/>
            <a:endParaRPr lang="en-US" dirty="0"/>
          </a:p>
        </p:txBody>
      </p:sp>
      <p:grpSp>
        <p:nvGrpSpPr>
          <p:cNvPr id="2" name="Group 11"/>
          <p:cNvGrpSpPr/>
          <p:nvPr/>
        </p:nvGrpSpPr>
        <p:grpSpPr>
          <a:xfrm>
            <a:off x="1562097" y="1825825"/>
            <a:ext cx="6858004" cy="3447097"/>
            <a:chOff x="1600194" y="3889787"/>
            <a:chExt cx="6858004" cy="2770746"/>
          </a:xfrm>
        </p:grpSpPr>
        <p:sp>
          <p:nvSpPr>
            <p:cNvPr id="9" name="TextBox 8"/>
            <p:cNvSpPr txBox="1"/>
            <p:nvPr/>
          </p:nvSpPr>
          <p:spPr>
            <a:xfrm>
              <a:off x="1600198" y="3889787"/>
              <a:ext cx="6858000" cy="2770746"/>
            </a:xfrm>
            <a:prstGeom prst="rect">
              <a:avLst/>
            </a:prstGeom>
            <a:solidFill>
              <a:srgbClr val="F5D2A5"/>
            </a:solidFill>
            <a:ln w="28575">
              <a:solidFill>
                <a:schemeClr val="accent2">
                  <a:lumMod val="75000"/>
                </a:schemeClr>
              </a:solidFill>
            </a:ln>
          </p:spPr>
          <p:txBody>
            <a:bodyPr wrap="square" rtlCol="0" anchor="ctr">
              <a:spAutoFit/>
            </a:bodyPr>
            <a:lstStyle/>
            <a:p>
              <a:pPr algn="ctr"/>
              <a:endParaRPr lang="en-US" sz="800" dirty="0">
                <a:latin typeface="Britannic Bold" pitchFamily="34" charset="0"/>
              </a:endParaRPr>
            </a:p>
            <a:p>
              <a:pPr algn="ctr"/>
              <a:endParaRPr lang="en-US" sz="2400" dirty="0">
                <a:latin typeface="Britannic Bold" pitchFamily="34" charset="0"/>
              </a:endParaRPr>
            </a:p>
            <a:p>
              <a:pPr algn="ctr"/>
              <a:r>
                <a:rPr lang="en-US" sz="2400" dirty="0">
                  <a:latin typeface="Britannic Bold" pitchFamily="34" charset="0"/>
                </a:rPr>
                <a:t>Experimental Trial #2:</a:t>
              </a:r>
            </a:p>
            <a:p>
              <a:pPr algn="ctr"/>
              <a:r>
                <a:rPr lang="en-US" sz="2400" dirty="0">
                  <a:latin typeface="Britannic Bold" pitchFamily="34" charset="0"/>
                </a:rPr>
                <a:t>Small Concave Region (“Small Rich Club”)</a:t>
              </a:r>
            </a:p>
            <a:p>
              <a:pPr algn="ctr"/>
              <a:endParaRPr lang="en-US" sz="2400" dirty="0">
                <a:latin typeface="Britannic Bold" pitchFamily="34" charset="0"/>
              </a:endParaRPr>
            </a:p>
            <a:p>
              <a:pPr algn="ctr"/>
              <a:r>
                <a:rPr lang="en-US" sz="1600" dirty="0"/>
                <a:t> </a:t>
              </a:r>
              <a:r>
                <a:rPr lang="en-US" sz="1600" dirty="0">
                  <a:solidFill>
                    <a:schemeClr val="tx1">
                      <a:lumMod val="65000"/>
                      <a:lumOff val="35000"/>
                    </a:schemeClr>
                  </a:solidFill>
                </a:rPr>
                <a:t>Programs Used: </a:t>
              </a:r>
            </a:p>
            <a:p>
              <a:pPr algn="ctr"/>
              <a:r>
                <a:rPr lang="en-US" sz="1600" dirty="0"/>
                <a:t>2D-CVM_def-pttrns_anlytc-FE-vary-e0-and-e1_2018-12-12.py</a:t>
              </a:r>
            </a:p>
            <a:p>
              <a:pPr algn="ctr"/>
              <a:endParaRPr lang="en-US" sz="1600" dirty="0"/>
            </a:p>
            <a:p>
              <a:pPr algn="ctr"/>
              <a:r>
                <a:rPr lang="en-US" sz="1600" dirty="0"/>
                <a:t>Repository: </a:t>
              </a:r>
            </a:p>
            <a:p>
              <a:pPr algn="ctr"/>
              <a:r>
                <a:rPr lang="en-US" sz="1600" dirty="0"/>
                <a:t> </a:t>
              </a:r>
              <a:r>
                <a:rPr lang="en-US" sz="1600" dirty="0">
                  <a:hlinkClick r:id="rId3"/>
                </a:rPr>
                <a:t>https://github.com/ajmaren/</a:t>
              </a:r>
              <a:r>
                <a:rPr lang="en-US" sz="1600" b="1" u="sng" dirty="0">
                  <a:hlinkClick r:id="rId3"/>
                </a:rPr>
                <a:t>2-D-CVM-Defined-Pattern-Configurations</a:t>
              </a:r>
              <a:endParaRPr lang="en-US" sz="1600" b="1" u="sng" dirty="0"/>
            </a:p>
            <a:p>
              <a:pPr algn="ctr"/>
              <a:endParaRPr lang="en-US" sz="1600" dirty="0"/>
            </a:p>
            <a:p>
              <a:pPr algn="ctr"/>
              <a:endParaRPr lang="en-US" sz="1000" dirty="0">
                <a:latin typeface="Britannic Bold" pitchFamily="34" charset="0"/>
              </a:endParaRPr>
            </a:p>
            <a:p>
              <a:pPr algn="ctr"/>
              <a:endParaRPr lang="en-US" sz="800" dirty="0">
                <a:latin typeface="Britannic Bold" pitchFamily="34" charset="0"/>
              </a:endParaRPr>
            </a:p>
          </p:txBody>
        </p:sp>
        <p:pic>
          <p:nvPicPr>
            <p:cNvPr id="2054" name="Picture 6" descr="C:\Users\A J Maren\Pictures\AJM-website-textile-bckgrnds\Italian-renaissance-border-2-thin.jpg"/>
            <p:cNvPicPr>
              <a:picLocks noChangeAspect="1" noChangeArrowheads="1"/>
            </p:cNvPicPr>
            <p:nvPr/>
          </p:nvPicPr>
          <p:blipFill>
            <a:blip r:embed="rId4" cstate="print"/>
            <a:srcRect/>
            <a:stretch>
              <a:fillRect/>
            </a:stretch>
          </p:blipFill>
          <p:spPr bwMode="auto">
            <a:xfrm>
              <a:off x="1600194" y="6503790"/>
              <a:ext cx="6858001" cy="150407"/>
            </a:xfrm>
            <a:prstGeom prst="rect">
              <a:avLst/>
            </a:prstGeom>
            <a:noFill/>
            <a:effectLst>
              <a:glow rad="63500">
                <a:schemeClr val="accent2">
                  <a:satMod val="175000"/>
                  <a:alpha val="40000"/>
                </a:schemeClr>
              </a:glow>
            </a:effectLst>
          </p:spPr>
        </p:pic>
        <p:pic>
          <p:nvPicPr>
            <p:cNvPr id="11" name="Picture 6" descr="C:\Users\A J Maren\Pictures\AJM-website-textile-bckgrnds\Italian-renaissance-border-2-thin.jpg"/>
            <p:cNvPicPr>
              <a:picLocks noChangeAspect="1" noChangeArrowheads="1"/>
            </p:cNvPicPr>
            <p:nvPr/>
          </p:nvPicPr>
          <p:blipFill>
            <a:blip r:embed="rId4" cstate="print"/>
            <a:srcRect/>
            <a:stretch>
              <a:fillRect/>
            </a:stretch>
          </p:blipFill>
          <p:spPr bwMode="auto">
            <a:xfrm>
              <a:off x="1600195" y="3889787"/>
              <a:ext cx="6858001" cy="150407"/>
            </a:xfrm>
            <a:prstGeom prst="rect">
              <a:avLst/>
            </a:prstGeom>
            <a:noFill/>
            <a:effectLst>
              <a:glow rad="63500">
                <a:schemeClr val="accent2">
                  <a:satMod val="175000"/>
                  <a:alpha val="40000"/>
                </a:schemeClr>
              </a:glow>
            </a:effectLst>
          </p:spPr>
        </p:pic>
      </p:grpSp>
    </p:spTree>
    <p:extLst>
      <p:ext uri="{BB962C8B-B14F-4D97-AF65-F5344CB8AC3E}">
        <p14:creationId xmlns:p14="http://schemas.microsoft.com/office/powerpoint/2010/main" val="1365650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strVal val="#ppt_w*0.70"/>
                                          </p:val>
                                        </p:tav>
                                        <p:tav tm="100000">
                                          <p:val>
                                            <p:strVal val="#ppt_w"/>
                                          </p:val>
                                        </p:tav>
                                      </p:tavLst>
                                    </p:anim>
                                    <p:anim calcmode="lin" valueType="num">
                                      <p:cBhvr>
                                        <p:cTn id="8" dur="1000" fill="hold"/>
                                        <p:tgtEl>
                                          <p:spTgt spid="2"/>
                                        </p:tgtEl>
                                        <p:attrNameLst>
                                          <p:attrName>ppt_h</p:attrName>
                                        </p:attrNameLst>
                                      </p:cBhvr>
                                      <p:tavLst>
                                        <p:tav tm="0">
                                          <p:val>
                                            <p:strVal val="#ppt_h"/>
                                          </p:val>
                                        </p:tav>
                                        <p:tav tm="100000">
                                          <p:val>
                                            <p:strVal val="#ppt_h"/>
                                          </p:val>
                                        </p:tav>
                                      </p:tavLst>
                                    </p:anim>
                                    <p:animEffect transition="in" filter="fade">
                                      <p:cBhvr>
                                        <p:cTn id="9"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6" name="Rectangle 2"/>
          <p:cNvSpPr>
            <a:spLocks noChangeArrowheads="1"/>
          </p:cNvSpPr>
          <p:nvPr/>
        </p:nvSpPr>
        <p:spPr bwMode="auto">
          <a:xfrm>
            <a:off x="2" y="-205290"/>
            <a:ext cx="205675" cy="410583"/>
          </a:xfrm>
          <a:prstGeom prst="rect">
            <a:avLst/>
          </a:prstGeom>
          <a:noFill/>
          <a:ln w="9525">
            <a:noFill/>
            <a:miter lim="800000"/>
            <a:headEnd/>
            <a:tailEnd/>
          </a:ln>
          <a:effectLst/>
        </p:spPr>
        <p:txBody>
          <a:bodyPr vert="horz" wrap="none" lIns="101811" tIns="50906" rIns="101811" bIns="50906" numCol="1" anchor="ctr" anchorCtr="0" compatLnSpc="1">
            <a:prstTxWarp prst="textNoShape">
              <a:avLst/>
            </a:prstTxWarp>
            <a:spAutoFit/>
          </a:bodyPr>
          <a:lstStyle/>
          <a:p>
            <a:endParaRPr lang="en-US"/>
          </a:p>
        </p:txBody>
      </p:sp>
      <p:sp>
        <p:nvSpPr>
          <p:cNvPr id="1028" name="Rectangle 4"/>
          <p:cNvSpPr>
            <a:spLocks noChangeArrowheads="1"/>
          </p:cNvSpPr>
          <p:nvPr/>
        </p:nvSpPr>
        <p:spPr bwMode="auto">
          <a:xfrm>
            <a:off x="2" y="-205290"/>
            <a:ext cx="205675" cy="410583"/>
          </a:xfrm>
          <a:prstGeom prst="rect">
            <a:avLst/>
          </a:prstGeom>
          <a:noFill/>
          <a:ln w="9525">
            <a:noFill/>
            <a:miter lim="800000"/>
            <a:headEnd/>
            <a:tailEnd/>
          </a:ln>
          <a:effectLst/>
        </p:spPr>
        <p:txBody>
          <a:bodyPr vert="horz" wrap="none" lIns="101811" tIns="50906" rIns="101811" bIns="50906" numCol="1" anchor="ctr" anchorCtr="0" compatLnSpc="1">
            <a:prstTxWarp prst="textNoShape">
              <a:avLst/>
            </a:prstTxWarp>
            <a:spAutoFit/>
          </a:bodyPr>
          <a:lstStyle/>
          <a:p>
            <a:endParaRPr lang="en-US"/>
          </a:p>
        </p:txBody>
      </p:sp>
      <p:sp>
        <p:nvSpPr>
          <p:cNvPr id="1030" name="Rectangle 6"/>
          <p:cNvSpPr>
            <a:spLocks noChangeArrowheads="1"/>
          </p:cNvSpPr>
          <p:nvPr/>
        </p:nvSpPr>
        <p:spPr bwMode="auto">
          <a:xfrm>
            <a:off x="2" y="-205290"/>
            <a:ext cx="205675" cy="410583"/>
          </a:xfrm>
          <a:prstGeom prst="rect">
            <a:avLst/>
          </a:prstGeom>
          <a:noFill/>
          <a:ln w="9525">
            <a:noFill/>
            <a:miter lim="800000"/>
            <a:headEnd/>
            <a:tailEnd/>
          </a:ln>
          <a:effectLst/>
        </p:spPr>
        <p:txBody>
          <a:bodyPr vert="horz" wrap="none" lIns="101811" tIns="50906" rIns="101811" bIns="50906" numCol="1" anchor="ctr" anchorCtr="0" compatLnSpc="1">
            <a:prstTxWarp prst="textNoShape">
              <a:avLst/>
            </a:prstTxWarp>
            <a:spAutoFit/>
          </a:bodyPr>
          <a:lstStyle/>
          <a:p>
            <a:endParaRPr lang="en-US"/>
          </a:p>
        </p:txBody>
      </p:sp>
      <p:sp>
        <p:nvSpPr>
          <p:cNvPr id="1032" name="Rectangle 8"/>
          <p:cNvSpPr>
            <a:spLocks noChangeArrowheads="1"/>
          </p:cNvSpPr>
          <p:nvPr/>
        </p:nvSpPr>
        <p:spPr bwMode="auto">
          <a:xfrm>
            <a:off x="2" y="-205290"/>
            <a:ext cx="205675" cy="410583"/>
          </a:xfrm>
          <a:prstGeom prst="rect">
            <a:avLst/>
          </a:prstGeom>
          <a:noFill/>
          <a:ln w="9525">
            <a:noFill/>
            <a:miter lim="800000"/>
            <a:headEnd/>
            <a:tailEnd/>
          </a:ln>
          <a:effectLst/>
        </p:spPr>
        <p:txBody>
          <a:bodyPr vert="horz" wrap="none" lIns="101811" tIns="50906" rIns="101811" bIns="50906" numCol="1" anchor="ctr" anchorCtr="0" compatLnSpc="1">
            <a:prstTxWarp prst="textNoShape">
              <a:avLst/>
            </a:prstTxWarp>
            <a:spAutoFit/>
          </a:bodyPr>
          <a:lstStyle/>
          <a:p>
            <a:endParaRPr lang="en-US"/>
          </a:p>
        </p:txBody>
      </p:sp>
      <p:sp>
        <p:nvSpPr>
          <p:cNvPr id="1034" name="Rectangle 10"/>
          <p:cNvSpPr>
            <a:spLocks noChangeArrowheads="1"/>
          </p:cNvSpPr>
          <p:nvPr/>
        </p:nvSpPr>
        <p:spPr bwMode="auto">
          <a:xfrm>
            <a:off x="2" y="-205290"/>
            <a:ext cx="205675" cy="410583"/>
          </a:xfrm>
          <a:prstGeom prst="rect">
            <a:avLst/>
          </a:prstGeom>
          <a:noFill/>
          <a:ln w="9525">
            <a:noFill/>
            <a:miter lim="800000"/>
            <a:headEnd/>
            <a:tailEnd/>
          </a:ln>
          <a:effectLst/>
        </p:spPr>
        <p:txBody>
          <a:bodyPr vert="horz" wrap="none" lIns="101811" tIns="50906" rIns="101811" bIns="50906" numCol="1" anchor="ctr" anchorCtr="0" compatLnSpc="1">
            <a:prstTxWarp prst="textNoShape">
              <a:avLst/>
            </a:prstTxWarp>
            <a:spAutoFit/>
          </a:bodyPr>
          <a:lstStyle/>
          <a:p>
            <a:endParaRPr lang="en-US"/>
          </a:p>
        </p:txBody>
      </p:sp>
      <p:grpSp>
        <p:nvGrpSpPr>
          <p:cNvPr id="2" name="Group 228"/>
          <p:cNvGrpSpPr/>
          <p:nvPr/>
        </p:nvGrpSpPr>
        <p:grpSpPr>
          <a:xfrm>
            <a:off x="2179320" y="1209040"/>
            <a:ext cx="4777740" cy="2590800"/>
            <a:chOff x="2286000" y="1143000"/>
            <a:chExt cx="4343400" cy="2286000"/>
          </a:xfrm>
        </p:grpSpPr>
        <p:sp>
          <p:nvSpPr>
            <p:cNvPr id="180" name="Rectangle 179"/>
            <p:cNvSpPr/>
            <p:nvPr/>
          </p:nvSpPr>
          <p:spPr>
            <a:xfrm>
              <a:off x="6172200" y="2971800"/>
              <a:ext cx="457200" cy="457200"/>
            </a:xfrm>
            <a:prstGeom prst="rect">
              <a:avLst/>
            </a:prstGeom>
            <a:blipFill>
              <a:blip r:embed="rId2"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 name="Rectangle 195"/>
            <p:cNvSpPr/>
            <p:nvPr/>
          </p:nvSpPr>
          <p:spPr>
            <a:xfrm>
              <a:off x="2514600" y="2971800"/>
              <a:ext cx="457200" cy="4572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 name="Rectangle 201"/>
            <p:cNvSpPr/>
            <p:nvPr/>
          </p:nvSpPr>
          <p:spPr>
            <a:xfrm>
              <a:off x="2743200" y="2514600"/>
              <a:ext cx="457200" cy="4572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 name="Rectangle 205"/>
            <p:cNvSpPr/>
            <p:nvPr/>
          </p:nvSpPr>
          <p:spPr>
            <a:xfrm>
              <a:off x="3200400" y="2514600"/>
              <a:ext cx="457200" cy="4572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 name="Rectangle 211"/>
            <p:cNvSpPr/>
            <p:nvPr/>
          </p:nvSpPr>
          <p:spPr>
            <a:xfrm>
              <a:off x="3886200" y="2971800"/>
              <a:ext cx="457200" cy="4572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1" name="Rectangle 220"/>
            <p:cNvSpPr/>
            <p:nvPr/>
          </p:nvSpPr>
          <p:spPr>
            <a:xfrm>
              <a:off x="3657600" y="2514600"/>
              <a:ext cx="457200" cy="4572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 name="Rectangle 234"/>
            <p:cNvSpPr/>
            <p:nvPr/>
          </p:nvSpPr>
          <p:spPr>
            <a:xfrm>
              <a:off x="4572000" y="2514600"/>
              <a:ext cx="457200" cy="4572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2" name="Rectangle 241"/>
            <p:cNvSpPr/>
            <p:nvPr/>
          </p:nvSpPr>
          <p:spPr>
            <a:xfrm>
              <a:off x="5943600" y="2514600"/>
              <a:ext cx="457200" cy="457200"/>
            </a:xfrm>
            <a:prstGeom prst="rect">
              <a:avLst/>
            </a:prstGeom>
            <a:blipFill>
              <a:blip r:embed="rId2"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 name="Rectangle 235"/>
            <p:cNvSpPr/>
            <p:nvPr/>
          </p:nvSpPr>
          <p:spPr>
            <a:xfrm>
              <a:off x="5029200" y="2514600"/>
              <a:ext cx="457200" cy="4572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Rectangle 172"/>
            <p:cNvSpPr/>
            <p:nvPr/>
          </p:nvSpPr>
          <p:spPr>
            <a:xfrm>
              <a:off x="5486400" y="2514600"/>
              <a:ext cx="457200" cy="4572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 name="Rectangle 173"/>
            <p:cNvSpPr/>
            <p:nvPr/>
          </p:nvSpPr>
          <p:spPr>
            <a:xfrm>
              <a:off x="5715000" y="2971800"/>
              <a:ext cx="457200" cy="4572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Rectangle 196"/>
            <p:cNvSpPr/>
            <p:nvPr/>
          </p:nvSpPr>
          <p:spPr>
            <a:xfrm>
              <a:off x="2286000" y="2514600"/>
              <a:ext cx="457200" cy="4572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 name="Rectangle 199"/>
            <p:cNvSpPr/>
            <p:nvPr/>
          </p:nvSpPr>
          <p:spPr>
            <a:xfrm>
              <a:off x="2971800" y="2971800"/>
              <a:ext cx="457200" cy="4572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 name="Rectangle 204"/>
            <p:cNvSpPr/>
            <p:nvPr/>
          </p:nvSpPr>
          <p:spPr>
            <a:xfrm>
              <a:off x="3429000" y="2971800"/>
              <a:ext cx="457200" cy="4572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 name="Rectangle 209"/>
            <p:cNvSpPr/>
            <p:nvPr/>
          </p:nvSpPr>
          <p:spPr>
            <a:xfrm>
              <a:off x="4343400" y="2971800"/>
              <a:ext cx="457200" cy="4572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 name="Rectangle 208"/>
            <p:cNvSpPr/>
            <p:nvPr/>
          </p:nvSpPr>
          <p:spPr>
            <a:xfrm>
              <a:off x="4114800" y="2514600"/>
              <a:ext cx="457200" cy="4572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9" name="Rectangle 238"/>
            <p:cNvSpPr/>
            <p:nvPr/>
          </p:nvSpPr>
          <p:spPr>
            <a:xfrm>
              <a:off x="5257800" y="2971800"/>
              <a:ext cx="457200" cy="4572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 name="Rectangle 232"/>
            <p:cNvSpPr/>
            <p:nvPr/>
          </p:nvSpPr>
          <p:spPr>
            <a:xfrm>
              <a:off x="4800600" y="2971800"/>
              <a:ext cx="457200" cy="4572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Rectangle 174"/>
            <p:cNvSpPr/>
            <p:nvPr/>
          </p:nvSpPr>
          <p:spPr>
            <a:xfrm>
              <a:off x="6172200" y="2057400"/>
              <a:ext cx="457200" cy="457200"/>
            </a:xfrm>
            <a:prstGeom prst="rect">
              <a:avLst/>
            </a:prstGeom>
            <a:blipFill>
              <a:blip r:embed="rId2"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Rectangle 175"/>
            <p:cNvSpPr/>
            <p:nvPr/>
          </p:nvSpPr>
          <p:spPr>
            <a:xfrm>
              <a:off x="2514600" y="2057400"/>
              <a:ext cx="457200" cy="4572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Rectangle 176"/>
            <p:cNvSpPr/>
            <p:nvPr/>
          </p:nvSpPr>
          <p:spPr>
            <a:xfrm>
              <a:off x="2743200" y="1600200"/>
              <a:ext cx="457200" cy="4572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 name="Rectangle 177"/>
            <p:cNvSpPr/>
            <p:nvPr/>
          </p:nvSpPr>
          <p:spPr>
            <a:xfrm>
              <a:off x="3200400" y="1600200"/>
              <a:ext cx="457200" cy="4572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Rectangle 178"/>
            <p:cNvSpPr/>
            <p:nvPr/>
          </p:nvSpPr>
          <p:spPr>
            <a:xfrm>
              <a:off x="3886200" y="2057400"/>
              <a:ext cx="457200" cy="4572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Rectangle 182"/>
            <p:cNvSpPr/>
            <p:nvPr/>
          </p:nvSpPr>
          <p:spPr>
            <a:xfrm>
              <a:off x="3657600" y="1600200"/>
              <a:ext cx="457200" cy="4572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Rectangle 183"/>
            <p:cNvSpPr/>
            <p:nvPr/>
          </p:nvSpPr>
          <p:spPr>
            <a:xfrm>
              <a:off x="4572000" y="1600200"/>
              <a:ext cx="457200" cy="4572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 name="Rectangle 185"/>
            <p:cNvSpPr/>
            <p:nvPr/>
          </p:nvSpPr>
          <p:spPr>
            <a:xfrm>
              <a:off x="5943600" y="1600200"/>
              <a:ext cx="457200" cy="457200"/>
            </a:xfrm>
            <a:prstGeom prst="rect">
              <a:avLst/>
            </a:prstGeom>
            <a:blipFill>
              <a:blip r:embed="rId2"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Rectangle 186"/>
            <p:cNvSpPr/>
            <p:nvPr/>
          </p:nvSpPr>
          <p:spPr>
            <a:xfrm>
              <a:off x="5029200" y="1600200"/>
              <a:ext cx="457200" cy="4572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Rectangle 188"/>
            <p:cNvSpPr/>
            <p:nvPr/>
          </p:nvSpPr>
          <p:spPr>
            <a:xfrm>
              <a:off x="5486400" y="1600200"/>
              <a:ext cx="457200" cy="4572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Rectangle 193"/>
            <p:cNvSpPr/>
            <p:nvPr/>
          </p:nvSpPr>
          <p:spPr>
            <a:xfrm>
              <a:off x="5715000" y="2057400"/>
              <a:ext cx="457200" cy="4572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 name="Rectangle 200"/>
            <p:cNvSpPr/>
            <p:nvPr/>
          </p:nvSpPr>
          <p:spPr>
            <a:xfrm>
              <a:off x="2286000" y="1600200"/>
              <a:ext cx="457200" cy="4572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 name="Rectangle 210"/>
            <p:cNvSpPr/>
            <p:nvPr/>
          </p:nvSpPr>
          <p:spPr>
            <a:xfrm>
              <a:off x="2971800" y="2057400"/>
              <a:ext cx="457200" cy="4572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 name="Rectangle 212"/>
            <p:cNvSpPr/>
            <p:nvPr/>
          </p:nvSpPr>
          <p:spPr>
            <a:xfrm>
              <a:off x="3429000" y="2057400"/>
              <a:ext cx="457200" cy="4572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 name="Rectangle 213"/>
            <p:cNvSpPr/>
            <p:nvPr/>
          </p:nvSpPr>
          <p:spPr>
            <a:xfrm>
              <a:off x="4343400" y="2057400"/>
              <a:ext cx="457200" cy="4572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 name="Rectangle 214"/>
            <p:cNvSpPr/>
            <p:nvPr/>
          </p:nvSpPr>
          <p:spPr>
            <a:xfrm>
              <a:off x="4114800" y="1600200"/>
              <a:ext cx="457200" cy="4572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6" name="Rectangle 215"/>
            <p:cNvSpPr/>
            <p:nvPr/>
          </p:nvSpPr>
          <p:spPr>
            <a:xfrm>
              <a:off x="5257800" y="2057400"/>
              <a:ext cx="457200" cy="4572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7" name="Rectangle 216"/>
            <p:cNvSpPr/>
            <p:nvPr/>
          </p:nvSpPr>
          <p:spPr>
            <a:xfrm>
              <a:off x="4800600" y="2057400"/>
              <a:ext cx="457200" cy="4572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8" name="Rectangle 217"/>
            <p:cNvSpPr/>
            <p:nvPr/>
          </p:nvSpPr>
          <p:spPr>
            <a:xfrm>
              <a:off x="6172200" y="1143000"/>
              <a:ext cx="457200" cy="457200"/>
            </a:xfrm>
            <a:prstGeom prst="rect">
              <a:avLst/>
            </a:prstGeom>
            <a:blipFill>
              <a:blip r:embed="rId2"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9" name="Rectangle 218"/>
            <p:cNvSpPr/>
            <p:nvPr/>
          </p:nvSpPr>
          <p:spPr>
            <a:xfrm>
              <a:off x="2514600" y="1143000"/>
              <a:ext cx="457200" cy="457200"/>
            </a:xfrm>
            <a:prstGeom prst="rect">
              <a:avLst/>
            </a:prstGeom>
            <a:blipFill>
              <a:blip r:embed="rId2"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0" name="Rectangle 219"/>
            <p:cNvSpPr/>
            <p:nvPr/>
          </p:nvSpPr>
          <p:spPr>
            <a:xfrm>
              <a:off x="3886200" y="1143000"/>
              <a:ext cx="457200" cy="457200"/>
            </a:xfrm>
            <a:prstGeom prst="rect">
              <a:avLst/>
            </a:prstGeom>
            <a:blipFill>
              <a:blip r:embed="rId3" cstate="print"/>
              <a:tile tx="0" ty="0" sx="100000" sy="100000" flip="none" algn="tl"/>
            </a:blip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2" name="Rectangle 221"/>
            <p:cNvSpPr/>
            <p:nvPr/>
          </p:nvSpPr>
          <p:spPr>
            <a:xfrm>
              <a:off x="5715000" y="1143000"/>
              <a:ext cx="457200" cy="457200"/>
            </a:xfrm>
            <a:prstGeom prst="rect">
              <a:avLst/>
            </a:prstGeom>
            <a:blipFill>
              <a:blip r:embed="rId3" cstate="print"/>
              <a:tile tx="0" ty="0" sx="100000" sy="100000" flip="none" algn="tl"/>
            </a:blip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 name="Rectangle 222"/>
            <p:cNvSpPr/>
            <p:nvPr/>
          </p:nvSpPr>
          <p:spPr>
            <a:xfrm>
              <a:off x="2971800" y="1143000"/>
              <a:ext cx="457200" cy="457200"/>
            </a:xfrm>
            <a:prstGeom prst="rect">
              <a:avLst/>
            </a:prstGeom>
            <a:blipFill>
              <a:blip r:embed="rId3" cstate="print"/>
              <a:tile tx="0" ty="0" sx="100000" sy="100000" flip="none" algn="tl"/>
            </a:blip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5" name="Rectangle 224"/>
            <p:cNvSpPr/>
            <p:nvPr/>
          </p:nvSpPr>
          <p:spPr>
            <a:xfrm>
              <a:off x="3429000" y="1143000"/>
              <a:ext cx="457200" cy="457200"/>
            </a:xfrm>
            <a:prstGeom prst="rect">
              <a:avLst/>
            </a:prstGeom>
            <a:blipFill>
              <a:blip r:embed="rId3" cstate="print"/>
              <a:tile tx="0" ty="0" sx="100000" sy="100000" flip="none" algn="tl"/>
            </a:blip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 name="Rectangle 225"/>
            <p:cNvSpPr/>
            <p:nvPr/>
          </p:nvSpPr>
          <p:spPr>
            <a:xfrm>
              <a:off x="4343400" y="1143000"/>
              <a:ext cx="457200" cy="457200"/>
            </a:xfrm>
            <a:prstGeom prst="rect">
              <a:avLst/>
            </a:prstGeom>
            <a:blipFill>
              <a:blip r:embed="rId2"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 name="Rectangle 226"/>
            <p:cNvSpPr/>
            <p:nvPr/>
          </p:nvSpPr>
          <p:spPr>
            <a:xfrm>
              <a:off x="5257800" y="1143000"/>
              <a:ext cx="457200" cy="457200"/>
            </a:xfrm>
            <a:prstGeom prst="rect">
              <a:avLst/>
            </a:prstGeom>
            <a:blipFill>
              <a:blip r:embed="rId3" cstate="print"/>
              <a:tile tx="0" ty="0" sx="100000" sy="100000" flip="none" algn="tl"/>
            </a:blip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8" name="Rectangle 227"/>
            <p:cNvSpPr/>
            <p:nvPr/>
          </p:nvSpPr>
          <p:spPr>
            <a:xfrm>
              <a:off x="4800600" y="1143000"/>
              <a:ext cx="457200" cy="457200"/>
            </a:xfrm>
            <a:prstGeom prst="rect">
              <a:avLst/>
            </a:prstGeom>
            <a:blipFill>
              <a:blip r:embed="rId3" cstate="print"/>
              <a:tile tx="0" ty="0" sx="100000" sy="100000" flip="none" algn="tl"/>
            </a:blip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0" name="Right Brace 229"/>
          <p:cNvSpPr/>
          <p:nvPr/>
        </p:nvSpPr>
        <p:spPr>
          <a:xfrm>
            <a:off x="6957060" y="1209040"/>
            <a:ext cx="251460" cy="518160"/>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lIns="101811" tIns="50906" rIns="101811" bIns="50906" rtlCol="0" anchor="ctr"/>
          <a:lstStyle/>
          <a:p>
            <a:pPr algn="ctr"/>
            <a:endParaRPr lang="en-US"/>
          </a:p>
        </p:txBody>
      </p:sp>
      <p:sp>
        <p:nvSpPr>
          <p:cNvPr id="231" name="TextBox 230"/>
          <p:cNvSpPr txBox="1"/>
          <p:nvPr/>
        </p:nvSpPr>
        <p:spPr>
          <a:xfrm>
            <a:off x="7208520" y="1209040"/>
            <a:ext cx="2514600" cy="604520"/>
          </a:xfrm>
          <a:prstGeom prst="rect">
            <a:avLst/>
          </a:prstGeom>
          <a:noFill/>
        </p:spPr>
        <p:txBody>
          <a:bodyPr wrap="square" lIns="101811" tIns="50906" rIns="101811" bIns="50906" rtlCol="0">
            <a:spAutoFit/>
          </a:bodyPr>
          <a:lstStyle/>
          <a:p>
            <a:pPr algn="ctr"/>
            <a:r>
              <a:rPr lang="en-US" sz="1600" dirty="0"/>
              <a:t>Vertical wrap-around; identical with bottom row</a:t>
            </a:r>
          </a:p>
        </p:txBody>
      </p:sp>
      <p:sp>
        <p:nvSpPr>
          <p:cNvPr id="237" name="Right Brace 236"/>
          <p:cNvSpPr/>
          <p:nvPr/>
        </p:nvSpPr>
        <p:spPr>
          <a:xfrm rot="5400000">
            <a:off x="6366510" y="3638550"/>
            <a:ext cx="259080" cy="754380"/>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lIns="101811" tIns="50906" rIns="101811" bIns="50906" rtlCol="0" anchor="ctr"/>
          <a:lstStyle/>
          <a:p>
            <a:pPr algn="ctr"/>
            <a:endParaRPr lang="en-US"/>
          </a:p>
        </p:txBody>
      </p:sp>
      <p:sp>
        <p:nvSpPr>
          <p:cNvPr id="238" name="TextBox 237"/>
          <p:cNvSpPr txBox="1"/>
          <p:nvPr/>
        </p:nvSpPr>
        <p:spPr>
          <a:xfrm>
            <a:off x="5280660" y="4058920"/>
            <a:ext cx="2514600" cy="604520"/>
          </a:xfrm>
          <a:prstGeom prst="rect">
            <a:avLst/>
          </a:prstGeom>
          <a:noFill/>
        </p:spPr>
        <p:txBody>
          <a:bodyPr wrap="square" lIns="101811" tIns="50906" rIns="101811" bIns="50906" rtlCol="0">
            <a:spAutoFit/>
          </a:bodyPr>
          <a:lstStyle/>
          <a:p>
            <a:pPr algn="ctr"/>
            <a:r>
              <a:rPr lang="en-US" sz="1600" dirty="0"/>
              <a:t>Horizontal wrap-around; identical with leftmost units</a:t>
            </a:r>
          </a:p>
        </p:txBody>
      </p:sp>
      <p:grpSp>
        <p:nvGrpSpPr>
          <p:cNvPr id="3" name="Group 251"/>
          <p:cNvGrpSpPr/>
          <p:nvPr/>
        </p:nvGrpSpPr>
        <p:grpSpPr>
          <a:xfrm>
            <a:off x="335280" y="4836160"/>
            <a:ext cx="2766060" cy="2504440"/>
            <a:chOff x="304800" y="4267200"/>
            <a:chExt cx="2438400" cy="1905000"/>
          </a:xfrm>
        </p:grpSpPr>
        <p:sp>
          <p:nvSpPr>
            <p:cNvPr id="240" name="Rectangle 239"/>
            <p:cNvSpPr/>
            <p:nvPr/>
          </p:nvSpPr>
          <p:spPr>
            <a:xfrm>
              <a:off x="457200" y="5562600"/>
              <a:ext cx="293914" cy="304800"/>
            </a:xfrm>
            <a:prstGeom prst="rect">
              <a:avLst/>
            </a:prstGeom>
            <a:blipFill>
              <a:blip r:embed="rId2"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1" name="Rectangle 240"/>
            <p:cNvSpPr/>
            <p:nvPr/>
          </p:nvSpPr>
          <p:spPr>
            <a:xfrm>
              <a:off x="1676400" y="5562600"/>
              <a:ext cx="293914" cy="304800"/>
            </a:xfrm>
            <a:prstGeom prst="rect">
              <a:avLst/>
            </a:prstGeom>
            <a:blipFill>
              <a:blip r:embed="rId3" cstate="print"/>
              <a:tile tx="0" ty="0" sx="100000" sy="100000" flip="none" algn="tl"/>
            </a:blip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3" name="Rectangle 242"/>
            <p:cNvSpPr/>
            <p:nvPr/>
          </p:nvSpPr>
          <p:spPr>
            <a:xfrm>
              <a:off x="457200" y="4800600"/>
              <a:ext cx="293914"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4" name="Rectangle 243"/>
            <p:cNvSpPr/>
            <p:nvPr/>
          </p:nvSpPr>
          <p:spPr>
            <a:xfrm>
              <a:off x="1676400" y="4800600"/>
              <a:ext cx="293914"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5" name="TextBox 244"/>
            <p:cNvSpPr txBox="1"/>
            <p:nvPr/>
          </p:nvSpPr>
          <p:spPr>
            <a:xfrm>
              <a:off x="762000" y="4724400"/>
              <a:ext cx="704850" cy="374576"/>
            </a:xfrm>
            <a:prstGeom prst="rect">
              <a:avLst/>
            </a:prstGeom>
            <a:noFill/>
          </p:spPr>
          <p:txBody>
            <a:bodyPr wrap="square" rtlCol="0">
              <a:spAutoFit/>
            </a:bodyPr>
            <a:lstStyle/>
            <a:p>
              <a:r>
                <a:rPr lang="en-US" sz="1300" dirty="0"/>
                <a:t>Unit in state </a:t>
              </a:r>
              <a:r>
                <a:rPr lang="en-US" sz="1300" b="1" dirty="0"/>
                <a:t>A</a:t>
              </a:r>
            </a:p>
          </p:txBody>
        </p:sp>
        <p:sp>
          <p:nvSpPr>
            <p:cNvPr id="246" name="TextBox 245"/>
            <p:cNvSpPr txBox="1"/>
            <p:nvPr/>
          </p:nvSpPr>
          <p:spPr>
            <a:xfrm>
              <a:off x="838200" y="5334000"/>
              <a:ext cx="783771" cy="678919"/>
            </a:xfrm>
            <a:prstGeom prst="rect">
              <a:avLst/>
            </a:prstGeom>
            <a:noFill/>
          </p:spPr>
          <p:txBody>
            <a:bodyPr wrap="square" rtlCol="0">
              <a:spAutoFit/>
            </a:bodyPr>
            <a:lstStyle/>
            <a:p>
              <a:r>
                <a:rPr lang="en-US" sz="1300" dirty="0"/>
                <a:t>Wrap-around unit in state </a:t>
              </a:r>
              <a:r>
                <a:rPr lang="en-US" sz="1300" b="1" dirty="0"/>
                <a:t>A</a:t>
              </a:r>
            </a:p>
          </p:txBody>
        </p:sp>
        <p:sp>
          <p:nvSpPr>
            <p:cNvPr id="247" name="TextBox 246"/>
            <p:cNvSpPr txBox="1"/>
            <p:nvPr/>
          </p:nvSpPr>
          <p:spPr>
            <a:xfrm>
              <a:off x="1981200" y="4724400"/>
              <a:ext cx="699407" cy="374576"/>
            </a:xfrm>
            <a:prstGeom prst="rect">
              <a:avLst/>
            </a:prstGeom>
            <a:noFill/>
          </p:spPr>
          <p:txBody>
            <a:bodyPr wrap="square" rtlCol="0">
              <a:spAutoFit/>
            </a:bodyPr>
            <a:lstStyle/>
            <a:p>
              <a:r>
                <a:rPr lang="en-US" sz="1300" dirty="0"/>
                <a:t>Unit in state </a:t>
              </a:r>
              <a:r>
                <a:rPr lang="en-US" sz="1300" b="1" dirty="0"/>
                <a:t>B</a:t>
              </a:r>
            </a:p>
          </p:txBody>
        </p:sp>
        <p:sp>
          <p:nvSpPr>
            <p:cNvPr id="248" name="TextBox 247"/>
            <p:cNvSpPr txBox="1"/>
            <p:nvPr/>
          </p:nvSpPr>
          <p:spPr>
            <a:xfrm>
              <a:off x="1981200" y="5334000"/>
              <a:ext cx="699407" cy="678919"/>
            </a:xfrm>
            <a:prstGeom prst="rect">
              <a:avLst/>
            </a:prstGeom>
            <a:noFill/>
          </p:spPr>
          <p:txBody>
            <a:bodyPr wrap="square" rtlCol="0">
              <a:spAutoFit/>
            </a:bodyPr>
            <a:lstStyle/>
            <a:p>
              <a:r>
                <a:rPr lang="en-US" sz="1300" dirty="0"/>
                <a:t>Wrap-around unit in state </a:t>
              </a:r>
              <a:r>
                <a:rPr lang="en-US" sz="1300" b="1" dirty="0"/>
                <a:t>B</a:t>
              </a:r>
            </a:p>
          </p:txBody>
        </p:sp>
        <p:sp>
          <p:nvSpPr>
            <p:cNvPr id="249" name="Rectangle 248"/>
            <p:cNvSpPr/>
            <p:nvPr/>
          </p:nvSpPr>
          <p:spPr>
            <a:xfrm>
              <a:off x="304800" y="4267200"/>
              <a:ext cx="2438400" cy="1905000"/>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0" name="TextBox 249"/>
            <p:cNvSpPr txBox="1"/>
            <p:nvPr/>
          </p:nvSpPr>
          <p:spPr>
            <a:xfrm>
              <a:off x="1148039" y="4343400"/>
              <a:ext cx="761856" cy="291857"/>
            </a:xfrm>
            <a:prstGeom prst="rect">
              <a:avLst/>
            </a:prstGeom>
            <a:noFill/>
          </p:spPr>
          <p:txBody>
            <a:bodyPr wrap="none" rtlCol="0">
              <a:spAutoFit/>
            </a:bodyPr>
            <a:lstStyle/>
            <a:p>
              <a:r>
                <a:rPr lang="en-US" sz="1800" b="1" dirty="0"/>
                <a:t>Legend</a:t>
              </a:r>
            </a:p>
          </p:txBody>
        </p:sp>
      </p:grpSp>
      <p:grpSp>
        <p:nvGrpSpPr>
          <p:cNvPr id="4" name="Group 252"/>
          <p:cNvGrpSpPr/>
          <p:nvPr/>
        </p:nvGrpSpPr>
        <p:grpSpPr>
          <a:xfrm>
            <a:off x="3268980" y="4836160"/>
            <a:ext cx="6537960" cy="2504440"/>
            <a:chOff x="-886597" y="4267200"/>
            <a:chExt cx="5153797" cy="2209800"/>
          </a:xfrm>
        </p:grpSpPr>
        <p:sp>
          <p:nvSpPr>
            <p:cNvPr id="258" name="TextBox 257"/>
            <p:cNvSpPr txBox="1"/>
            <p:nvPr/>
          </p:nvSpPr>
          <p:spPr>
            <a:xfrm>
              <a:off x="-428486" y="4734580"/>
              <a:ext cx="787493" cy="515978"/>
            </a:xfrm>
            <a:prstGeom prst="rect">
              <a:avLst/>
            </a:prstGeom>
            <a:noFill/>
          </p:spPr>
          <p:txBody>
            <a:bodyPr wrap="none" rtlCol="0">
              <a:spAutoFit/>
            </a:bodyPr>
            <a:lstStyle/>
            <a:p>
              <a:pPr algn="ctr"/>
              <a:r>
                <a:rPr lang="en-US" sz="1600" b="1" i="1" dirty="0"/>
                <a:t>z</a:t>
              </a:r>
              <a:r>
                <a:rPr lang="en-US" sz="1600" b="1" i="1" baseline="-25000" dirty="0"/>
                <a:t>1</a:t>
              </a:r>
              <a:r>
                <a:rPr lang="en-US" sz="1600" dirty="0"/>
                <a:t> = 0.125</a:t>
              </a:r>
              <a:endParaRPr lang="en-US" sz="1600" b="1" i="1" dirty="0"/>
            </a:p>
            <a:p>
              <a:pPr algn="ctr"/>
              <a:r>
                <a:rPr lang="en-US" sz="1600" b="1" i="1" dirty="0"/>
                <a:t>Z</a:t>
              </a:r>
              <a:r>
                <a:rPr lang="en-US" sz="1600" b="1" i="1" baseline="-25000" dirty="0"/>
                <a:t>1</a:t>
              </a:r>
              <a:r>
                <a:rPr lang="en-US" sz="1600" b="1" i="1" dirty="0"/>
                <a:t> </a:t>
              </a:r>
              <a:r>
                <a:rPr lang="en-US" sz="1600" dirty="0"/>
                <a:t>= 16</a:t>
              </a:r>
            </a:p>
          </p:txBody>
        </p:sp>
        <p:sp>
          <p:nvSpPr>
            <p:cNvPr id="262" name="Rectangle 261"/>
            <p:cNvSpPr/>
            <p:nvPr/>
          </p:nvSpPr>
          <p:spPr>
            <a:xfrm>
              <a:off x="-886597" y="4267200"/>
              <a:ext cx="5153797" cy="2209800"/>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3" name="TextBox 262"/>
            <p:cNvSpPr txBox="1"/>
            <p:nvPr/>
          </p:nvSpPr>
          <p:spPr>
            <a:xfrm>
              <a:off x="-831362" y="4343400"/>
              <a:ext cx="4966413" cy="325881"/>
            </a:xfrm>
            <a:prstGeom prst="rect">
              <a:avLst/>
            </a:prstGeom>
            <a:noFill/>
          </p:spPr>
          <p:txBody>
            <a:bodyPr wrap="square" rtlCol="0">
              <a:spAutoFit/>
            </a:bodyPr>
            <a:lstStyle/>
            <a:p>
              <a:r>
                <a:rPr lang="en-US" sz="1800" b="1" dirty="0"/>
                <a:t>Configuration Variable (Triplet) Values </a:t>
              </a:r>
              <a:r>
                <a:rPr lang="en-US" sz="1800" b="1" dirty="0" err="1"/>
                <a:t>Equiprobable</a:t>
              </a:r>
              <a:r>
                <a:rPr lang="en-US" sz="1800" b="1" dirty="0"/>
                <a:t> when </a:t>
              </a:r>
              <a:r>
                <a:rPr lang="en-US" sz="1800" b="1" i="1" dirty="0"/>
                <a:t>h = 1</a:t>
              </a:r>
            </a:p>
          </p:txBody>
        </p:sp>
      </p:grpSp>
      <p:grpSp>
        <p:nvGrpSpPr>
          <p:cNvPr id="5" name="Group 263"/>
          <p:cNvGrpSpPr/>
          <p:nvPr/>
        </p:nvGrpSpPr>
        <p:grpSpPr>
          <a:xfrm>
            <a:off x="3268986" y="5430562"/>
            <a:ext cx="812626" cy="683994"/>
            <a:chOff x="1447795" y="3200400"/>
            <a:chExt cx="738751" cy="603524"/>
          </a:xfrm>
        </p:grpSpPr>
        <p:sp>
          <p:nvSpPr>
            <p:cNvPr id="265" name="TextBox 264"/>
            <p:cNvSpPr txBox="1"/>
            <p:nvPr/>
          </p:nvSpPr>
          <p:spPr>
            <a:xfrm>
              <a:off x="1676400" y="3200400"/>
              <a:ext cx="281546" cy="298724"/>
            </a:xfrm>
            <a:prstGeom prst="rect">
              <a:avLst/>
            </a:prstGeom>
            <a:noFill/>
          </p:spPr>
          <p:txBody>
            <a:bodyPr wrap="none" rtlCol="0">
              <a:spAutoFit/>
            </a:bodyPr>
            <a:lstStyle/>
            <a:p>
              <a:r>
                <a:rPr lang="en-US" sz="1600" b="1" dirty="0"/>
                <a:t>A</a:t>
              </a:r>
            </a:p>
          </p:txBody>
        </p:sp>
        <p:grpSp>
          <p:nvGrpSpPr>
            <p:cNvPr id="6" name="Group 200"/>
            <p:cNvGrpSpPr/>
            <p:nvPr/>
          </p:nvGrpSpPr>
          <p:grpSpPr>
            <a:xfrm>
              <a:off x="1447795" y="3505200"/>
              <a:ext cx="738751" cy="298724"/>
              <a:chOff x="1447795" y="3505200"/>
              <a:chExt cx="738751" cy="298724"/>
            </a:xfrm>
          </p:grpSpPr>
          <p:sp>
            <p:nvSpPr>
              <p:cNvPr id="267" name="TextBox 266"/>
              <p:cNvSpPr txBox="1"/>
              <p:nvPr/>
            </p:nvSpPr>
            <p:spPr>
              <a:xfrm>
                <a:off x="1905000" y="3505200"/>
                <a:ext cx="281546" cy="298724"/>
              </a:xfrm>
              <a:prstGeom prst="rect">
                <a:avLst/>
              </a:prstGeom>
              <a:noFill/>
            </p:spPr>
            <p:txBody>
              <a:bodyPr wrap="none" rtlCol="0">
                <a:spAutoFit/>
              </a:bodyPr>
              <a:lstStyle/>
              <a:p>
                <a:r>
                  <a:rPr lang="en-US" sz="1600" b="1" dirty="0"/>
                  <a:t>A</a:t>
                </a:r>
              </a:p>
            </p:txBody>
          </p:sp>
          <p:sp>
            <p:nvSpPr>
              <p:cNvPr id="268" name="TextBox 267"/>
              <p:cNvSpPr txBox="1"/>
              <p:nvPr/>
            </p:nvSpPr>
            <p:spPr>
              <a:xfrm>
                <a:off x="1447795" y="3505200"/>
                <a:ext cx="281545" cy="298724"/>
              </a:xfrm>
              <a:prstGeom prst="rect">
                <a:avLst/>
              </a:prstGeom>
              <a:noFill/>
            </p:spPr>
            <p:txBody>
              <a:bodyPr wrap="none" rtlCol="0">
                <a:spAutoFit/>
              </a:bodyPr>
              <a:lstStyle/>
              <a:p>
                <a:r>
                  <a:rPr lang="en-US" sz="1600" b="1" dirty="0"/>
                  <a:t>A</a:t>
                </a:r>
              </a:p>
            </p:txBody>
          </p:sp>
          <p:cxnSp>
            <p:nvCxnSpPr>
              <p:cNvPr id="269" name="Straight Connector 268"/>
              <p:cNvCxnSpPr/>
              <p:nvPr/>
            </p:nvCxnSpPr>
            <p:spPr>
              <a:xfrm>
                <a:off x="1905000" y="3505200"/>
                <a:ext cx="76200" cy="762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0" name="Straight Connector 269"/>
              <p:cNvCxnSpPr/>
              <p:nvPr/>
            </p:nvCxnSpPr>
            <p:spPr>
              <a:xfrm flipV="1">
                <a:off x="1676400" y="3505200"/>
                <a:ext cx="95528" cy="762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7" name="Group 277"/>
          <p:cNvGrpSpPr/>
          <p:nvPr/>
        </p:nvGrpSpPr>
        <p:grpSpPr>
          <a:xfrm>
            <a:off x="4945380" y="5433936"/>
            <a:ext cx="803001" cy="683994"/>
            <a:chOff x="1447802" y="3200400"/>
            <a:chExt cx="730000" cy="603524"/>
          </a:xfrm>
        </p:grpSpPr>
        <p:sp>
          <p:nvSpPr>
            <p:cNvPr id="279" name="TextBox 278"/>
            <p:cNvSpPr txBox="1"/>
            <p:nvPr/>
          </p:nvSpPr>
          <p:spPr>
            <a:xfrm>
              <a:off x="1676400" y="3200400"/>
              <a:ext cx="281545" cy="298724"/>
            </a:xfrm>
            <a:prstGeom prst="rect">
              <a:avLst/>
            </a:prstGeom>
            <a:noFill/>
          </p:spPr>
          <p:txBody>
            <a:bodyPr wrap="none" rtlCol="0">
              <a:spAutoFit/>
            </a:bodyPr>
            <a:lstStyle/>
            <a:p>
              <a:r>
                <a:rPr lang="en-US" sz="1600" b="1" dirty="0"/>
                <a:t>A</a:t>
              </a:r>
            </a:p>
          </p:txBody>
        </p:sp>
        <p:grpSp>
          <p:nvGrpSpPr>
            <p:cNvPr id="8" name="Group 200"/>
            <p:cNvGrpSpPr/>
            <p:nvPr/>
          </p:nvGrpSpPr>
          <p:grpSpPr>
            <a:xfrm>
              <a:off x="1447802" y="3505200"/>
              <a:ext cx="730000" cy="298724"/>
              <a:chOff x="1447802" y="3505200"/>
              <a:chExt cx="730000" cy="298724"/>
            </a:xfrm>
          </p:grpSpPr>
          <p:sp>
            <p:nvSpPr>
              <p:cNvPr id="281" name="TextBox 280"/>
              <p:cNvSpPr txBox="1"/>
              <p:nvPr/>
            </p:nvSpPr>
            <p:spPr>
              <a:xfrm>
                <a:off x="1905000" y="3505200"/>
                <a:ext cx="272802" cy="298724"/>
              </a:xfrm>
              <a:prstGeom prst="rect">
                <a:avLst/>
              </a:prstGeom>
              <a:noFill/>
            </p:spPr>
            <p:txBody>
              <a:bodyPr wrap="none" rtlCol="0">
                <a:spAutoFit/>
              </a:bodyPr>
              <a:lstStyle/>
              <a:p>
                <a:r>
                  <a:rPr lang="en-US" sz="1600" b="1" dirty="0"/>
                  <a:t>B</a:t>
                </a:r>
              </a:p>
            </p:txBody>
          </p:sp>
          <p:sp>
            <p:nvSpPr>
              <p:cNvPr id="282" name="TextBox 281"/>
              <p:cNvSpPr txBox="1"/>
              <p:nvPr/>
            </p:nvSpPr>
            <p:spPr>
              <a:xfrm>
                <a:off x="1447802" y="3505200"/>
                <a:ext cx="281545" cy="298724"/>
              </a:xfrm>
              <a:prstGeom prst="rect">
                <a:avLst/>
              </a:prstGeom>
              <a:noFill/>
            </p:spPr>
            <p:txBody>
              <a:bodyPr wrap="none" rtlCol="0">
                <a:spAutoFit/>
              </a:bodyPr>
              <a:lstStyle/>
              <a:p>
                <a:r>
                  <a:rPr lang="en-US" sz="1600" b="1" dirty="0"/>
                  <a:t>A</a:t>
                </a:r>
              </a:p>
            </p:txBody>
          </p:sp>
          <p:cxnSp>
            <p:nvCxnSpPr>
              <p:cNvPr id="283" name="Straight Connector 282"/>
              <p:cNvCxnSpPr/>
              <p:nvPr/>
            </p:nvCxnSpPr>
            <p:spPr>
              <a:xfrm>
                <a:off x="1905000" y="3505200"/>
                <a:ext cx="76200" cy="762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4" name="Straight Connector 283"/>
              <p:cNvCxnSpPr/>
              <p:nvPr/>
            </p:nvCxnSpPr>
            <p:spPr>
              <a:xfrm flipV="1">
                <a:off x="1676400" y="3505200"/>
                <a:ext cx="95528" cy="762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9" name="Group 285"/>
          <p:cNvGrpSpPr/>
          <p:nvPr/>
        </p:nvGrpSpPr>
        <p:grpSpPr>
          <a:xfrm>
            <a:off x="3268981" y="6214551"/>
            <a:ext cx="803001" cy="683994"/>
            <a:chOff x="1447802" y="3200400"/>
            <a:chExt cx="730000" cy="603524"/>
          </a:xfrm>
        </p:grpSpPr>
        <p:sp>
          <p:nvSpPr>
            <p:cNvPr id="287" name="TextBox 286"/>
            <p:cNvSpPr txBox="1"/>
            <p:nvPr/>
          </p:nvSpPr>
          <p:spPr>
            <a:xfrm>
              <a:off x="1676400" y="3200400"/>
              <a:ext cx="272802" cy="298724"/>
            </a:xfrm>
            <a:prstGeom prst="rect">
              <a:avLst/>
            </a:prstGeom>
            <a:noFill/>
          </p:spPr>
          <p:txBody>
            <a:bodyPr wrap="none" rtlCol="0">
              <a:spAutoFit/>
            </a:bodyPr>
            <a:lstStyle/>
            <a:p>
              <a:r>
                <a:rPr lang="en-US" sz="1600" b="1" dirty="0"/>
                <a:t>B</a:t>
              </a:r>
            </a:p>
          </p:txBody>
        </p:sp>
        <p:grpSp>
          <p:nvGrpSpPr>
            <p:cNvPr id="10" name="Group 200"/>
            <p:cNvGrpSpPr/>
            <p:nvPr/>
          </p:nvGrpSpPr>
          <p:grpSpPr>
            <a:xfrm>
              <a:off x="1447802" y="3505200"/>
              <a:ext cx="730000" cy="298724"/>
              <a:chOff x="1447802" y="3505200"/>
              <a:chExt cx="730000" cy="298724"/>
            </a:xfrm>
          </p:grpSpPr>
          <p:sp>
            <p:nvSpPr>
              <p:cNvPr id="289" name="TextBox 288"/>
              <p:cNvSpPr txBox="1"/>
              <p:nvPr/>
            </p:nvSpPr>
            <p:spPr>
              <a:xfrm>
                <a:off x="1905000" y="3505200"/>
                <a:ext cx="272802" cy="298724"/>
              </a:xfrm>
              <a:prstGeom prst="rect">
                <a:avLst/>
              </a:prstGeom>
              <a:noFill/>
            </p:spPr>
            <p:txBody>
              <a:bodyPr wrap="none" rtlCol="0">
                <a:spAutoFit/>
              </a:bodyPr>
              <a:lstStyle/>
              <a:p>
                <a:r>
                  <a:rPr lang="en-US" sz="1600" b="1" dirty="0"/>
                  <a:t>B</a:t>
                </a:r>
              </a:p>
            </p:txBody>
          </p:sp>
          <p:sp>
            <p:nvSpPr>
              <p:cNvPr id="290" name="TextBox 289"/>
              <p:cNvSpPr txBox="1"/>
              <p:nvPr/>
            </p:nvSpPr>
            <p:spPr>
              <a:xfrm>
                <a:off x="1447802" y="3505200"/>
                <a:ext cx="272801" cy="298724"/>
              </a:xfrm>
              <a:prstGeom prst="rect">
                <a:avLst/>
              </a:prstGeom>
              <a:noFill/>
            </p:spPr>
            <p:txBody>
              <a:bodyPr wrap="none" rtlCol="0">
                <a:spAutoFit/>
              </a:bodyPr>
              <a:lstStyle/>
              <a:p>
                <a:r>
                  <a:rPr lang="en-US" sz="1600" b="1" dirty="0"/>
                  <a:t>B</a:t>
                </a:r>
              </a:p>
            </p:txBody>
          </p:sp>
          <p:cxnSp>
            <p:nvCxnSpPr>
              <p:cNvPr id="291" name="Straight Connector 290"/>
              <p:cNvCxnSpPr/>
              <p:nvPr/>
            </p:nvCxnSpPr>
            <p:spPr>
              <a:xfrm>
                <a:off x="1905000" y="3505200"/>
                <a:ext cx="76200" cy="762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2" name="Straight Connector 291"/>
              <p:cNvCxnSpPr/>
              <p:nvPr/>
            </p:nvCxnSpPr>
            <p:spPr>
              <a:xfrm flipV="1">
                <a:off x="1676400" y="3505200"/>
                <a:ext cx="95528" cy="762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11" name="Group 292"/>
          <p:cNvGrpSpPr/>
          <p:nvPr/>
        </p:nvGrpSpPr>
        <p:grpSpPr>
          <a:xfrm>
            <a:off x="4945386" y="6214551"/>
            <a:ext cx="812626" cy="683994"/>
            <a:chOff x="1447795" y="3200400"/>
            <a:chExt cx="738751" cy="603524"/>
          </a:xfrm>
        </p:grpSpPr>
        <p:sp>
          <p:nvSpPr>
            <p:cNvPr id="294" name="TextBox 293"/>
            <p:cNvSpPr txBox="1"/>
            <p:nvPr/>
          </p:nvSpPr>
          <p:spPr>
            <a:xfrm>
              <a:off x="1676400" y="3200400"/>
              <a:ext cx="272802" cy="298724"/>
            </a:xfrm>
            <a:prstGeom prst="rect">
              <a:avLst/>
            </a:prstGeom>
            <a:noFill/>
          </p:spPr>
          <p:txBody>
            <a:bodyPr wrap="none" rtlCol="0">
              <a:spAutoFit/>
            </a:bodyPr>
            <a:lstStyle/>
            <a:p>
              <a:r>
                <a:rPr lang="en-US" sz="1600" b="1" dirty="0"/>
                <a:t>B</a:t>
              </a:r>
            </a:p>
          </p:txBody>
        </p:sp>
        <p:grpSp>
          <p:nvGrpSpPr>
            <p:cNvPr id="12" name="Group 200"/>
            <p:cNvGrpSpPr/>
            <p:nvPr/>
          </p:nvGrpSpPr>
          <p:grpSpPr>
            <a:xfrm>
              <a:off x="1447795" y="3505200"/>
              <a:ext cx="738751" cy="298724"/>
              <a:chOff x="1447795" y="3505200"/>
              <a:chExt cx="738751" cy="298724"/>
            </a:xfrm>
          </p:grpSpPr>
          <p:sp>
            <p:nvSpPr>
              <p:cNvPr id="296" name="TextBox 295"/>
              <p:cNvSpPr txBox="1"/>
              <p:nvPr/>
            </p:nvSpPr>
            <p:spPr>
              <a:xfrm>
                <a:off x="1905000" y="3505200"/>
                <a:ext cx="281546" cy="298724"/>
              </a:xfrm>
              <a:prstGeom prst="rect">
                <a:avLst/>
              </a:prstGeom>
              <a:noFill/>
            </p:spPr>
            <p:txBody>
              <a:bodyPr wrap="none" rtlCol="0">
                <a:spAutoFit/>
              </a:bodyPr>
              <a:lstStyle/>
              <a:p>
                <a:r>
                  <a:rPr lang="en-US" sz="1600" b="1" dirty="0"/>
                  <a:t>A</a:t>
                </a:r>
              </a:p>
            </p:txBody>
          </p:sp>
          <p:sp>
            <p:nvSpPr>
              <p:cNvPr id="297" name="TextBox 296"/>
              <p:cNvSpPr txBox="1"/>
              <p:nvPr/>
            </p:nvSpPr>
            <p:spPr>
              <a:xfrm>
                <a:off x="1447795" y="3505200"/>
                <a:ext cx="272802" cy="298724"/>
              </a:xfrm>
              <a:prstGeom prst="rect">
                <a:avLst/>
              </a:prstGeom>
              <a:noFill/>
            </p:spPr>
            <p:txBody>
              <a:bodyPr wrap="none" rtlCol="0">
                <a:spAutoFit/>
              </a:bodyPr>
              <a:lstStyle/>
              <a:p>
                <a:r>
                  <a:rPr lang="en-US" sz="1600" b="1" dirty="0"/>
                  <a:t>B</a:t>
                </a:r>
              </a:p>
            </p:txBody>
          </p:sp>
          <p:cxnSp>
            <p:nvCxnSpPr>
              <p:cNvPr id="298" name="Straight Connector 297"/>
              <p:cNvCxnSpPr/>
              <p:nvPr/>
            </p:nvCxnSpPr>
            <p:spPr>
              <a:xfrm>
                <a:off x="1905000" y="3505200"/>
                <a:ext cx="76200" cy="762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9" name="Straight Connector 298"/>
              <p:cNvCxnSpPr/>
              <p:nvPr/>
            </p:nvCxnSpPr>
            <p:spPr>
              <a:xfrm flipV="1">
                <a:off x="1676400" y="3505200"/>
                <a:ext cx="95528" cy="762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13" name="Group 301"/>
          <p:cNvGrpSpPr/>
          <p:nvPr/>
        </p:nvGrpSpPr>
        <p:grpSpPr>
          <a:xfrm>
            <a:off x="6705606" y="5433936"/>
            <a:ext cx="812626" cy="683994"/>
            <a:chOff x="1447795" y="3200400"/>
            <a:chExt cx="738751" cy="603524"/>
          </a:xfrm>
        </p:grpSpPr>
        <p:sp>
          <p:nvSpPr>
            <p:cNvPr id="303" name="TextBox 302"/>
            <p:cNvSpPr txBox="1"/>
            <p:nvPr/>
          </p:nvSpPr>
          <p:spPr>
            <a:xfrm>
              <a:off x="1676400" y="3200400"/>
              <a:ext cx="281546" cy="298724"/>
            </a:xfrm>
            <a:prstGeom prst="rect">
              <a:avLst/>
            </a:prstGeom>
            <a:noFill/>
          </p:spPr>
          <p:txBody>
            <a:bodyPr wrap="none" rtlCol="0">
              <a:spAutoFit/>
            </a:bodyPr>
            <a:lstStyle/>
            <a:p>
              <a:r>
                <a:rPr lang="en-US" sz="1600" b="1" dirty="0"/>
                <a:t>A</a:t>
              </a:r>
            </a:p>
          </p:txBody>
        </p:sp>
        <p:grpSp>
          <p:nvGrpSpPr>
            <p:cNvPr id="14" name="Group 200"/>
            <p:cNvGrpSpPr/>
            <p:nvPr/>
          </p:nvGrpSpPr>
          <p:grpSpPr>
            <a:xfrm>
              <a:off x="1447795" y="3505200"/>
              <a:ext cx="738751" cy="298724"/>
              <a:chOff x="1447795" y="3505200"/>
              <a:chExt cx="738751" cy="298724"/>
            </a:xfrm>
          </p:grpSpPr>
          <p:sp>
            <p:nvSpPr>
              <p:cNvPr id="305" name="TextBox 304"/>
              <p:cNvSpPr txBox="1"/>
              <p:nvPr/>
            </p:nvSpPr>
            <p:spPr>
              <a:xfrm>
                <a:off x="1905000" y="3505200"/>
                <a:ext cx="281546" cy="298724"/>
              </a:xfrm>
              <a:prstGeom prst="rect">
                <a:avLst/>
              </a:prstGeom>
              <a:noFill/>
            </p:spPr>
            <p:txBody>
              <a:bodyPr wrap="none" rtlCol="0">
                <a:spAutoFit/>
              </a:bodyPr>
              <a:lstStyle/>
              <a:p>
                <a:r>
                  <a:rPr lang="en-US" sz="1600" b="1" dirty="0"/>
                  <a:t>A</a:t>
                </a:r>
              </a:p>
            </p:txBody>
          </p:sp>
          <p:sp>
            <p:nvSpPr>
              <p:cNvPr id="306" name="TextBox 305"/>
              <p:cNvSpPr txBox="1"/>
              <p:nvPr/>
            </p:nvSpPr>
            <p:spPr>
              <a:xfrm>
                <a:off x="1447795" y="3505200"/>
                <a:ext cx="272802" cy="298724"/>
              </a:xfrm>
              <a:prstGeom prst="rect">
                <a:avLst/>
              </a:prstGeom>
              <a:noFill/>
            </p:spPr>
            <p:txBody>
              <a:bodyPr wrap="none" rtlCol="0">
                <a:spAutoFit/>
              </a:bodyPr>
              <a:lstStyle/>
              <a:p>
                <a:r>
                  <a:rPr lang="en-US" sz="1600" b="1" dirty="0"/>
                  <a:t>B</a:t>
                </a:r>
              </a:p>
            </p:txBody>
          </p:sp>
          <p:cxnSp>
            <p:nvCxnSpPr>
              <p:cNvPr id="307" name="Straight Connector 306"/>
              <p:cNvCxnSpPr/>
              <p:nvPr/>
            </p:nvCxnSpPr>
            <p:spPr>
              <a:xfrm>
                <a:off x="1905000" y="3505200"/>
                <a:ext cx="76200" cy="762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8" name="Straight Connector 307"/>
              <p:cNvCxnSpPr/>
              <p:nvPr/>
            </p:nvCxnSpPr>
            <p:spPr>
              <a:xfrm flipV="1">
                <a:off x="1676400" y="3505200"/>
                <a:ext cx="95528" cy="762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15" name="Group 308"/>
          <p:cNvGrpSpPr/>
          <p:nvPr/>
        </p:nvGrpSpPr>
        <p:grpSpPr>
          <a:xfrm>
            <a:off x="8231330" y="5437311"/>
            <a:ext cx="812626" cy="683994"/>
            <a:chOff x="1447795" y="3200400"/>
            <a:chExt cx="738751" cy="603524"/>
          </a:xfrm>
        </p:grpSpPr>
        <p:sp>
          <p:nvSpPr>
            <p:cNvPr id="310" name="TextBox 309"/>
            <p:cNvSpPr txBox="1"/>
            <p:nvPr/>
          </p:nvSpPr>
          <p:spPr>
            <a:xfrm>
              <a:off x="1676400" y="3200400"/>
              <a:ext cx="272802" cy="298724"/>
            </a:xfrm>
            <a:prstGeom prst="rect">
              <a:avLst/>
            </a:prstGeom>
            <a:noFill/>
          </p:spPr>
          <p:txBody>
            <a:bodyPr wrap="none" rtlCol="0">
              <a:spAutoFit/>
            </a:bodyPr>
            <a:lstStyle/>
            <a:p>
              <a:r>
                <a:rPr lang="en-US" sz="1600" b="1" dirty="0"/>
                <a:t>B</a:t>
              </a:r>
            </a:p>
          </p:txBody>
        </p:sp>
        <p:grpSp>
          <p:nvGrpSpPr>
            <p:cNvPr id="16" name="Group 200"/>
            <p:cNvGrpSpPr/>
            <p:nvPr/>
          </p:nvGrpSpPr>
          <p:grpSpPr>
            <a:xfrm>
              <a:off x="1447795" y="3505200"/>
              <a:ext cx="738751" cy="298724"/>
              <a:chOff x="1447795" y="3505200"/>
              <a:chExt cx="738751" cy="298724"/>
            </a:xfrm>
          </p:grpSpPr>
          <p:sp>
            <p:nvSpPr>
              <p:cNvPr id="312" name="TextBox 311"/>
              <p:cNvSpPr txBox="1"/>
              <p:nvPr/>
            </p:nvSpPr>
            <p:spPr>
              <a:xfrm>
                <a:off x="1905000" y="3505200"/>
                <a:ext cx="281546" cy="298724"/>
              </a:xfrm>
              <a:prstGeom prst="rect">
                <a:avLst/>
              </a:prstGeom>
              <a:noFill/>
            </p:spPr>
            <p:txBody>
              <a:bodyPr wrap="none" rtlCol="0">
                <a:spAutoFit/>
              </a:bodyPr>
              <a:lstStyle/>
              <a:p>
                <a:r>
                  <a:rPr lang="en-US" sz="1600" b="1" dirty="0"/>
                  <a:t>A</a:t>
                </a:r>
              </a:p>
            </p:txBody>
          </p:sp>
          <p:sp>
            <p:nvSpPr>
              <p:cNvPr id="313" name="TextBox 312"/>
              <p:cNvSpPr txBox="1"/>
              <p:nvPr/>
            </p:nvSpPr>
            <p:spPr>
              <a:xfrm>
                <a:off x="1447795" y="3505200"/>
                <a:ext cx="281545" cy="298724"/>
              </a:xfrm>
              <a:prstGeom prst="rect">
                <a:avLst/>
              </a:prstGeom>
              <a:noFill/>
            </p:spPr>
            <p:txBody>
              <a:bodyPr wrap="none" rtlCol="0">
                <a:spAutoFit/>
              </a:bodyPr>
              <a:lstStyle/>
              <a:p>
                <a:r>
                  <a:rPr lang="en-US" sz="1600" b="1" dirty="0"/>
                  <a:t>A</a:t>
                </a:r>
              </a:p>
            </p:txBody>
          </p:sp>
          <p:cxnSp>
            <p:nvCxnSpPr>
              <p:cNvPr id="314" name="Straight Connector 313"/>
              <p:cNvCxnSpPr/>
              <p:nvPr/>
            </p:nvCxnSpPr>
            <p:spPr>
              <a:xfrm>
                <a:off x="1905000" y="3505200"/>
                <a:ext cx="76200" cy="762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5" name="Straight Connector 314"/>
              <p:cNvCxnSpPr/>
              <p:nvPr/>
            </p:nvCxnSpPr>
            <p:spPr>
              <a:xfrm flipV="1">
                <a:off x="1676400" y="3505200"/>
                <a:ext cx="95528" cy="762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17" name="Group 316"/>
          <p:cNvGrpSpPr/>
          <p:nvPr/>
        </p:nvGrpSpPr>
        <p:grpSpPr>
          <a:xfrm>
            <a:off x="6705601" y="6214551"/>
            <a:ext cx="803001" cy="683994"/>
            <a:chOff x="1447802" y="3200400"/>
            <a:chExt cx="730000" cy="603524"/>
          </a:xfrm>
        </p:grpSpPr>
        <p:sp>
          <p:nvSpPr>
            <p:cNvPr id="318" name="TextBox 317"/>
            <p:cNvSpPr txBox="1"/>
            <p:nvPr/>
          </p:nvSpPr>
          <p:spPr>
            <a:xfrm>
              <a:off x="1676400" y="3200400"/>
              <a:ext cx="281545" cy="298724"/>
            </a:xfrm>
            <a:prstGeom prst="rect">
              <a:avLst/>
            </a:prstGeom>
            <a:noFill/>
          </p:spPr>
          <p:txBody>
            <a:bodyPr wrap="none" rtlCol="0">
              <a:spAutoFit/>
            </a:bodyPr>
            <a:lstStyle/>
            <a:p>
              <a:r>
                <a:rPr lang="en-US" sz="1600" b="1" dirty="0"/>
                <a:t>A</a:t>
              </a:r>
            </a:p>
          </p:txBody>
        </p:sp>
        <p:grpSp>
          <p:nvGrpSpPr>
            <p:cNvPr id="18" name="Group 200"/>
            <p:cNvGrpSpPr/>
            <p:nvPr/>
          </p:nvGrpSpPr>
          <p:grpSpPr>
            <a:xfrm>
              <a:off x="1447802" y="3505200"/>
              <a:ext cx="730000" cy="298724"/>
              <a:chOff x="1447802" y="3505200"/>
              <a:chExt cx="730000" cy="298724"/>
            </a:xfrm>
          </p:grpSpPr>
          <p:sp>
            <p:nvSpPr>
              <p:cNvPr id="320" name="TextBox 319"/>
              <p:cNvSpPr txBox="1"/>
              <p:nvPr/>
            </p:nvSpPr>
            <p:spPr>
              <a:xfrm>
                <a:off x="1905000" y="3505200"/>
                <a:ext cx="272802" cy="298724"/>
              </a:xfrm>
              <a:prstGeom prst="rect">
                <a:avLst/>
              </a:prstGeom>
              <a:noFill/>
            </p:spPr>
            <p:txBody>
              <a:bodyPr wrap="none" rtlCol="0">
                <a:spAutoFit/>
              </a:bodyPr>
              <a:lstStyle/>
              <a:p>
                <a:r>
                  <a:rPr lang="en-US" sz="1600" b="1" dirty="0"/>
                  <a:t>B</a:t>
                </a:r>
              </a:p>
            </p:txBody>
          </p:sp>
          <p:sp>
            <p:nvSpPr>
              <p:cNvPr id="321" name="TextBox 320"/>
              <p:cNvSpPr txBox="1"/>
              <p:nvPr/>
            </p:nvSpPr>
            <p:spPr>
              <a:xfrm>
                <a:off x="1447802" y="3505200"/>
                <a:ext cx="272801" cy="298724"/>
              </a:xfrm>
              <a:prstGeom prst="rect">
                <a:avLst/>
              </a:prstGeom>
              <a:noFill/>
            </p:spPr>
            <p:txBody>
              <a:bodyPr wrap="none" rtlCol="0">
                <a:spAutoFit/>
              </a:bodyPr>
              <a:lstStyle/>
              <a:p>
                <a:r>
                  <a:rPr lang="en-US" sz="1600" b="1" dirty="0"/>
                  <a:t>B</a:t>
                </a:r>
              </a:p>
            </p:txBody>
          </p:sp>
          <p:cxnSp>
            <p:nvCxnSpPr>
              <p:cNvPr id="322" name="Straight Connector 321"/>
              <p:cNvCxnSpPr/>
              <p:nvPr/>
            </p:nvCxnSpPr>
            <p:spPr>
              <a:xfrm>
                <a:off x="1905000" y="3505200"/>
                <a:ext cx="76200" cy="762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3" name="Straight Connector 322"/>
              <p:cNvCxnSpPr/>
              <p:nvPr/>
            </p:nvCxnSpPr>
            <p:spPr>
              <a:xfrm flipV="1">
                <a:off x="1676400" y="3505200"/>
                <a:ext cx="95528" cy="762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19" name="Group 323"/>
          <p:cNvGrpSpPr/>
          <p:nvPr/>
        </p:nvGrpSpPr>
        <p:grpSpPr>
          <a:xfrm>
            <a:off x="8231328" y="6214551"/>
            <a:ext cx="803001" cy="683994"/>
            <a:chOff x="1447802" y="3200400"/>
            <a:chExt cx="730000" cy="603524"/>
          </a:xfrm>
        </p:grpSpPr>
        <p:sp>
          <p:nvSpPr>
            <p:cNvPr id="325" name="TextBox 324"/>
            <p:cNvSpPr txBox="1"/>
            <p:nvPr/>
          </p:nvSpPr>
          <p:spPr>
            <a:xfrm>
              <a:off x="1676400" y="3200400"/>
              <a:ext cx="281545" cy="298724"/>
            </a:xfrm>
            <a:prstGeom prst="rect">
              <a:avLst/>
            </a:prstGeom>
            <a:noFill/>
          </p:spPr>
          <p:txBody>
            <a:bodyPr wrap="none" rtlCol="0">
              <a:spAutoFit/>
            </a:bodyPr>
            <a:lstStyle/>
            <a:p>
              <a:r>
                <a:rPr lang="en-US" sz="1600" b="1" dirty="0"/>
                <a:t>A</a:t>
              </a:r>
            </a:p>
          </p:txBody>
        </p:sp>
        <p:grpSp>
          <p:nvGrpSpPr>
            <p:cNvPr id="20" name="Group 200"/>
            <p:cNvGrpSpPr/>
            <p:nvPr/>
          </p:nvGrpSpPr>
          <p:grpSpPr>
            <a:xfrm>
              <a:off x="1447802" y="3505200"/>
              <a:ext cx="730000" cy="298724"/>
              <a:chOff x="1447802" y="3505200"/>
              <a:chExt cx="730000" cy="298724"/>
            </a:xfrm>
          </p:grpSpPr>
          <p:sp>
            <p:nvSpPr>
              <p:cNvPr id="327" name="TextBox 326"/>
              <p:cNvSpPr txBox="1"/>
              <p:nvPr/>
            </p:nvSpPr>
            <p:spPr>
              <a:xfrm>
                <a:off x="1905000" y="3505200"/>
                <a:ext cx="272802" cy="298724"/>
              </a:xfrm>
              <a:prstGeom prst="rect">
                <a:avLst/>
              </a:prstGeom>
              <a:noFill/>
            </p:spPr>
            <p:txBody>
              <a:bodyPr wrap="none" rtlCol="0">
                <a:spAutoFit/>
              </a:bodyPr>
              <a:lstStyle/>
              <a:p>
                <a:r>
                  <a:rPr lang="en-US" sz="1600" b="1" dirty="0"/>
                  <a:t>B</a:t>
                </a:r>
              </a:p>
            </p:txBody>
          </p:sp>
          <p:sp>
            <p:nvSpPr>
              <p:cNvPr id="328" name="TextBox 327"/>
              <p:cNvSpPr txBox="1"/>
              <p:nvPr/>
            </p:nvSpPr>
            <p:spPr>
              <a:xfrm>
                <a:off x="1447802" y="3505200"/>
                <a:ext cx="272801" cy="298724"/>
              </a:xfrm>
              <a:prstGeom prst="rect">
                <a:avLst/>
              </a:prstGeom>
              <a:noFill/>
            </p:spPr>
            <p:txBody>
              <a:bodyPr wrap="none" rtlCol="0">
                <a:spAutoFit/>
              </a:bodyPr>
              <a:lstStyle/>
              <a:p>
                <a:r>
                  <a:rPr lang="en-US" sz="1600" b="1" dirty="0"/>
                  <a:t>B</a:t>
                </a:r>
              </a:p>
            </p:txBody>
          </p:sp>
          <p:cxnSp>
            <p:nvCxnSpPr>
              <p:cNvPr id="329" name="Straight Connector 328"/>
              <p:cNvCxnSpPr/>
              <p:nvPr/>
            </p:nvCxnSpPr>
            <p:spPr>
              <a:xfrm>
                <a:off x="1905000" y="3505200"/>
                <a:ext cx="76200" cy="762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0" name="Straight Connector 329"/>
              <p:cNvCxnSpPr/>
              <p:nvPr/>
            </p:nvCxnSpPr>
            <p:spPr>
              <a:xfrm flipV="1">
                <a:off x="1676400" y="3505200"/>
                <a:ext cx="95528" cy="762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332" name="TextBox 331"/>
          <p:cNvSpPr txBox="1"/>
          <p:nvPr/>
        </p:nvSpPr>
        <p:spPr>
          <a:xfrm>
            <a:off x="7276282" y="6131563"/>
            <a:ext cx="1019936" cy="795304"/>
          </a:xfrm>
          <a:prstGeom prst="rect">
            <a:avLst/>
          </a:prstGeom>
          <a:noFill/>
        </p:spPr>
        <p:txBody>
          <a:bodyPr wrap="none" lIns="101811" tIns="50906" rIns="101811" bIns="50906" rtlCol="0">
            <a:spAutoFit/>
          </a:bodyPr>
          <a:lstStyle/>
          <a:p>
            <a:pPr algn="ctr"/>
            <a:r>
              <a:rPr lang="en-US" sz="1600" b="1" i="1" dirty="0"/>
              <a:t>z</a:t>
            </a:r>
            <a:r>
              <a:rPr lang="en-US" sz="1600" b="1" i="1" baseline="-25000" dirty="0"/>
              <a:t>5</a:t>
            </a:r>
            <a:r>
              <a:rPr lang="en-US" sz="1600" dirty="0"/>
              <a:t> = 0.125</a:t>
            </a:r>
          </a:p>
          <a:p>
            <a:pPr algn="ctr"/>
            <a:r>
              <a:rPr lang="en-US" sz="1600" b="1" i="1" dirty="0"/>
              <a:t>Z</a:t>
            </a:r>
            <a:r>
              <a:rPr lang="en-US" sz="1600" b="1" i="1" baseline="-25000" dirty="0"/>
              <a:t>5</a:t>
            </a:r>
            <a:r>
              <a:rPr lang="en-US" sz="1600" dirty="0"/>
              <a:t> = 16</a:t>
            </a:r>
          </a:p>
          <a:p>
            <a:pPr algn="ctr"/>
            <a:r>
              <a:rPr lang="en-US" sz="1300" i="1" dirty="0"/>
              <a:t>variant</a:t>
            </a:r>
          </a:p>
        </p:txBody>
      </p:sp>
      <p:sp>
        <p:nvSpPr>
          <p:cNvPr id="333" name="TextBox 332"/>
          <p:cNvSpPr txBox="1"/>
          <p:nvPr/>
        </p:nvSpPr>
        <p:spPr>
          <a:xfrm>
            <a:off x="7104625" y="5261214"/>
            <a:ext cx="1204281" cy="795304"/>
          </a:xfrm>
          <a:prstGeom prst="rect">
            <a:avLst/>
          </a:prstGeom>
          <a:noFill/>
        </p:spPr>
        <p:txBody>
          <a:bodyPr wrap="none" lIns="101811" tIns="50906" rIns="101811" bIns="50906" rtlCol="0">
            <a:spAutoFit/>
          </a:bodyPr>
          <a:lstStyle/>
          <a:p>
            <a:pPr algn="ctr"/>
            <a:r>
              <a:rPr lang="en-US" sz="1600" b="1" i="1" dirty="0"/>
              <a:t>z</a:t>
            </a:r>
            <a:r>
              <a:rPr lang="en-US" sz="1600" b="1" i="1" baseline="-25000" dirty="0"/>
              <a:t>2var</a:t>
            </a:r>
            <a:r>
              <a:rPr lang="en-US" sz="1600" dirty="0"/>
              <a:t> = 0.125</a:t>
            </a:r>
          </a:p>
          <a:p>
            <a:pPr algn="ctr"/>
            <a:r>
              <a:rPr lang="en-US" sz="1600" b="1" i="1" dirty="0"/>
              <a:t>Z</a:t>
            </a:r>
            <a:r>
              <a:rPr lang="en-US" sz="1600" b="1" i="1" baseline="-25000" dirty="0"/>
              <a:t>2 var</a:t>
            </a:r>
            <a:r>
              <a:rPr lang="en-US" sz="1600" b="1" i="1" dirty="0"/>
              <a:t> </a:t>
            </a:r>
            <a:r>
              <a:rPr lang="en-US" sz="1600" dirty="0"/>
              <a:t>= 16</a:t>
            </a:r>
          </a:p>
          <a:p>
            <a:pPr algn="ctr"/>
            <a:r>
              <a:rPr lang="en-US" sz="1300" i="1" dirty="0"/>
              <a:t>variant</a:t>
            </a:r>
          </a:p>
        </p:txBody>
      </p:sp>
      <p:sp>
        <p:nvSpPr>
          <p:cNvPr id="334" name="TextBox 333"/>
          <p:cNvSpPr txBox="1"/>
          <p:nvPr/>
        </p:nvSpPr>
        <p:spPr>
          <a:xfrm>
            <a:off x="5599882" y="5347574"/>
            <a:ext cx="1019936" cy="595249"/>
          </a:xfrm>
          <a:prstGeom prst="rect">
            <a:avLst/>
          </a:prstGeom>
          <a:noFill/>
        </p:spPr>
        <p:txBody>
          <a:bodyPr wrap="none" lIns="101811" tIns="50906" rIns="101811" bIns="50906" rtlCol="0">
            <a:spAutoFit/>
          </a:bodyPr>
          <a:lstStyle/>
          <a:p>
            <a:pPr algn="ctr"/>
            <a:r>
              <a:rPr lang="en-US" sz="1600" b="1" i="1" dirty="0"/>
              <a:t>z</a:t>
            </a:r>
            <a:r>
              <a:rPr lang="en-US" sz="1600" b="1" i="1" baseline="-25000" dirty="0"/>
              <a:t>2</a:t>
            </a:r>
            <a:r>
              <a:rPr lang="en-US" sz="1600" dirty="0"/>
              <a:t> = 0.125</a:t>
            </a:r>
            <a:endParaRPr lang="en-US" sz="1600" b="1" i="1" dirty="0"/>
          </a:p>
          <a:p>
            <a:pPr algn="ctr"/>
            <a:r>
              <a:rPr lang="en-US" sz="1600" b="1" i="1" dirty="0"/>
              <a:t>Z</a:t>
            </a:r>
            <a:r>
              <a:rPr lang="en-US" sz="1600" b="1" i="1" baseline="-25000" dirty="0"/>
              <a:t>2</a:t>
            </a:r>
            <a:r>
              <a:rPr lang="en-US" sz="1600" b="1" i="1" dirty="0"/>
              <a:t> </a:t>
            </a:r>
            <a:r>
              <a:rPr lang="en-US" sz="1600" dirty="0"/>
              <a:t>= 16</a:t>
            </a:r>
          </a:p>
        </p:txBody>
      </p:sp>
      <p:sp>
        <p:nvSpPr>
          <p:cNvPr id="335" name="TextBox 334"/>
          <p:cNvSpPr txBox="1"/>
          <p:nvPr/>
        </p:nvSpPr>
        <p:spPr>
          <a:xfrm>
            <a:off x="3839662" y="6229460"/>
            <a:ext cx="1019936" cy="595249"/>
          </a:xfrm>
          <a:prstGeom prst="rect">
            <a:avLst/>
          </a:prstGeom>
          <a:noFill/>
        </p:spPr>
        <p:txBody>
          <a:bodyPr wrap="none" lIns="101811" tIns="50906" rIns="101811" bIns="50906" rtlCol="0">
            <a:spAutoFit/>
          </a:bodyPr>
          <a:lstStyle/>
          <a:p>
            <a:pPr algn="ctr"/>
            <a:r>
              <a:rPr lang="en-US" sz="1600" b="1" i="1" dirty="0"/>
              <a:t>z</a:t>
            </a:r>
            <a:r>
              <a:rPr lang="en-US" sz="1600" b="1" i="1" baseline="-25000" dirty="0"/>
              <a:t>6</a:t>
            </a:r>
            <a:r>
              <a:rPr lang="en-US" sz="1600" dirty="0"/>
              <a:t> = 0.125</a:t>
            </a:r>
            <a:endParaRPr lang="en-US" sz="1600" b="1" i="1" dirty="0"/>
          </a:p>
          <a:p>
            <a:pPr algn="ctr"/>
            <a:r>
              <a:rPr lang="en-US" sz="1600" b="1" i="1" dirty="0"/>
              <a:t>Z</a:t>
            </a:r>
            <a:r>
              <a:rPr lang="en-US" sz="1600" b="1" i="1" baseline="-25000" dirty="0"/>
              <a:t>6</a:t>
            </a:r>
            <a:r>
              <a:rPr lang="en-US" sz="1600" dirty="0"/>
              <a:t>= 16</a:t>
            </a:r>
          </a:p>
        </p:txBody>
      </p:sp>
      <p:sp>
        <p:nvSpPr>
          <p:cNvPr id="336" name="TextBox 335"/>
          <p:cNvSpPr txBox="1"/>
          <p:nvPr/>
        </p:nvSpPr>
        <p:spPr>
          <a:xfrm>
            <a:off x="5599882" y="6229460"/>
            <a:ext cx="1019936" cy="595249"/>
          </a:xfrm>
          <a:prstGeom prst="rect">
            <a:avLst/>
          </a:prstGeom>
          <a:noFill/>
        </p:spPr>
        <p:txBody>
          <a:bodyPr wrap="none" lIns="101811" tIns="50906" rIns="101811" bIns="50906" rtlCol="0">
            <a:spAutoFit/>
          </a:bodyPr>
          <a:lstStyle/>
          <a:p>
            <a:pPr algn="ctr"/>
            <a:r>
              <a:rPr lang="en-US" sz="1600" b="1" i="1" dirty="0"/>
              <a:t>z</a:t>
            </a:r>
            <a:r>
              <a:rPr lang="en-US" sz="1600" b="1" i="1" baseline="-25000" dirty="0"/>
              <a:t>5</a:t>
            </a:r>
            <a:r>
              <a:rPr lang="en-US" sz="1600" dirty="0"/>
              <a:t> = 0.125</a:t>
            </a:r>
          </a:p>
          <a:p>
            <a:pPr algn="ctr"/>
            <a:r>
              <a:rPr lang="en-US" sz="1600" b="1" i="1" dirty="0"/>
              <a:t>Z</a:t>
            </a:r>
            <a:r>
              <a:rPr lang="en-US" sz="1600" b="1" i="1" baseline="-25000" dirty="0"/>
              <a:t>5</a:t>
            </a:r>
            <a:r>
              <a:rPr lang="en-US" sz="1600" b="1" i="1" dirty="0"/>
              <a:t> </a:t>
            </a:r>
            <a:r>
              <a:rPr lang="en-US" sz="1600" dirty="0"/>
              <a:t>= 16</a:t>
            </a:r>
          </a:p>
        </p:txBody>
      </p:sp>
      <p:sp>
        <p:nvSpPr>
          <p:cNvPr id="337" name="TextBox 336"/>
          <p:cNvSpPr txBox="1"/>
          <p:nvPr/>
        </p:nvSpPr>
        <p:spPr>
          <a:xfrm>
            <a:off x="8803076" y="6229460"/>
            <a:ext cx="1019936" cy="595249"/>
          </a:xfrm>
          <a:prstGeom prst="rect">
            <a:avLst/>
          </a:prstGeom>
          <a:noFill/>
        </p:spPr>
        <p:txBody>
          <a:bodyPr wrap="none" lIns="101811" tIns="50906" rIns="101811" bIns="50906" rtlCol="0">
            <a:spAutoFit/>
          </a:bodyPr>
          <a:lstStyle/>
          <a:p>
            <a:pPr algn="ctr"/>
            <a:r>
              <a:rPr lang="en-US" sz="1600" b="1" i="1" dirty="0"/>
              <a:t>z</a:t>
            </a:r>
            <a:r>
              <a:rPr lang="en-US" sz="1600" b="1" i="1" baseline="-25000" dirty="0"/>
              <a:t>4</a:t>
            </a:r>
            <a:r>
              <a:rPr lang="en-US" sz="1600" dirty="0"/>
              <a:t> = 0.125</a:t>
            </a:r>
          </a:p>
          <a:p>
            <a:pPr algn="ctr"/>
            <a:r>
              <a:rPr lang="en-US" sz="1600" b="1" i="1" dirty="0"/>
              <a:t>Z</a:t>
            </a:r>
            <a:r>
              <a:rPr lang="en-US" sz="1600" b="1" i="1" baseline="-25000" dirty="0"/>
              <a:t>4</a:t>
            </a:r>
            <a:r>
              <a:rPr lang="en-US" sz="1600" b="1" i="1" dirty="0"/>
              <a:t> </a:t>
            </a:r>
            <a:r>
              <a:rPr lang="en-US" sz="1600" dirty="0"/>
              <a:t>= 16</a:t>
            </a:r>
          </a:p>
        </p:txBody>
      </p:sp>
      <p:sp>
        <p:nvSpPr>
          <p:cNvPr id="338" name="TextBox 337"/>
          <p:cNvSpPr txBox="1"/>
          <p:nvPr/>
        </p:nvSpPr>
        <p:spPr>
          <a:xfrm>
            <a:off x="2765040" y="234039"/>
            <a:ext cx="4564945" cy="779915"/>
          </a:xfrm>
          <a:prstGeom prst="rect">
            <a:avLst/>
          </a:prstGeom>
          <a:noFill/>
        </p:spPr>
        <p:txBody>
          <a:bodyPr wrap="none" lIns="101811" tIns="50906" rIns="101811" bIns="50906" rtlCol="0">
            <a:spAutoFit/>
          </a:bodyPr>
          <a:lstStyle/>
          <a:p>
            <a:pPr algn="ctr"/>
            <a:r>
              <a:rPr lang="en-US" sz="2400" b="1" dirty="0"/>
              <a:t>2-D Grid Base Pattern: </a:t>
            </a:r>
          </a:p>
          <a:p>
            <a:pPr algn="ctr"/>
            <a:r>
              <a:rPr lang="en-US" b="1" dirty="0"/>
              <a:t>Configuration Variable Values when </a:t>
            </a:r>
            <a:r>
              <a:rPr lang="en-US" b="1" i="1" dirty="0"/>
              <a:t>h = 1</a:t>
            </a:r>
          </a:p>
        </p:txBody>
      </p:sp>
      <p:sp>
        <p:nvSpPr>
          <p:cNvPr id="339" name="TextBox 338"/>
          <p:cNvSpPr txBox="1"/>
          <p:nvPr/>
        </p:nvSpPr>
        <p:spPr>
          <a:xfrm>
            <a:off x="8785042" y="5347574"/>
            <a:ext cx="1019936" cy="595249"/>
          </a:xfrm>
          <a:prstGeom prst="rect">
            <a:avLst/>
          </a:prstGeom>
          <a:noFill/>
        </p:spPr>
        <p:txBody>
          <a:bodyPr wrap="none" lIns="101811" tIns="50906" rIns="101811" bIns="50906" rtlCol="0">
            <a:spAutoFit/>
          </a:bodyPr>
          <a:lstStyle/>
          <a:p>
            <a:pPr algn="ctr"/>
            <a:r>
              <a:rPr lang="en-US" sz="1600" b="1" i="1" dirty="0"/>
              <a:t>z</a:t>
            </a:r>
            <a:r>
              <a:rPr lang="en-US" sz="1600" b="1" i="1" baseline="-25000" dirty="0"/>
              <a:t>3</a:t>
            </a:r>
            <a:r>
              <a:rPr lang="en-US" sz="1600" dirty="0"/>
              <a:t> = 0.125</a:t>
            </a:r>
          </a:p>
          <a:p>
            <a:pPr algn="ctr"/>
            <a:r>
              <a:rPr lang="en-US" sz="1600" b="1" i="1" dirty="0"/>
              <a:t>Z</a:t>
            </a:r>
            <a:r>
              <a:rPr lang="en-US" sz="1600" b="1" i="1" baseline="-25000" dirty="0"/>
              <a:t>3</a:t>
            </a:r>
            <a:r>
              <a:rPr lang="en-US" sz="1600" dirty="0"/>
              <a:t>= 16</a:t>
            </a:r>
          </a:p>
        </p:txBody>
      </p:sp>
      <p:sp>
        <p:nvSpPr>
          <p:cNvPr id="341" name="TextBox 340"/>
          <p:cNvSpPr txBox="1"/>
          <p:nvPr/>
        </p:nvSpPr>
        <p:spPr>
          <a:xfrm>
            <a:off x="3520440" y="6905427"/>
            <a:ext cx="5867400" cy="348740"/>
          </a:xfrm>
          <a:prstGeom prst="rect">
            <a:avLst/>
          </a:prstGeom>
          <a:noFill/>
        </p:spPr>
        <p:txBody>
          <a:bodyPr wrap="square" lIns="101811" tIns="50906" rIns="101811" bIns="50906" rtlCol="0">
            <a:spAutoFit/>
          </a:bodyPr>
          <a:lstStyle/>
          <a:p>
            <a:pPr algn="ctr"/>
            <a:r>
              <a:rPr lang="en-US" sz="1600" b="1" i="1" dirty="0" err="1"/>
              <a:t>z</a:t>
            </a:r>
            <a:r>
              <a:rPr lang="en-US" sz="1600" b="1" i="1" baseline="-25000" dirty="0" err="1"/>
              <a:t>i</a:t>
            </a:r>
            <a:r>
              <a:rPr lang="en-US" sz="1600" dirty="0"/>
              <a:t> = fraction of triplets of type </a:t>
            </a:r>
            <a:r>
              <a:rPr lang="en-US" sz="1600" i="1" dirty="0" err="1"/>
              <a:t>i</a:t>
            </a:r>
            <a:r>
              <a:rPr lang="en-US" sz="1600" dirty="0"/>
              <a:t>; </a:t>
            </a:r>
            <a:r>
              <a:rPr lang="en-US" sz="1600" b="1" i="1" dirty="0" err="1"/>
              <a:t>Z</a:t>
            </a:r>
            <a:r>
              <a:rPr lang="en-US" sz="1600" b="1" i="1" baseline="-25000" dirty="0" err="1"/>
              <a:t>i</a:t>
            </a:r>
            <a:r>
              <a:rPr lang="en-US" sz="1600" b="1" i="1" dirty="0"/>
              <a:t> </a:t>
            </a:r>
            <a:r>
              <a:rPr lang="en-US" sz="1600" dirty="0"/>
              <a:t>= total number of triplets of type </a:t>
            </a:r>
            <a:r>
              <a:rPr lang="en-US" sz="1600" i="1" dirty="0" err="1"/>
              <a:t>i</a:t>
            </a:r>
            <a:r>
              <a:rPr lang="en-US" sz="1600" i="1" dirty="0"/>
              <a:t> </a:t>
            </a:r>
          </a:p>
        </p:txBody>
      </p:sp>
      <p:sp>
        <p:nvSpPr>
          <p:cNvPr id="342" name="TextBox 341"/>
          <p:cNvSpPr txBox="1"/>
          <p:nvPr/>
        </p:nvSpPr>
        <p:spPr>
          <a:xfrm>
            <a:off x="7124707" y="2203732"/>
            <a:ext cx="2766059" cy="1026136"/>
          </a:xfrm>
          <a:prstGeom prst="rect">
            <a:avLst/>
          </a:prstGeom>
          <a:solidFill>
            <a:schemeClr val="bg1">
              <a:lumMod val="95000"/>
            </a:schemeClr>
          </a:solidFill>
          <a:ln w="28575">
            <a:solidFill>
              <a:schemeClr val="tx1">
                <a:lumMod val="65000"/>
                <a:lumOff val="35000"/>
              </a:schemeClr>
            </a:solidFill>
          </a:ln>
        </p:spPr>
        <p:txBody>
          <a:bodyPr wrap="square" lIns="101811" tIns="50906" rIns="101811" bIns="50906" rtlCol="0">
            <a:spAutoFit/>
          </a:bodyPr>
          <a:lstStyle/>
          <a:p>
            <a:pPr algn="ctr"/>
            <a:r>
              <a:rPr lang="en-US" dirty="0"/>
              <a:t>Total number of triplets = 4*number of units</a:t>
            </a:r>
          </a:p>
          <a:p>
            <a:pPr algn="ctr"/>
            <a:r>
              <a:rPr lang="en-US" dirty="0"/>
              <a:t>= 4*(4*8) = 128</a:t>
            </a:r>
          </a:p>
        </p:txBody>
      </p:sp>
      <p:sp>
        <p:nvSpPr>
          <p:cNvPr id="343" name="TextBox 342"/>
          <p:cNvSpPr txBox="1"/>
          <p:nvPr/>
        </p:nvSpPr>
        <p:spPr>
          <a:xfrm>
            <a:off x="167640" y="1813564"/>
            <a:ext cx="1760220" cy="1674290"/>
          </a:xfrm>
          <a:prstGeom prst="rect">
            <a:avLst/>
          </a:prstGeom>
          <a:solidFill>
            <a:schemeClr val="bg1">
              <a:lumMod val="95000"/>
            </a:schemeClr>
          </a:solidFill>
          <a:ln w="28575">
            <a:solidFill>
              <a:schemeClr val="tx1">
                <a:lumMod val="65000"/>
                <a:lumOff val="35000"/>
              </a:schemeClr>
            </a:solidFill>
          </a:ln>
        </p:spPr>
        <p:txBody>
          <a:bodyPr wrap="square" lIns="101811" tIns="50906" rIns="101811" bIns="50906" rtlCol="0">
            <a:spAutoFit/>
          </a:bodyPr>
          <a:lstStyle/>
          <a:p>
            <a:pPr algn="ctr"/>
            <a:r>
              <a:rPr lang="en-US" dirty="0"/>
              <a:t>Envelope configuration: wraparounds vertically and horizontally</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94042" y="82776"/>
            <a:ext cx="3884552" cy="476967"/>
          </a:xfrm>
          <a:prstGeom prst="rect">
            <a:avLst/>
          </a:prstGeom>
          <a:noFill/>
        </p:spPr>
        <p:txBody>
          <a:bodyPr wrap="none" lIns="91358" tIns="45677" rIns="91358" bIns="45677" rtlCol="0">
            <a:spAutoFit/>
          </a:bodyPr>
          <a:lstStyle/>
          <a:p>
            <a:r>
              <a:rPr lang="en-US" sz="2500" b="1" dirty="0"/>
              <a:t>Experimental Specification: </a:t>
            </a:r>
          </a:p>
        </p:txBody>
      </p:sp>
      <p:sp>
        <p:nvSpPr>
          <p:cNvPr id="3" name="TextBox 2"/>
          <p:cNvSpPr txBox="1"/>
          <p:nvPr/>
        </p:nvSpPr>
        <p:spPr>
          <a:xfrm>
            <a:off x="647700" y="685800"/>
            <a:ext cx="8953499" cy="4093341"/>
          </a:xfrm>
          <a:prstGeom prst="rect">
            <a:avLst/>
          </a:prstGeom>
          <a:noFill/>
        </p:spPr>
        <p:txBody>
          <a:bodyPr wrap="square" lIns="91358" tIns="45677" rIns="91358" bIns="45677" rtlCol="0">
            <a:spAutoFit/>
          </a:bodyPr>
          <a:lstStyle/>
          <a:p>
            <a:r>
              <a:rPr lang="en-US" b="1" dirty="0"/>
              <a:t>Functionality: </a:t>
            </a:r>
          </a:p>
          <a:p>
            <a:pPr marL="342900" indent="-342900">
              <a:buFont typeface="Arial" panose="020B0604020202020204" pitchFamily="34" charset="0"/>
              <a:buChar char="•"/>
            </a:pPr>
            <a:r>
              <a:rPr lang="en-US" dirty="0"/>
              <a:t> This code still has the old “random pattern” capabilities in it, but is used for defined pattern experiments</a:t>
            </a:r>
          </a:p>
          <a:p>
            <a:pPr marL="342900" indent="-342900">
              <a:buFont typeface="Arial" panose="020B0604020202020204" pitchFamily="34" charset="0"/>
              <a:buChar char="•"/>
            </a:pPr>
            <a:r>
              <a:rPr lang="en-US" dirty="0"/>
              <a:t>Pattern 3 is a tightly convex (circle) of 30 </a:t>
            </a:r>
            <a:r>
              <a:rPr lang="en-US" b="1" dirty="0"/>
              <a:t>A</a:t>
            </a:r>
            <a:r>
              <a:rPr lang="en-US" dirty="0"/>
              <a:t> nodes in a sea of </a:t>
            </a:r>
            <a:r>
              <a:rPr lang="en-US" b="1" dirty="0"/>
              <a:t>B</a:t>
            </a:r>
          </a:p>
          <a:p>
            <a:pPr marL="342900" indent="-342900">
              <a:buFont typeface="Arial" panose="020B0604020202020204" pitchFamily="34" charset="0"/>
              <a:buChar char="•"/>
            </a:pPr>
            <a:r>
              <a:rPr lang="en-US" dirty="0"/>
              <a:t>30 </a:t>
            </a:r>
            <a:r>
              <a:rPr lang="en-US" b="1" dirty="0"/>
              <a:t>A </a:t>
            </a:r>
            <a:r>
              <a:rPr lang="en-US" dirty="0"/>
              <a:t>nodes gives 30/256 = </a:t>
            </a:r>
            <a:r>
              <a:rPr lang="en-US" i="1" dirty="0"/>
              <a:t>x</a:t>
            </a:r>
            <a:r>
              <a:rPr lang="en-US" i="1" baseline="-25000" dirty="0"/>
              <a:t>1</a:t>
            </a:r>
            <a:r>
              <a:rPr lang="en-US" dirty="0"/>
              <a:t> = 0.119 (actually, 30.464 nodes) </a:t>
            </a:r>
          </a:p>
          <a:p>
            <a:pPr marL="342900" indent="-342900">
              <a:buFont typeface="Arial" panose="020B0604020202020204" pitchFamily="34" charset="0"/>
              <a:buChar char="•"/>
            </a:pPr>
            <a:r>
              <a:rPr lang="en-US" dirty="0"/>
              <a:t>The corresponding case (with eps1 = 0) would have eps0 = 2.0 (see next slide)</a:t>
            </a:r>
          </a:p>
          <a:p>
            <a:pPr marL="342900" indent="-342900">
              <a:buFont typeface="Arial" panose="020B0604020202020204" pitchFamily="34" charset="0"/>
              <a:buChar char="•"/>
            </a:pPr>
            <a:r>
              <a:rPr lang="en-US" dirty="0"/>
              <a:t>Thus, when we run the thermodynamics, we should get the free energy minimum when eps0 is close to 2.0</a:t>
            </a:r>
          </a:p>
          <a:p>
            <a:pPr marL="342900" indent="-342900">
              <a:buFont typeface="Arial" panose="020B0604020202020204" pitchFamily="34" charset="0"/>
              <a:buChar char="•"/>
            </a:pPr>
            <a:r>
              <a:rPr lang="en-US" dirty="0"/>
              <a:t>And the eps1 should be in the neighborhood of 0.256 (h = exp(2*beta*eps1; per Kikuchi-Brush 1967, and beta=1, so h = exp(0.512) = 1.669)</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p:txBody>
      </p:sp>
      <p:sp>
        <p:nvSpPr>
          <p:cNvPr id="4" name="TextBox 3">
            <a:extLst>
              <a:ext uri="{FF2B5EF4-FFF2-40B4-BE49-F238E27FC236}">
                <a16:creationId xmlns:a16="http://schemas.microsoft.com/office/drawing/2014/main" id="{EBFFBA62-3D12-4CB9-BFF6-3CBC802924CA}"/>
              </a:ext>
            </a:extLst>
          </p:cNvPr>
          <p:cNvSpPr txBox="1"/>
          <p:nvPr/>
        </p:nvSpPr>
        <p:spPr>
          <a:xfrm>
            <a:off x="2680210" y="4466110"/>
            <a:ext cx="4712215" cy="476967"/>
          </a:xfrm>
          <a:prstGeom prst="rect">
            <a:avLst/>
          </a:prstGeom>
          <a:noFill/>
        </p:spPr>
        <p:txBody>
          <a:bodyPr wrap="none" lIns="91358" tIns="45677" rIns="91358" bIns="45677" rtlCol="0">
            <a:spAutoFit/>
          </a:bodyPr>
          <a:lstStyle/>
          <a:p>
            <a:r>
              <a:rPr lang="en-US" sz="2500" b="1" dirty="0"/>
              <a:t>Code Source and Documentation: </a:t>
            </a:r>
          </a:p>
        </p:txBody>
      </p:sp>
      <p:sp>
        <p:nvSpPr>
          <p:cNvPr id="5" name="TextBox 4">
            <a:extLst>
              <a:ext uri="{FF2B5EF4-FFF2-40B4-BE49-F238E27FC236}">
                <a16:creationId xmlns:a16="http://schemas.microsoft.com/office/drawing/2014/main" id="{167CA074-A7E7-4D47-9F5D-602AF022AFEB}"/>
              </a:ext>
            </a:extLst>
          </p:cNvPr>
          <p:cNvSpPr txBox="1"/>
          <p:nvPr/>
        </p:nvSpPr>
        <p:spPr>
          <a:xfrm>
            <a:off x="762000" y="4974608"/>
            <a:ext cx="8953499" cy="2554459"/>
          </a:xfrm>
          <a:prstGeom prst="rect">
            <a:avLst/>
          </a:prstGeom>
          <a:noFill/>
        </p:spPr>
        <p:txBody>
          <a:bodyPr wrap="square" lIns="91358" tIns="45677" rIns="91358" bIns="45677" rtlCol="0">
            <a:spAutoFit/>
          </a:bodyPr>
          <a:lstStyle/>
          <a:p>
            <a:r>
              <a:rPr lang="en-US" b="1" dirty="0"/>
              <a:t>GitHub Private Repository: </a:t>
            </a:r>
          </a:p>
          <a:p>
            <a:pPr marL="342900" indent="-342900">
              <a:buFont typeface="Arial" panose="020B0604020202020204" pitchFamily="34" charset="0"/>
              <a:buChar char="•"/>
            </a:pPr>
            <a:r>
              <a:rPr lang="en-US" dirty="0"/>
              <a:t> </a:t>
            </a:r>
            <a:r>
              <a:rPr lang="en-US" dirty="0">
                <a:hlinkClick r:id="rId2"/>
              </a:rPr>
              <a:t>https://github.com/ajmaren/</a:t>
            </a:r>
            <a:r>
              <a:rPr lang="en-US" b="1" u="sng" dirty="0">
                <a:hlinkClick r:id="rId2"/>
              </a:rPr>
              <a:t>2-D-CVM-Defined-Pattern-Configurations</a:t>
            </a:r>
            <a:endParaRPr lang="en-US" b="1" u="sng" dirty="0"/>
          </a:p>
          <a:p>
            <a:pPr marL="342900" indent="-342900">
              <a:buFont typeface="Arial" panose="020B0604020202020204" pitchFamily="34" charset="0"/>
              <a:buChar char="•"/>
            </a:pPr>
            <a:endParaRPr lang="en-US" b="1" u="sng" dirty="0"/>
          </a:p>
          <a:p>
            <a:r>
              <a:rPr lang="en-US" b="1" dirty="0"/>
              <a:t>Code:</a:t>
            </a:r>
          </a:p>
          <a:p>
            <a:pPr marL="342900" indent="-342900">
              <a:buFont typeface="Arial" panose="020B0604020202020204" pitchFamily="34" charset="0"/>
              <a:buChar char="•"/>
            </a:pPr>
            <a:r>
              <a:rPr lang="en-US" dirty="0"/>
              <a:t>2D-CVM_def-pttrns_anlytc-FE-vary-e0-and-e1_2018-12-12.py</a:t>
            </a:r>
          </a:p>
          <a:p>
            <a:pPr marL="342900" indent="-342900">
              <a:buFont typeface="Arial" panose="020B0604020202020204" pitchFamily="34" charset="0"/>
              <a:buChar char="•"/>
            </a:pPr>
            <a:endParaRPr lang="en-US" dirty="0"/>
          </a:p>
          <a:p>
            <a:r>
              <a:rPr lang="en-US" b="1" dirty="0"/>
              <a:t>Documentation:</a:t>
            </a:r>
          </a:p>
          <a:p>
            <a:pPr marL="342900" indent="-342900">
              <a:buFont typeface="Arial" panose="020B0604020202020204" pitchFamily="34" charset="0"/>
              <a:buChar char="•"/>
            </a:pPr>
            <a:r>
              <a:rPr lang="en-US" dirty="0"/>
              <a:t>TBD </a:t>
            </a:r>
          </a:p>
        </p:txBody>
      </p:sp>
    </p:spTree>
    <p:extLst>
      <p:ext uri="{BB962C8B-B14F-4D97-AF65-F5344CB8AC3E}">
        <p14:creationId xmlns:p14="http://schemas.microsoft.com/office/powerpoint/2010/main" val="291834812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E2AA5625-0D81-4093-84E6-2A45FDEDE21F}"/>
              </a:ext>
            </a:extLst>
          </p:cNvPr>
          <p:cNvSpPr txBox="1"/>
          <p:nvPr/>
        </p:nvSpPr>
        <p:spPr>
          <a:xfrm>
            <a:off x="847988" y="7045151"/>
            <a:ext cx="455574" cy="346249"/>
          </a:xfrm>
          <a:prstGeom prst="rect">
            <a:avLst/>
          </a:prstGeom>
          <a:noFill/>
        </p:spPr>
        <p:txBody>
          <a:bodyPr wrap="none" rtlCol="0">
            <a:spAutoFit/>
          </a:bodyPr>
          <a:lstStyle/>
          <a:p>
            <a:r>
              <a:rPr lang="en-US" sz="1650" b="1" dirty="0"/>
              <a:t>0.5</a:t>
            </a:r>
          </a:p>
        </p:txBody>
      </p:sp>
      <p:sp>
        <p:nvSpPr>
          <p:cNvPr id="9" name="TextBox 8">
            <a:extLst>
              <a:ext uri="{FF2B5EF4-FFF2-40B4-BE49-F238E27FC236}">
                <a16:creationId xmlns:a16="http://schemas.microsoft.com/office/drawing/2014/main" id="{EA3EC576-2EAF-453A-8E53-47F22F19AD8A}"/>
              </a:ext>
            </a:extLst>
          </p:cNvPr>
          <p:cNvSpPr txBox="1"/>
          <p:nvPr/>
        </p:nvSpPr>
        <p:spPr>
          <a:xfrm>
            <a:off x="877351" y="3316024"/>
            <a:ext cx="455574" cy="346249"/>
          </a:xfrm>
          <a:prstGeom prst="rect">
            <a:avLst/>
          </a:prstGeom>
          <a:noFill/>
        </p:spPr>
        <p:txBody>
          <a:bodyPr wrap="none" rtlCol="0">
            <a:spAutoFit/>
          </a:bodyPr>
          <a:lstStyle/>
          <a:p>
            <a:r>
              <a:rPr lang="en-US" sz="1650" b="1" dirty="0"/>
              <a:t>0.0</a:t>
            </a:r>
          </a:p>
        </p:txBody>
      </p:sp>
      <p:sp>
        <p:nvSpPr>
          <p:cNvPr id="10" name="TextBox 9">
            <a:extLst>
              <a:ext uri="{FF2B5EF4-FFF2-40B4-BE49-F238E27FC236}">
                <a16:creationId xmlns:a16="http://schemas.microsoft.com/office/drawing/2014/main" id="{B994AF08-7D2B-4D7C-925D-082BFA394477}"/>
              </a:ext>
            </a:extLst>
          </p:cNvPr>
          <p:cNvSpPr txBox="1"/>
          <p:nvPr/>
        </p:nvSpPr>
        <p:spPr>
          <a:xfrm>
            <a:off x="867563" y="4029022"/>
            <a:ext cx="455574" cy="346249"/>
          </a:xfrm>
          <a:prstGeom prst="rect">
            <a:avLst/>
          </a:prstGeom>
          <a:noFill/>
        </p:spPr>
        <p:txBody>
          <a:bodyPr wrap="none" rtlCol="0">
            <a:spAutoFit/>
          </a:bodyPr>
          <a:lstStyle/>
          <a:p>
            <a:r>
              <a:rPr lang="en-US" sz="1650" b="1" dirty="0"/>
              <a:t>0.1</a:t>
            </a:r>
          </a:p>
        </p:txBody>
      </p:sp>
      <p:cxnSp>
        <p:nvCxnSpPr>
          <p:cNvPr id="14" name="Straight Connector 13">
            <a:extLst>
              <a:ext uri="{FF2B5EF4-FFF2-40B4-BE49-F238E27FC236}">
                <a16:creationId xmlns:a16="http://schemas.microsoft.com/office/drawing/2014/main" id="{B73E7531-C0E3-4D27-A226-47E8B61EA226}"/>
              </a:ext>
            </a:extLst>
          </p:cNvPr>
          <p:cNvCxnSpPr>
            <a:cxnSpLocks/>
          </p:cNvCxnSpPr>
          <p:nvPr/>
        </p:nvCxnSpPr>
        <p:spPr>
          <a:xfrm flipV="1">
            <a:off x="1514411" y="6447304"/>
            <a:ext cx="198408" cy="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9168AAE-734B-4238-8B5E-9905CCF9D1DE}"/>
              </a:ext>
            </a:extLst>
          </p:cNvPr>
          <p:cNvCxnSpPr>
            <a:cxnSpLocks/>
          </p:cNvCxnSpPr>
          <p:nvPr/>
        </p:nvCxnSpPr>
        <p:spPr>
          <a:xfrm flipV="1">
            <a:off x="1530896" y="5680347"/>
            <a:ext cx="198408" cy="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B33957A-6675-4BE7-96F5-C0EB64939B12}"/>
              </a:ext>
            </a:extLst>
          </p:cNvPr>
          <p:cNvCxnSpPr>
            <a:cxnSpLocks/>
          </p:cNvCxnSpPr>
          <p:nvPr/>
        </p:nvCxnSpPr>
        <p:spPr>
          <a:xfrm flipV="1">
            <a:off x="1528750" y="4945302"/>
            <a:ext cx="198408" cy="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E4690098-2907-4E21-BCE1-9BE6D8055A29}"/>
              </a:ext>
            </a:extLst>
          </p:cNvPr>
          <p:cNvCxnSpPr>
            <a:cxnSpLocks/>
          </p:cNvCxnSpPr>
          <p:nvPr/>
        </p:nvCxnSpPr>
        <p:spPr>
          <a:xfrm flipV="1">
            <a:off x="1514411" y="7201937"/>
            <a:ext cx="198408" cy="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81BDF13B-EFCF-449E-8FA3-2F1F5BD9884D}"/>
              </a:ext>
            </a:extLst>
          </p:cNvPr>
          <p:cNvCxnSpPr>
            <a:cxnSpLocks/>
          </p:cNvCxnSpPr>
          <p:nvPr/>
        </p:nvCxnSpPr>
        <p:spPr>
          <a:xfrm flipH="1">
            <a:off x="1712820" y="3403306"/>
            <a:ext cx="16484" cy="379419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4B84E8DD-AB2B-4F1C-B953-8F9E57D628EC}"/>
              </a:ext>
            </a:extLst>
          </p:cNvPr>
          <p:cNvSpPr txBox="1"/>
          <p:nvPr/>
        </p:nvSpPr>
        <p:spPr>
          <a:xfrm>
            <a:off x="887139" y="6302528"/>
            <a:ext cx="455574" cy="346249"/>
          </a:xfrm>
          <a:prstGeom prst="rect">
            <a:avLst/>
          </a:prstGeom>
          <a:noFill/>
        </p:spPr>
        <p:txBody>
          <a:bodyPr wrap="none" rtlCol="0">
            <a:spAutoFit/>
          </a:bodyPr>
          <a:lstStyle/>
          <a:p>
            <a:r>
              <a:rPr lang="en-US" sz="1650" b="1" dirty="0"/>
              <a:t>0.4</a:t>
            </a:r>
          </a:p>
        </p:txBody>
      </p:sp>
      <p:sp>
        <p:nvSpPr>
          <p:cNvPr id="23" name="TextBox 22">
            <a:extLst>
              <a:ext uri="{FF2B5EF4-FFF2-40B4-BE49-F238E27FC236}">
                <a16:creationId xmlns:a16="http://schemas.microsoft.com/office/drawing/2014/main" id="{6CC16EEE-C0DA-4136-8BD9-4F25BC344F62}"/>
              </a:ext>
            </a:extLst>
          </p:cNvPr>
          <p:cNvSpPr txBox="1"/>
          <p:nvPr/>
        </p:nvSpPr>
        <p:spPr>
          <a:xfrm>
            <a:off x="857776" y="5550116"/>
            <a:ext cx="455574" cy="346249"/>
          </a:xfrm>
          <a:prstGeom prst="rect">
            <a:avLst/>
          </a:prstGeom>
          <a:noFill/>
        </p:spPr>
        <p:txBody>
          <a:bodyPr wrap="none" rtlCol="0">
            <a:spAutoFit/>
          </a:bodyPr>
          <a:lstStyle/>
          <a:p>
            <a:r>
              <a:rPr lang="en-US" sz="1650" b="1" dirty="0"/>
              <a:t>0.3</a:t>
            </a:r>
          </a:p>
        </p:txBody>
      </p:sp>
      <p:sp>
        <p:nvSpPr>
          <p:cNvPr id="24" name="TextBox 23">
            <a:extLst>
              <a:ext uri="{FF2B5EF4-FFF2-40B4-BE49-F238E27FC236}">
                <a16:creationId xmlns:a16="http://schemas.microsoft.com/office/drawing/2014/main" id="{234895B3-B474-40F3-A888-CD013FDCD185}"/>
              </a:ext>
            </a:extLst>
          </p:cNvPr>
          <p:cNvSpPr txBox="1"/>
          <p:nvPr/>
        </p:nvSpPr>
        <p:spPr>
          <a:xfrm>
            <a:off x="838200" y="4808887"/>
            <a:ext cx="455574" cy="346249"/>
          </a:xfrm>
          <a:prstGeom prst="rect">
            <a:avLst/>
          </a:prstGeom>
          <a:noFill/>
        </p:spPr>
        <p:txBody>
          <a:bodyPr wrap="none" rtlCol="0">
            <a:spAutoFit/>
          </a:bodyPr>
          <a:lstStyle/>
          <a:p>
            <a:r>
              <a:rPr lang="en-US" sz="1650" b="1" dirty="0"/>
              <a:t>0.2</a:t>
            </a:r>
          </a:p>
        </p:txBody>
      </p:sp>
      <p:cxnSp>
        <p:nvCxnSpPr>
          <p:cNvPr id="50" name="Straight Connector 49">
            <a:extLst>
              <a:ext uri="{FF2B5EF4-FFF2-40B4-BE49-F238E27FC236}">
                <a16:creationId xmlns:a16="http://schemas.microsoft.com/office/drawing/2014/main" id="{E781BD77-65A2-4396-9A86-802F990F7019}"/>
              </a:ext>
            </a:extLst>
          </p:cNvPr>
          <p:cNvCxnSpPr>
            <a:cxnSpLocks/>
          </p:cNvCxnSpPr>
          <p:nvPr/>
        </p:nvCxnSpPr>
        <p:spPr>
          <a:xfrm flipH="1">
            <a:off x="1737144" y="3421176"/>
            <a:ext cx="7518388" cy="981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C3D24825-1B6B-407F-95BF-26368B2065B2}"/>
              </a:ext>
            </a:extLst>
          </p:cNvPr>
          <p:cNvCxnSpPr>
            <a:cxnSpLocks/>
          </p:cNvCxnSpPr>
          <p:nvPr/>
        </p:nvCxnSpPr>
        <p:spPr>
          <a:xfrm flipV="1">
            <a:off x="2496679" y="3319200"/>
            <a:ext cx="0" cy="10022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62D9AF66-1CA8-45DF-852A-335519595074}"/>
              </a:ext>
            </a:extLst>
          </p:cNvPr>
          <p:cNvCxnSpPr>
            <a:cxnSpLocks/>
          </p:cNvCxnSpPr>
          <p:nvPr/>
        </p:nvCxnSpPr>
        <p:spPr>
          <a:xfrm flipV="1">
            <a:off x="3234067" y="3220341"/>
            <a:ext cx="0" cy="19771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8F569509-9E1A-4D7E-9604-9C3C89EE0B6F}"/>
              </a:ext>
            </a:extLst>
          </p:cNvPr>
          <p:cNvCxnSpPr>
            <a:cxnSpLocks/>
          </p:cNvCxnSpPr>
          <p:nvPr/>
        </p:nvCxnSpPr>
        <p:spPr>
          <a:xfrm flipV="1">
            <a:off x="4736032" y="3223737"/>
            <a:ext cx="0" cy="19771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5420E6E0-C9F4-4F0A-9F42-D38C364E918E}"/>
              </a:ext>
            </a:extLst>
          </p:cNvPr>
          <p:cNvCxnSpPr>
            <a:cxnSpLocks/>
          </p:cNvCxnSpPr>
          <p:nvPr/>
        </p:nvCxnSpPr>
        <p:spPr>
          <a:xfrm flipV="1">
            <a:off x="6244797" y="3246361"/>
            <a:ext cx="0" cy="19771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F1972264-EBB2-4817-8503-BC234189C61F}"/>
              </a:ext>
            </a:extLst>
          </p:cNvPr>
          <p:cNvCxnSpPr>
            <a:cxnSpLocks/>
          </p:cNvCxnSpPr>
          <p:nvPr/>
        </p:nvCxnSpPr>
        <p:spPr>
          <a:xfrm flipV="1">
            <a:off x="7784148" y="3233276"/>
            <a:ext cx="0" cy="19771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ABBF78EB-17D2-4999-B0BA-4B0ABAF56A16}"/>
              </a:ext>
            </a:extLst>
          </p:cNvPr>
          <p:cNvCxnSpPr>
            <a:cxnSpLocks/>
          </p:cNvCxnSpPr>
          <p:nvPr/>
        </p:nvCxnSpPr>
        <p:spPr>
          <a:xfrm flipV="1">
            <a:off x="3978258" y="3322596"/>
            <a:ext cx="0" cy="10022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E219B66A-B792-4265-90F8-2A44B7AB27A9}"/>
              </a:ext>
            </a:extLst>
          </p:cNvPr>
          <p:cNvCxnSpPr>
            <a:cxnSpLocks/>
          </p:cNvCxnSpPr>
          <p:nvPr/>
        </p:nvCxnSpPr>
        <p:spPr>
          <a:xfrm flipV="1">
            <a:off x="5470028" y="3328771"/>
            <a:ext cx="0" cy="10022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0806BCEF-3E3E-4787-808E-47469B989DA0}"/>
              </a:ext>
            </a:extLst>
          </p:cNvPr>
          <p:cNvCxnSpPr>
            <a:cxnSpLocks/>
          </p:cNvCxnSpPr>
          <p:nvPr/>
        </p:nvCxnSpPr>
        <p:spPr>
          <a:xfrm flipV="1">
            <a:off x="7026940" y="3324831"/>
            <a:ext cx="0" cy="10022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78F5A247-D5E9-4BA6-BC2A-E64104C44100}"/>
              </a:ext>
            </a:extLst>
          </p:cNvPr>
          <p:cNvCxnSpPr>
            <a:cxnSpLocks/>
          </p:cNvCxnSpPr>
          <p:nvPr/>
        </p:nvCxnSpPr>
        <p:spPr>
          <a:xfrm flipV="1">
            <a:off x="8519360" y="3328771"/>
            <a:ext cx="0" cy="10022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A1150F4A-C766-4156-8C10-3CC0328D3A73}"/>
              </a:ext>
            </a:extLst>
          </p:cNvPr>
          <p:cNvCxnSpPr>
            <a:cxnSpLocks/>
          </p:cNvCxnSpPr>
          <p:nvPr/>
        </p:nvCxnSpPr>
        <p:spPr>
          <a:xfrm flipV="1">
            <a:off x="9255531" y="3231282"/>
            <a:ext cx="0" cy="19771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8E22BD98-0107-4DEA-BC47-25E617DAEEA3}"/>
              </a:ext>
            </a:extLst>
          </p:cNvPr>
          <p:cNvSpPr txBox="1"/>
          <p:nvPr/>
        </p:nvSpPr>
        <p:spPr>
          <a:xfrm>
            <a:off x="1535810" y="2473151"/>
            <a:ext cx="455574" cy="346249"/>
          </a:xfrm>
          <a:prstGeom prst="rect">
            <a:avLst/>
          </a:prstGeom>
          <a:noFill/>
        </p:spPr>
        <p:txBody>
          <a:bodyPr wrap="none" rtlCol="0">
            <a:spAutoFit/>
          </a:bodyPr>
          <a:lstStyle/>
          <a:p>
            <a:r>
              <a:rPr lang="en-US" sz="1650" b="1" dirty="0"/>
              <a:t>0.0</a:t>
            </a:r>
          </a:p>
        </p:txBody>
      </p:sp>
      <p:sp>
        <p:nvSpPr>
          <p:cNvPr id="66" name="TextBox 65">
            <a:extLst>
              <a:ext uri="{FF2B5EF4-FFF2-40B4-BE49-F238E27FC236}">
                <a16:creationId xmlns:a16="http://schemas.microsoft.com/office/drawing/2014/main" id="{66101D11-63AD-415E-B50F-D34E01A5E553}"/>
              </a:ext>
            </a:extLst>
          </p:cNvPr>
          <p:cNvSpPr txBox="1"/>
          <p:nvPr/>
        </p:nvSpPr>
        <p:spPr>
          <a:xfrm>
            <a:off x="3029425" y="2428566"/>
            <a:ext cx="455574" cy="346249"/>
          </a:xfrm>
          <a:prstGeom prst="rect">
            <a:avLst/>
          </a:prstGeom>
          <a:noFill/>
        </p:spPr>
        <p:txBody>
          <a:bodyPr wrap="none" rtlCol="0">
            <a:spAutoFit/>
          </a:bodyPr>
          <a:lstStyle/>
          <a:p>
            <a:r>
              <a:rPr lang="en-US" sz="1650" b="1" dirty="0"/>
              <a:t>1.0</a:t>
            </a:r>
          </a:p>
        </p:txBody>
      </p:sp>
      <p:sp>
        <p:nvSpPr>
          <p:cNvPr id="67" name="TextBox 66">
            <a:extLst>
              <a:ext uri="{FF2B5EF4-FFF2-40B4-BE49-F238E27FC236}">
                <a16:creationId xmlns:a16="http://schemas.microsoft.com/office/drawing/2014/main" id="{59FC5D5A-431A-4CBB-97C0-088711C71B3E}"/>
              </a:ext>
            </a:extLst>
          </p:cNvPr>
          <p:cNvSpPr txBox="1"/>
          <p:nvPr/>
        </p:nvSpPr>
        <p:spPr>
          <a:xfrm>
            <a:off x="4508929" y="2424837"/>
            <a:ext cx="455574" cy="346249"/>
          </a:xfrm>
          <a:prstGeom prst="rect">
            <a:avLst/>
          </a:prstGeom>
          <a:noFill/>
        </p:spPr>
        <p:txBody>
          <a:bodyPr wrap="none" rtlCol="0">
            <a:spAutoFit/>
          </a:bodyPr>
          <a:lstStyle/>
          <a:p>
            <a:r>
              <a:rPr lang="en-US" sz="1650" b="1" dirty="0"/>
              <a:t>2.0</a:t>
            </a:r>
          </a:p>
        </p:txBody>
      </p:sp>
      <p:sp>
        <p:nvSpPr>
          <p:cNvPr id="68" name="TextBox 67">
            <a:extLst>
              <a:ext uri="{FF2B5EF4-FFF2-40B4-BE49-F238E27FC236}">
                <a16:creationId xmlns:a16="http://schemas.microsoft.com/office/drawing/2014/main" id="{0327437F-E792-4A65-B9B6-95BA37CF6F45}"/>
              </a:ext>
            </a:extLst>
          </p:cNvPr>
          <p:cNvSpPr txBox="1"/>
          <p:nvPr/>
        </p:nvSpPr>
        <p:spPr>
          <a:xfrm>
            <a:off x="6046954" y="2421200"/>
            <a:ext cx="455574" cy="346249"/>
          </a:xfrm>
          <a:prstGeom prst="rect">
            <a:avLst/>
          </a:prstGeom>
          <a:noFill/>
        </p:spPr>
        <p:txBody>
          <a:bodyPr wrap="none" rtlCol="0">
            <a:spAutoFit/>
          </a:bodyPr>
          <a:lstStyle/>
          <a:p>
            <a:r>
              <a:rPr lang="en-US" sz="1650" b="1" dirty="0"/>
              <a:t>3.0</a:t>
            </a:r>
          </a:p>
        </p:txBody>
      </p:sp>
      <p:sp>
        <p:nvSpPr>
          <p:cNvPr id="69" name="TextBox 68">
            <a:extLst>
              <a:ext uri="{FF2B5EF4-FFF2-40B4-BE49-F238E27FC236}">
                <a16:creationId xmlns:a16="http://schemas.microsoft.com/office/drawing/2014/main" id="{8789DF82-7ABB-4247-86C1-E034FC834D60}"/>
              </a:ext>
            </a:extLst>
          </p:cNvPr>
          <p:cNvSpPr txBox="1"/>
          <p:nvPr/>
        </p:nvSpPr>
        <p:spPr>
          <a:xfrm>
            <a:off x="7557041" y="2438610"/>
            <a:ext cx="455574" cy="346249"/>
          </a:xfrm>
          <a:prstGeom prst="rect">
            <a:avLst/>
          </a:prstGeom>
          <a:noFill/>
        </p:spPr>
        <p:txBody>
          <a:bodyPr wrap="none" rtlCol="0">
            <a:spAutoFit/>
          </a:bodyPr>
          <a:lstStyle/>
          <a:p>
            <a:r>
              <a:rPr lang="en-US" sz="1650" b="1" dirty="0"/>
              <a:t>4.0</a:t>
            </a:r>
          </a:p>
        </p:txBody>
      </p:sp>
      <p:sp>
        <p:nvSpPr>
          <p:cNvPr id="70" name="TextBox 69">
            <a:extLst>
              <a:ext uri="{FF2B5EF4-FFF2-40B4-BE49-F238E27FC236}">
                <a16:creationId xmlns:a16="http://schemas.microsoft.com/office/drawing/2014/main" id="{FE4950CC-0DD0-495C-9013-20E99122CB34}"/>
              </a:ext>
            </a:extLst>
          </p:cNvPr>
          <p:cNvSpPr txBox="1"/>
          <p:nvPr/>
        </p:nvSpPr>
        <p:spPr>
          <a:xfrm>
            <a:off x="9057683" y="2459584"/>
            <a:ext cx="455574" cy="346249"/>
          </a:xfrm>
          <a:prstGeom prst="rect">
            <a:avLst/>
          </a:prstGeom>
          <a:noFill/>
        </p:spPr>
        <p:txBody>
          <a:bodyPr wrap="none" rtlCol="0">
            <a:spAutoFit/>
          </a:bodyPr>
          <a:lstStyle/>
          <a:p>
            <a:r>
              <a:rPr lang="en-US" sz="1650" b="1" dirty="0"/>
              <a:t>5.0</a:t>
            </a:r>
          </a:p>
        </p:txBody>
      </p:sp>
      <p:cxnSp>
        <p:nvCxnSpPr>
          <p:cNvPr id="71" name="Straight Connector 70">
            <a:extLst>
              <a:ext uri="{FF2B5EF4-FFF2-40B4-BE49-F238E27FC236}">
                <a16:creationId xmlns:a16="http://schemas.microsoft.com/office/drawing/2014/main" id="{0AA6C2FA-DE8C-43EC-8B7C-23733F6EAEFA}"/>
              </a:ext>
            </a:extLst>
          </p:cNvPr>
          <p:cNvCxnSpPr>
            <a:cxnSpLocks/>
          </p:cNvCxnSpPr>
          <p:nvPr/>
        </p:nvCxnSpPr>
        <p:spPr>
          <a:xfrm flipV="1">
            <a:off x="1523056" y="4184506"/>
            <a:ext cx="198408" cy="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4B65F4F9-DAEC-4164-BC4A-9F7809B71531}"/>
              </a:ext>
            </a:extLst>
          </p:cNvPr>
          <p:cNvSpPr/>
          <p:nvPr/>
        </p:nvSpPr>
        <p:spPr>
          <a:xfrm rot="5400000">
            <a:off x="1072156" y="2824756"/>
            <a:ext cx="506950" cy="39673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980" i="1" dirty="0">
                <a:solidFill>
                  <a:schemeClr val="tx1"/>
                </a:solidFill>
              </a:rPr>
              <a:t>x</a:t>
            </a:r>
            <a:r>
              <a:rPr lang="en-US" sz="1980" i="1" baseline="-25000" dirty="0">
                <a:solidFill>
                  <a:schemeClr val="tx1"/>
                </a:solidFill>
              </a:rPr>
              <a:t>1</a:t>
            </a:r>
            <a:endParaRPr lang="en-US" sz="1980" i="1" dirty="0">
              <a:solidFill>
                <a:schemeClr val="tx1"/>
              </a:solidFill>
            </a:endParaRPr>
          </a:p>
        </p:txBody>
      </p:sp>
      <p:grpSp>
        <p:nvGrpSpPr>
          <p:cNvPr id="25" name="Group 24">
            <a:extLst>
              <a:ext uri="{FF2B5EF4-FFF2-40B4-BE49-F238E27FC236}">
                <a16:creationId xmlns:a16="http://schemas.microsoft.com/office/drawing/2014/main" id="{F20161C2-F557-4697-B027-280AFF9614DD}"/>
              </a:ext>
            </a:extLst>
          </p:cNvPr>
          <p:cNvGrpSpPr/>
          <p:nvPr/>
        </p:nvGrpSpPr>
        <p:grpSpPr>
          <a:xfrm>
            <a:off x="1485750" y="2922050"/>
            <a:ext cx="670376" cy="346249"/>
            <a:chOff x="2236574" y="1285103"/>
            <a:chExt cx="812577" cy="419695"/>
          </a:xfrm>
        </p:grpSpPr>
        <p:sp>
          <p:nvSpPr>
            <p:cNvPr id="18" name="Rectangle: Rounded Corners 17">
              <a:extLst>
                <a:ext uri="{FF2B5EF4-FFF2-40B4-BE49-F238E27FC236}">
                  <a16:creationId xmlns:a16="http://schemas.microsoft.com/office/drawing/2014/main" id="{7F6B0A7D-9AF4-4753-B3CC-54FFF6A36429}"/>
                </a:ext>
              </a:extLst>
            </p:cNvPr>
            <p:cNvSpPr/>
            <p:nvPr/>
          </p:nvSpPr>
          <p:spPr>
            <a:xfrm>
              <a:off x="2236574" y="1285104"/>
              <a:ext cx="713656" cy="369332"/>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50"/>
            </a:p>
          </p:txBody>
        </p:sp>
        <p:sp>
          <p:nvSpPr>
            <p:cNvPr id="20" name="TextBox 19">
              <a:extLst>
                <a:ext uri="{FF2B5EF4-FFF2-40B4-BE49-F238E27FC236}">
                  <a16:creationId xmlns:a16="http://schemas.microsoft.com/office/drawing/2014/main" id="{FCDCE161-55AC-4D28-885B-C8BEC861AE46}"/>
                </a:ext>
              </a:extLst>
            </p:cNvPr>
            <p:cNvSpPr txBox="1"/>
            <p:nvPr/>
          </p:nvSpPr>
          <p:spPr>
            <a:xfrm>
              <a:off x="2236574" y="1285103"/>
              <a:ext cx="812577" cy="419695"/>
            </a:xfrm>
            <a:prstGeom prst="rect">
              <a:avLst/>
            </a:prstGeom>
            <a:noFill/>
          </p:spPr>
          <p:txBody>
            <a:bodyPr wrap="none" rtlCol="0">
              <a:spAutoFit/>
            </a:bodyPr>
            <a:lstStyle/>
            <a:p>
              <a:r>
                <a:rPr lang="en-US" sz="1650" b="1" dirty="0"/>
                <a:t>0.500</a:t>
              </a:r>
            </a:p>
          </p:txBody>
        </p:sp>
      </p:grpSp>
      <p:sp>
        <p:nvSpPr>
          <p:cNvPr id="72" name="Rectangle 71">
            <a:extLst>
              <a:ext uri="{FF2B5EF4-FFF2-40B4-BE49-F238E27FC236}">
                <a16:creationId xmlns:a16="http://schemas.microsoft.com/office/drawing/2014/main" id="{4F277D11-1F19-414D-889F-1B43C6591D04}"/>
              </a:ext>
            </a:extLst>
          </p:cNvPr>
          <p:cNvSpPr/>
          <p:nvPr/>
        </p:nvSpPr>
        <p:spPr>
          <a:xfrm rot="16200000">
            <a:off x="-1319799" y="4968666"/>
            <a:ext cx="3341138" cy="39673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50" i="1" dirty="0">
                <a:solidFill>
                  <a:schemeClr val="tx1"/>
                </a:solidFill>
              </a:rPr>
              <a:t>(Interaction Enthalpy Parameter) </a:t>
            </a:r>
          </a:p>
        </p:txBody>
      </p:sp>
      <p:grpSp>
        <p:nvGrpSpPr>
          <p:cNvPr id="73" name="Group 72">
            <a:extLst>
              <a:ext uri="{FF2B5EF4-FFF2-40B4-BE49-F238E27FC236}">
                <a16:creationId xmlns:a16="http://schemas.microsoft.com/office/drawing/2014/main" id="{09F89043-8AEA-4F40-9F59-6DD8534C3CB9}"/>
              </a:ext>
            </a:extLst>
          </p:cNvPr>
          <p:cNvGrpSpPr/>
          <p:nvPr/>
        </p:nvGrpSpPr>
        <p:grpSpPr>
          <a:xfrm>
            <a:off x="8930824" y="2922050"/>
            <a:ext cx="670376" cy="346249"/>
            <a:chOff x="2236574" y="1285103"/>
            <a:chExt cx="812577" cy="419695"/>
          </a:xfrm>
        </p:grpSpPr>
        <p:sp>
          <p:nvSpPr>
            <p:cNvPr id="74" name="Rectangle: Rounded Corners 73">
              <a:extLst>
                <a:ext uri="{FF2B5EF4-FFF2-40B4-BE49-F238E27FC236}">
                  <a16:creationId xmlns:a16="http://schemas.microsoft.com/office/drawing/2014/main" id="{4A0F8475-2FA2-4B06-8A04-0D857BEBAFC6}"/>
                </a:ext>
              </a:extLst>
            </p:cNvPr>
            <p:cNvSpPr/>
            <p:nvPr/>
          </p:nvSpPr>
          <p:spPr>
            <a:xfrm>
              <a:off x="2236574" y="1285104"/>
              <a:ext cx="713656" cy="369332"/>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50"/>
            </a:p>
          </p:txBody>
        </p:sp>
        <p:sp>
          <p:nvSpPr>
            <p:cNvPr id="75" name="TextBox 74">
              <a:extLst>
                <a:ext uri="{FF2B5EF4-FFF2-40B4-BE49-F238E27FC236}">
                  <a16:creationId xmlns:a16="http://schemas.microsoft.com/office/drawing/2014/main" id="{72165F54-5E13-4B6E-A084-89D16FAC06D5}"/>
                </a:ext>
              </a:extLst>
            </p:cNvPr>
            <p:cNvSpPr txBox="1"/>
            <p:nvPr/>
          </p:nvSpPr>
          <p:spPr>
            <a:xfrm>
              <a:off x="2236574" y="1285103"/>
              <a:ext cx="812577" cy="419695"/>
            </a:xfrm>
            <a:prstGeom prst="rect">
              <a:avLst/>
            </a:prstGeom>
            <a:noFill/>
          </p:spPr>
          <p:txBody>
            <a:bodyPr wrap="none" rtlCol="0">
              <a:spAutoFit/>
            </a:bodyPr>
            <a:lstStyle/>
            <a:p>
              <a:r>
                <a:rPr lang="en-US" sz="1650" b="1" dirty="0"/>
                <a:t>0.007</a:t>
              </a:r>
            </a:p>
          </p:txBody>
        </p:sp>
      </p:grpSp>
      <p:grpSp>
        <p:nvGrpSpPr>
          <p:cNvPr id="76" name="Group 75">
            <a:extLst>
              <a:ext uri="{FF2B5EF4-FFF2-40B4-BE49-F238E27FC236}">
                <a16:creationId xmlns:a16="http://schemas.microsoft.com/office/drawing/2014/main" id="{5F57124B-6290-4F79-A7C3-4A10EBCE4E15}"/>
              </a:ext>
            </a:extLst>
          </p:cNvPr>
          <p:cNvGrpSpPr/>
          <p:nvPr/>
        </p:nvGrpSpPr>
        <p:grpSpPr>
          <a:xfrm>
            <a:off x="7446868" y="2922050"/>
            <a:ext cx="670376" cy="346249"/>
            <a:chOff x="2236574" y="1285103"/>
            <a:chExt cx="812577" cy="419695"/>
          </a:xfrm>
        </p:grpSpPr>
        <p:sp>
          <p:nvSpPr>
            <p:cNvPr id="77" name="Rectangle: Rounded Corners 76">
              <a:extLst>
                <a:ext uri="{FF2B5EF4-FFF2-40B4-BE49-F238E27FC236}">
                  <a16:creationId xmlns:a16="http://schemas.microsoft.com/office/drawing/2014/main" id="{6C0D4A99-2823-489A-BC8F-310ED2397558}"/>
                </a:ext>
              </a:extLst>
            </p:cNvPr>
            <p:cNvSpPr/>
            <p:nvPr/>
          </p:nvSpPr>
          <p:spPr>
            <a:xfrm>
              <a:off x="2236574" y="1285104"/>
              <a:ext cx="713656" cy="369332"/>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50"/>
            </a:p>
          </p:txBody>
        </p:sp>
        <p:sp>
          <p:nvSpPr>
            <p:cNvPr id="78" name="TextBox 77">
              <a:extLst>
                <a:ext uri="{FF2B5EF4-FFF2-40B4-BE49-F238E27FC236}">
                  <a16:creationId xmlns:a16="http://schemas.microsoft.com/office/drawing/2014/main" id="{FF31E1A7-BC4D-434B-A46B-5F42465FE5FD}"/>
                </a:ext>
              </a:extLst>
            </p:cNvPr>
            <p:cNvSpPr txBox="1"/>
            <p:nvPr/>
          </p:nvSpPr>
          <p:spPr>
            <a:xfrm>
              <a:off x="2236574" y="1285103"/>
              <a:ext cx="812577" cy="419695"/>
            </a:xfrm>
            <a:prstGeom prst="rect">
              <a:avLst/>
            </a:prstGeom>
            <a:noFill/>
          </p:spPr>
          <p:txBody>
            <a:bodyPr wrap="none" rtlCol="0">
              <a:spAutoFit/>
            </a:bodyPr>
            <a:lstStyle/>
            <a:p>
              <a:r>
                <a:rPr lang="en-US" sz="1650" b="1" dirty="0"/>
                <a:t>0.018</a:t>
              </a:r>
            </a:p>
          </p:txBody>
        </p:sp>
      </p:grpSp>
      <p:grpSp>
        <p:nvGrpSpPr>
          <p:cNvPr id="79" name="Group 78">
            <a:extLst>
              <a:ext uri="{FF2B5EF4-FFF2-40B4-BE49-F238E27FC236}">
                <a16:creationId xmlns:a16="http://schemas.microsoft.com/office/drawing/2014/main" id="{6E27A8FB-38FC-4780-A113-777C4E204186}"/>
              </a:ext>
            </a:extLst>
          </p:cNvPr>
          <p:cNvGrpSpPr/>
          <p:nvPr/>
        </p:nvGrpSpPr>
        <p:grpSpPr>
          <a:xfrm>
            <a:off x="5969082" y="2922050"/>
            <a:ext cx="670376" cy="346249"/>
            <a:chOff x="2236574" y="1285103"/>
            <a:chExt cx="812577" cy="419695"/>
          </a:xfrm>
        </p:grpSpPr>
        <p:sp>
          <p:nvSpPr>
            <p:cNvPr id="80" name="Rectangle: Rounded Corners 79">
              <a:extLst>
                <a:ext uri="{FF2B5EF4-FFF2-40B4-BE49-F238E27FC236}">
                  <a16:creationId xmlns:a16="http://schemas.microsoft.com/office/drawing/2014/main" id="{1277E65E-5BDB-4B43-9269-78C9AC590353}"/>
                </a:ext>
              </a:extLst>
            </p:cNvPr>
            <p:cNvSpPr/>
            <p:nvPr/>
          </p:nvSpPr>
          <p:spPr>
            <a:xfrm>
              <a:off x="2236574" y="1285104"/>
              <a:ext cx="713656" cy="369332"/>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50"/>
            </a:p>
          </p:txBody>
        </p:sp>
        <p:sp>
          <p:nvSpPr>
            <p:cNvPr id="81" name="TextBox 80">
              <a:extLst>
                <a:ext uri="{FF2B5EF4-FFF2-40B4-BE49-F238E27FC236}">
                  <a16:creationId xmlns:a16="http://schemas.microsoft.com/office/drawing/2014/main" id="{4643A1A9-16A4-4DEF-B454-20A1E8DAC53A}"/>
                </a:ext>
              </a:extLst>
            </p:cNvPr>
            <p:cNvSpPr txBox="1"/>
            <p:nvPr/>
          </p:nvSpPr>
          <p:spPr>
            <a:xfrm>
              <a:off x="2236574" y="1285103"/>
              <a:ext cx="812577" cy="419695"/>
            </a:xfrm>
            <a:prstGeom prst="rect">
              <a:avLst/>
            </a:prstGeom>
            <a:noFill/>
          </p:spPr>
          <p:txBody>
            <a:bodyPr wrap="none" rtlCol="0">
              <a:spAutoFit/>
            </a:bodyPr>
            <a:lstStyle/>
            <a:p>
              <a:r>
                <a:rPr lang="en-US" sz="1650" b="1" dirty="0"/>
                <a:t>0.047</a:t>
              </a:r>
            </a:p>
          </p:txBody>
        </p:sp>
      </p:grpSp>
      <p:grpSp>
        <p:nvGrpSpPr>
          <p:cNvPr id="82" name="Group 81">
            <a:extLst>
              <a:ext uri="{FF2B5EF4-FFF2-40B4-BE49-F238E27FC236}">
                <a16:creationId xmlns:a16="http://schemas.microsoft.com/office/drawing/2014/main" id="{AEB45B30-1D80-4733-9B2C-C2B19C129C51}"/>
              </a:ext>
            </a:extLst>
          </p:cNvPr>
          <p:cNvGrpSpPr/>
          <p:nvPr/>
        </p:nvGrpSpPr>
        <p:grpSpPr>
          <a:xfrm>
            <a:off x="4435446" y="2922050"/>
            <a:ext cx="670376" cy="346249"/>
            <a:chOff x="2236574" y="1285103"/>
            <a:chExt cx="812577" cy="419695"/>
          </a:xfrm>
        </p:grpSpPr>
        <p:sp>
          <p:nvSpPr>
            <p:cNvPr id="83" name="Rectangle: Rounded Corners 82">
              <a:extLst>
                <a:ext uri="{FF2B5EF4-FFF2-40B4-BE49-F238E27FC236}">
                  <a16:creationId xmlns:a16="http://schemas.microsoft.com/office/drawing/2014/main" id="{7778A2FB-3BC1-46FA-B5C7-287A9AAD92EC}"/>
                </a:ext>
              </a:extLst>
            </p:cNvPr>
            <p:cNvSpPr/>
            <p:nvPr/>
          </p:nvSpPr>
          <p:spPr>
            <a:xfrm>
              <a:off x="2236574" y="1285104"/>
              <a:ext cx="713656" cy="369332"/>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50"/>
            </a:p>
          </p:txBody>
        </p:sp>
        <p:sp>
          <p:nvSpPr>
            <p:cNvPr id="84" name="TextBox 83">
              <a:extLst>
                <a:ext uri="{FF2B5EF4-FFF2-40B4-BE49-F238E27FC236}">
                  <a16:creationId xmlns:a16="http://schemas.microsoft.com/office/drawing/2014/main" id="{24C9F63E-32D3-4D75-A0E7-7AC6097A345F}"/>
                </a:ext>
              </a:extLst>
            </p:cNvPr>
            <p:cNvSpPr txBox="1"/>
            <p:nvPr/>
          </p:nvSpPr>
          <p:spPr>
            <a:xfrm>
              <a:off x="2236574" y="1285103"/>
              <a:ext cx="812577" cy="419695"/>
            </a:xfrm>
            <a:prstGeom prst="rect">
              <a:avLst/>
            </a:prstGeom>
            <a:noFill/>
          </p:spPr>
          <p:txBody>
            <a:bodyPr wrap="none" rtlCol="0">
              <a:spAutoFit/>
            </a:bodyPr>
            <a:lstStyle/>
            <a:p>
              <a:r>
                <a:rPr lang="en-US" sz="1650" b="1" dirty="0"/>
                <a:t>0.119</a:t>
              </a:r>
            </a:p>
          </p:txBody>
        </p:sp>
      </p:grpSp>
      <p:grpSp>
        <p:nvGrpSpPr>
          <p:cNvPr id="85" name="Group 84">
            <a:extLst>
              <a:ext uri="{FF2B5EF4-FFF2-40B4-BE49-F238E27FC236}">
                <a16:creationId xmlns:a16="http://schemas.microsoft.com/office/drawing/2014/main" id="{70D03A74-B180-426A-BEB4-6F7D85767870}"/>
              </a:ext>
            </a:extLst>
          </p:cNvPr>
          <p:cNvGrpSpPr/>
          <p:nvPr/>
        </p:nvGrpSpPr>
        <p:grpSpPr>
          <a:xfrm>
            <a:off x="2908142" y="2922050"/>
            <a:ext cx="670376" cy="346249"/>
            <a:chOff x="2236574" y="1285103"/>
            <a:chExt cx="812577" cy="419695"/>
          </a:xfrm>
        </p:grpSpPr>
        <p:sp>
          <p:nvSpPr>
            <p:cNvPr id="86" name="Rectangle: Rounded Corners 85">
              <a:extLst>
                <a:ext uri="{FF2B5EF4-FFF2-40B4-BE49-F238E27FC236}">
                  <a16:creationId xmlns:a16="http://schemas.microsoft.com/office/drawing/2014/main" id="{9FDFDFB4-9651-4BC6-8696-C1C51C65D956}"/>
                </a:ext>
              </a:extLst>
            </p:cNvPr>
            <p:cNvSpPr/>
            <p:nvPr/>
          </p:nvSpPr>
          <p:spPr>
            <a:xfrm>
              <a:off x="2236574" y="1285104"/>
              <a:ext cx="713656" cy="369332"/>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50"/>
            </a:p>
          </p:txBody>
        </p:sp>
        <p:sp>
          <p:nvSpPr>
            <p:cNvPr id="87" name="TextBox 86">
              <a:extLst>
                <a:ext uri="{FF2B5EF4-FFF2-40B4-BE49-F238E27FC236}">
                  <a16:creationId xmlns:a16="http://schemas.microsoft.com/office/drawing/2014/main" id="{B2E7E76A-3E4D-4048-A314-32A138521208}"/>
                </a:ext>
              </a:extLst>
            </p:cNvPr>
            <p:cNvSpPr txBox="1"/>
            <p:nvPr/>
          </p:nvSpPr>
          <p:spPr>
            <a:xfrm>
              <a:off x="2236574" y="1285103"/>
              <a:ext cx="812577" cy="419695"/>
            </a:xfrm>
            <a:prstGeom prst="rect">
              <a:avLst/>
            </a:prstGeom>
            <a:noFill/>
          </p:spPr>
          <p:txBody>
            <a:bodyPr wrap="none" rtlCol="0">
              <a:spAutoFit/>
            </a:bodyPr>
            <a:lstStyle/>
            <a:p>
              <a:r>
                <a:rPr lang="en-US" sz="1650" b="1" dirty="0"/>
                <a:t>0.269</a:t>
              </a:r>
            </a:p>
          </p:txBody>
        </p:sp>
      </p:grpSp>
      <p:grpSp>
        <p:nvGrpSpPr>
          <p:cNvPr id="88" name="Group 87">
            <a:extLst>
              <a:ext uri="{FF2B5EF4-FFF2-40B4-BE49-F238E27FC236}">
                <a16:creationId xmlns:a16="http://schemas.microsoft.com/office/drawing/2014/main" id="{C82C0085-D283-423F-9C5A-CB1F337348D3}"/>
              </a:ext>
            </a:extLst>
          </p:cNvPr>
          <p:cNvGrpSpPr/>
          <p:nvPr/>
        </p:nvGrpSpPr>
        <p:grpSpPr>
          <a:xfrm>
            <a:off x="1463978" y="4023502"/>
            <a:ext cx="670376" cy="346249"/>
            <a:chOff x="2236574" y="1285103"/>
            <a:chExt cx="812577" cy="419695"/>
          </a:xfrm>
        </p:grpSpPr>
        <p:sp>
          <p:nvSpPr>
            <p:cNvPr id="89" name="Rectangle: Rounded Corners 88">
              <a:extLst>
                <a:ext uri="{FF2B5EF4-FFF2-40B4-BE49-F238E27FC236}">
                  <a16:creationId xmlns:a16="http://schemas.microsoft.com/office/drawing/2014/main" id="{F09E7B90-680B-4AC6-808E-822AD58A7B97}"/>
                </a:ext>
              </a:extLst>
            </p:cNvPr>
            <p:cNvSpPr/>
            <p:nvPr/>
          </p:nvSpPr>
          <p:spPr>
            <a:xfrm>
              <a:off x="2236574" y="1285104"/>
              <a:ext cx="713656" cy="369332"/>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50"/>
            </a:p>
          </p:txBody>
        </p:sp>
        <p:sp>
          <p:nvSpPr>
            <p:cNvPr id="90" name="TextBox 89">
              <a:extLst>
                <a:ext uri="{FF2B5EF4-FFF2-40B4-BE49-F238E27FC236}">
                  <a16:creationId xmlns:a16="http://schemas.microsoft.com/office/drawing/2014/main" id="{E1C7A36A-4DB7-4F5A-ADDE-224E4CE4788D}"/>
                </a:ext>
              </a:extLst>
            </p:cNvPr>
            <p:cNvSpPr txBox="1"/>
            <p:nvPr/>
          </p:nvSpPr>
          <p:spPr>
            <a:xfrm>
              <a:off x="2236574" y="1285103"/>
              <a:ext cx="812577" cy="419695"/>
            </a:xfrm>
            <a:prstGeom prst="rect">
              <a:avLst/>
            </a:prstGeom>
            <a:noFill/>
          </p:spPr>
          <p:txBody>
            <a:bodyPr wrap="none" rtlCol="0">
              <a:spAutoFit/>
            </a:bodyPr>
            <a:lstStyle/>
            <a:p>
              <a:r>
                <a:rPr lang="en-US" sz="1650" b="1" dirty="0"/>
                <a:t>0.500</a:t>
              </a:r>
            </a:p>
          </p:txBody>
        </p:sp>
      </p:grpSp>
      <p:grpSp>
        <p:nvGrpSpPr>
          <p:cNvPr id="91" name="Group 90">
            <a:extLst>
              <a:ext uri="{FF2B5EF4-FFF2-40B4-BE49-F238E27FC236}">
                <a16:creationId xmlns:a16="http://schemas.microsoft.com/office/drawing/2014/main" id="{8FBC2137-2C09-474E-B1FB-1AF48CA0961D}"/>
              </a:ext>
            </a:extLst>
          </p:cNvPr>
          <p:cNvGrpSpPr/>
          <p:nvPr/>
        </p:nvGrpSpPr>
        <p:grpSpPr>
          <a:xfrm>
            <a:off x="1418435" y="4787075"/>
            <a:ext cx="670376" cy="346249"/>
            <a:chOff x="2236574" y="1285103"/>
            <a:chExt cx="812577" cy="419695"/>
          </a:xfrm>
        </p:grpSpPr>
        <p:sp>
          <p:nvSpPr>
            <p:cNvPr id="92" name="Rectangle: Rounded Corners 91">
              <a:extLst>
                <a:ext uri="{FF2B5EF4-FFF2-40B4-BE49-F238E27FC236}">
                  <a16:creationId xmlns:a16="http://schemas.microsoft.com/office/drawing/2014/main" id="{DE0088DF-952A-401A-96F0-83BBC1605F6A}"/>
                </a:ext>
              </a:extLst>
            </p:cNvPr>
            <p:cNvSpPr/>
            <p:nvPr/>
          </p:nvSpPr>
          <p:spPr>
            <a:xfrm>
              <a:off x="2236574" y="1285104"/>
              <a:ext cx="713656" cy="369332"/>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50"/>
            </a:p>
          </p:txBody>
        </p:sp>
        <p:sp>
          <p:nvSpPr>
            <p:cNvPr id="93" name="TextBox 92">
              <a:extLst>
                <a:ext uri="{FF2B5EF4-FFF2-40B4-BE49-F238E27FC236}">
                  <a16:creationId xmlns:a16="http://schemas.microsoft.com/office/drawing/2014/main" id="{06BE370D-BA9F-4BC8-ABB4-91175611C4E7}"/>
                </a:ext>
              </a:extLst>
            </p:cNvPr>
            <p:cNvSpPr txBox="1"/>
            <p:nvPr/>
          </p:nvSpPr>
          <p:spPr>
            <a:xfrm>
              <a:off x="2236574" y="1285103"/>
              <a:ext cx="812577" cy="419695"/>
            </a:xfrm>
            <a:prstGeom prst="rect">
              <a:avLst/>
            </a:prstGeom>
            <a:noFill/>
          </p:spPr>
          <p:txBody>
            <a:bodyPr wrap="none" rtlCol="0">
              <a:spAutoFit/>
            </a:bodyPr>
            <a:lstStyle/>
            <a:p>
              <a:r>
                <a:rPr lang="en-US" sz="1650" b="1" dirty="0"/>
                <a:t>0.500</a:t>
              </a:r>
            </a:p>
          </p:txBody>
        </p:sp>
      </p:grpSp>
      <p:grpSp>
        <p:nvGrpSpPr>
          <p:cNvPr id="94" name="Group 93">
            <a:extLst>
              <a:ext uri="{FF2B5EF4-FFF2-40B4-BE49-F238E27FC236}">
                <a16:creationId xmlns:a16="http://schemas.microsoft.com/office/drawing/2014/main" id="{19A8ADAF-DDF2-42E2-8FD4-0CB0B11A82FB}"/>
              </a:ext>
            </a:extLst>
          </p:cNvPr>
          <p:cNvGrpSpPr/>
          <p:nvPr/>
        </p:nvGrpSpPr>
        <p:grpSpPr>
          <a:xfrm>
            <a:off x="1463979" y="5541707"/>
            <a:ext cx="670376" cy="346249"/>
            <a:chOff x="2236574" y="1285103"/>
            <a:chExt cx="812577" cy="419695"/>
          </a:xfrm>
        </p:grpSpPr>
        <p:sp>
          <p:nvSpPr>
            <p:cNvPr id="95" name="Rectangle: Rounded Corners 94">
              <a:extLst>
                <a:ext uri="{FF2B5EF4-FFF2-40B4-BE49-F238E27FC236}">
                  <a16:creationId xmlns:a16="http://schemas.microsoft.com/office/drawing/2014/main" id="{F495B2E3-918D-4394-B4B0-94BB2F3A76F1}"/>
                </a:ext>
              </a:extLst>
            </p:cNvPr>
            <p:cNvSpPr/>
            <p:nvPr/>
          </p:nvSpPr>
          <p:spPr>
            <a:xfrm>
              <a:off x="2236574" y="1285104"/>
              <a:ext cx="713656" cy="369332"/>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50"/>
            </a:p>
          </p:txBody>
        </p:sp>
        <p:sp>
          <p:nvSpPr>
            <p:cNvPr id="96" name="TextBox 95">
              <a:extLst>
                <a:ext uri="{FF2B5EF4-FFF2-40B4-BE49-F238E27FC236}">
                  <a16:creationId xmlns:a16="http://schemas.microsoft.com/office/drawing/2014/main" id="{A6913170-B1AE-499C-8043-79676DAA3D9C}"/>
                </a:ext>
              </a:extLst>
            </p:cNvPr>
            <p:cNvSpPr txBox="1"/>
            <p:nvPr/>
          </p:nvSpPr>
          <p:spPr>
            <a:xfrm>
              <a:off x="2236574" y="1285103"/>
              <a:ext cx="812577" cy="419695"/>
            </a:xfrm>
            <a:prstGeom prst="rect">
              <a:avLst/>
            </a:prstGeom>
            <a:noFill/>
          </p:spPr>
          <p:txBody>
            <a:bodyPr wrap="none" rtlCol="0">
              <a:spAutoFit/>
            </a:bodyPr>
            <a:lstStyle/>
            <a:p>
              <a:r>
                <a:rPr lang="en-US" sz="1650" b="1" dirty="0"/>
                <a:t>0.500</a:t>
              </a:r>
            </a:p>
          </p:txBody>
        </p:sp>
      </p:grpSp>
      <p:grpSp>
        <p:nvGrpSpPr>
          <p:cNvPr id="97" name="Group 96">
            <a:extLst>
              <a:ext uri="{FF2B5EF4-FFF2-40B4-BE49-F238E27FC236}">
                <a16:creationId xmlns:a16="http://schemas.microsoft.com/office/drawing/2014/main" id="{1F985076-D07D-4C9D-A528-57957C994EC1}"/>
              </a:ext>
            </a:extLst>
          </p:cNvPr>
          <p:cNvGrpSpPr/>
          <p:nvPr/>
        </p:nvGrpSpPr>
        <p:grpSpPr>
          <a:xfrm>
            <a:off x="1483554" y="6286278"/>
            <a:ext cx="670376" cy="346249"/>
            <a:chOff x="2236574" y="1285103"/>
            <a:chExt cx="812577" cy="419695"/>
          </a:xfrm>
        </p:grpSpPr>
        <p:sp>
          <p:nvSpPr>
            <p:cNvPr id="98" name="Rectangle: Rounded Corners 97">
              <a:extLst>
                <a:ext uri="{FF2B5EF4-FFF2-40B4-BE49-F238E27FC236}">
                  <a16:creationId xmlns:a16="http://schemas.microsoft.com/office/drawing/2014/main" id="{2EE0A8CC-1BED-47BF-8712-B130DB203A83}"/>
                </a:ext>
              </a:extLst>
            </p:cNvPr>
            <p:cNvSpPr/>
            <p:nvPr/>
          </p:nvSpPr>
          <p:spPr>
            <a:xfrm>
              <a:off x="2236574" y="1285104"/>
              <a:ext cx="713656" cy="369332"/>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50"/>
            </a:p>
          </p:txBody>
        </p:sp>
        <p:sp>
          <p:nvSpPr>
            <p:cNvPr id="99" name="TextBox 98">
              <a:extLst>
                <a:ext uri="{FF2B5EF4-FFF2-40B4-BE49-F238E27FC236}">
                  <a16:creationId xmlns:a16="http://schemas.microsoft.com/office/drawing/2014/main" id="{C8881AD5-CEEA-4928-B729-03267C904331}"/>
                </a:ext>
              </a:extLst>
            </p:cNvPr>
            <p:cNvSpPr txBox="1"/>
            <p:nvPr/>
          </p:nvSpPr>
          <p:spPr>
            <a:xfrm>
              <a:off x="2236574" y="1285103"/>
              <a:ext cx="812577" cy="419695"/>
            </a:xfrm>
            <a:prstGeom prst="rect">
              <a:avLst/>
            </a:prstGeom>
            <a:noFill/>
          </p:spPr>
          <p:txBody>
            <a:bodyPr wrap="none" rtlCol="0">
              <a:spAutoFit/>
            </a:bodyPr>
            <a:lstStyle/>
            <a:p>
              <a:r>
                <a:rPr lang="en-US" sz="1650" b="1" dirty="0"/>
                <a:t>0.500</a:t>
              </a:r>
            </a:p>
          </p:txBody>
        </p:sp>
      </p:grpSp>
      <p:grpSp>
        <p:nvGrpSpPr>
          <p:cNvPr id="100" name="Group 99">
            <a:extLst>
              <a:ext uri="{FF2B5EF4-FFF2-40B4-BE49-F238E27FC236}">
                <a16:creationId xmlns:a16="http://schemas.microsoft.com/office/drawing/2014/main" id="{610FCE9B-7169-47B8-8DB4-5230C3CDFE2C}"/>
              </a:ext>
            </a:extLst>
          </p:cNvPr>
          <p:cNvGrpSpPr/>
          <p:nvPr/>
        </p:nvGrpSpPr>
        <p:grpSpPr>
          <a:xfrm>
            <a:off x="1463978" y="7031441"/>
            <a:ext cx="670376" cy="346249"/>
            <a:chOff x="2236574" y="1285103"/>
            <a:chExt cx="812577" cy="419695"/>
          </a:xfrm>
        </p:grpSpPr>
        <p:sp>
          <p:nvSpPr>
            <p:cNvPr id="101" name="Rectangle: Rounded Corners 100">
              <a:extLst>
                <a:ext uri="{FF2B5EF4-FFF2-40B4-BE49-F238E27FC236}">
                  <a16:creationId xmlns:a16="http://schemas.microsoft.com/office/drawing/2014/main" id="{20D77D12-DFE9-4508-BA5B-5EA710C6A914}"/>
                </a:ext>
              </a:extLst>
            </p:cNvPr>
            <p:cNvSpPr/>
            <p:nvPr/>
          </p:nvSpPr>
          <p:spPr>
            <a:xfrm>
              <a:off x="2236574" y="1285104"/>
              <a:ext cx="713656" cy="369332"/>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50"/>
            </a:p>
          </p:txBody>
        </p:sp>
        <p:sp>
          <p:nvSpPr>
            <p:cNvPr id="102" name="TextBox 101">
              <a:extLst>
                <a:ext uri="{FF2B5EF4-FFF2-40B4-BE49-F238E27FC236}">
                  <a16:creationId xmlns:a16="http://schemas.microsoft.com/office/drawing/2014/main" id="{8DAAFA18-279E-47D8-856E-4ED8601891E7}"/>
                </a:ext>
              </a:extLst>
            </p:cNvPr>
            <p:cNvSpPr txBox="1"/>
            <p:nvPr/>
          </p:nvSpPr>
          <p:spPr>
            <a:xfrm>
              <a:off x="2236574" y="1285103"/>
              <a:ext cx="812577" cy="419695"/>
            </a:xfrm>
            <a:prstGeom prst="rect">
              <a:avLst/>
            </a:prstGeom>
            <a:noFill/>
          </p:spPr>
          <p:txBody>
            <a:bodyPr wrap="none" rtlCol="0">
              <a:spAutoFit/>
            </a:bodyPr>
            <a:lstStyle/>
            <a:p>
              <a:r>
                <a:rPr lang="en-US" sz="1650" b="1" dirty="0"/>
                <a:t>0.500</a:t>
              </a:r>
            </a:p>
          </p:txBody>
        </p:sp>
      </p:grpSp>
      <mc:AlternateContent xmlns:mc="http://schemas.openxmlformats.org/markup-compatibility/2006" xmlns:a14="http://schemas.microsoft.com/office/drawing/2010/main">
        <mc:Choice Requires="a14">
          <p:sp>
            <p:nvSpPr>
              <p:cNvPr id="105" name="TextBox 104">
                <a:extLst>
                  <a:ext uri="{FF2B5EF4-FFF2-40B4-BE49-F238E27FC236}">
                    <a16:creationId xmlns:a16="http://schemas.microsoft.com/office/drawing/2014/main" id="{F3441562-7B05-422D-A151-2A11833C0DA4}"/>
                  </a:ext>
                </a:extLst>
              </p:cNvPr>
              <p:cNvSpPr txBox="1"/>
              <p:nvPr/>
            </p:nvSpPr>
            <p:spPr>
              <a:xfrm rot="16200000">
                <a:off x="45518" y="6587019"/>
                <a:ext cx="583097"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latin typeface="Cambria Math" panose="02040503050406030204" pitchFamily="18" charset="0"/>
                              <a:ea typeface="Cambria Math" panose="02040503050406030204" pitchFamily="18" charset="0"/>
                            </a:rPr>
                          </m:ctrlPr>
                        </m:sSubPr>
                        <m:e>
                          <m:r>
                            <a:rPr lang="en-US" sz="2400" b="1" i="1" smtClean="0">
                              <a:latin typeface="Cambria Math" panose="02040503050406030204" pitchFamily="18" charset="0"/>
                              <a:ea typeface="Cambria Math" panose="02040503050406030204" pitchFamily="18" charset="0"/>
                            </a:rPr>
                            <m:t> </m:t>
                          </m:r>
                          <m:r>
                            <a:rPr lang="en-US" sz="2400" b="1" i="1" smtClean="0">
                              <a:latin typeface="Cambria Math" panose="02040503050406030204" pitchFamily="18" charset="0"/>
                              <a:ea typeface="Cambria Math" panose="02040503050406030204" pitchFamily="18" charset="0"/>
                            </a:rPr>
                            <m:t>𝜺</m:t>
                          </m:r>
                        </m:e>
                        <m:sub>
                          <m:r>
                            <a:rPr lang="en-US" sz="2400" b="1" i="1" smtClean="0">
                              <a:latin typeface="Cambria Math" panose="02040503050406030204" pitchFamily="18" charset="0"/>
                              <a:ea typeface="Cambria Math" panose="02040503050406030204" pitchFamily="18" charset="0"/>
                            </a:rPr>
                            <m:t>𝟏</m:t>
                          </m:r>
                        </m:sub>
                      </m:sSub>
                    </m:oMath>
                  </m:oMathPara>
                </a14:m>
                <a:endParaRPr lang="en-US" sz="2400" b="1" dirty="0"/>
              </a:p>
            </p:txBody>
          </p:sp>
        </mc:Choice>
        <mc:Fallback xmlns="">
          <p:sp>
            <p:nvSpPr>
              <p:cNvPr id="105" name="TextBox 104">
                <a:extLst>
                  <a:ext uri="{FF2B5EF4-FFF2-40B4-BE49-F238E27FC236}">
                    <a16:creationId xmlns:a16="http://schemas.microsoft.com/office/drawing/2014/main" id="{F3441562-7B05-422D-A151-2A11833C0DA4}"/>
                  </a:ext>
                </a:extLst>
              </p:cNvPr>
              <p:cNvSpPr txBox="1">
                <a:spLocks noRot="1" noChangeAspect="1" noMove="1" noResize="1" noEditPoints="1" noAdjustHandles="1" noChangeArrowheads="1" noChangeShapeType="1" noTextEdit="1"/>
              </p:cNvSpPr>
              <p:nvPr/>
            </p:nvSpPr>
            <p:spPr>
              <a:xfrm rot="16200000">
                <a:off x="45518" y="6587019"/>
                <a:ext cx="583097" cy="369332"/>
              </a:xfrm>
              <a:prstGeom prst="rect">
                <a:avLst/>
              </a:prstGeom>
              <a:blipFill>
                <a:blip r:embed="rId2"/>
                <a:stretch>
                  <a:fillRect r="-147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6" name="TextBox 105">
                <a:extLst>
                  <a:ext uri="{FF2B5EF4-FFF2-40B4-BE49-F238E27FC236}">
                    <a16:creationId xmlns:a16="http://schemas.microsoft.com/office/drawing/2014/main" id="{CEC7AEE5-00AD-4772-9754-16B2642776E8}"/>
                  </a:ext>
                </a:extLst>
              </p:cNvPr>
              <p:cNvSpPr txBox="1"/>
              <p:nvPr/>
            </p:nvSpPr>
            <p:spPr>
              <a:xfrm>
                <a:off x="3680589" y="1907214"/>
                <a:ext cx="2697221"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latin typeface="Cambria Math" panose="02040503050406030204" pitchFamily="18" charset="0"/>
                              <a:ea typeface="Cambria Math" panose="02040503050406030204" pitchFamily="18" charset="0"/>
                            </a:rPr>
                          </m:ctrlPr>
                        </m:sSubPr>
                        <m:e>
                          <m:r>
                            <a:rPr lang="en-US" sz="2400" b="1" i="1" smtClean="0">
                              <a:latin typeface="Cambria Math" panose="02040503050406030204" pitchFamily="18" charset="0"/>
                              <a:ea typeface="Cambria Math" panose="02040503050406030204" pitchFamily="18" charset="0"/>
                            </a:rPr>
                            <m:t> </m:t>
                          </m:r>
                          <m:r>
                            <a:rPr lang="en-US" sz="2400" b="1" i="1" smtClean="0">
                              <a:latin typeface="Cambria Math" panose="02040503050406030204" pitchFamily="18" charset="0"/>
                              <a:ea typeface="Cambria Math" panose="02040503050406030204" pitchFamily="18" charset="0"/>
                            </a:rPr>
                            <m:t>𝜺</m:t>
                          </m:r>
                        </m:e>
                        <m:sub>
                          <m:r>
                            <a:rPr lang="en-US" sz="2400" b="1" i="1" smtClean="0">
                              <a:latin typeface="Cambria Math" panose="02040503050406030204" pitchFamily="18" charset="0"/>
                              <a:ea typeface="Cambria Math" panose="02040503050406030204" pitchFamily="18" charset="0"/>
                            </a:rPr>
                            <m:t>𝟎</m:t>
                          </m:r>
                        </m:sub>
                      </m:sSub>
                    </m:oMath>
                  </m:oMathPara>
                </a14:m>
                <a:endParaRPr lang="en-US" sz="2400" b="1" dirty="0"/>
              </a:p>
            </p:txBody>
          </p:sp>
        </mc:Choice>
        <mc:Fallback xmlns="">
          <p:sp>
            <p:nvSpPr>
              <p:cNvPr id="106" name="TextBox 105">
                <a:extLst>
                  <a:ext uri="{FF2B5EF4-FFF2-40B4-BE49-F238E27FC236}">
                    <a16:creationId xmlns:a16="http://schemas.microsoft.com/office/drawing/2014/main" id="{CEC7AEE5-00AD-4772-9754-16B2642776E8}"/>
                  </a:ext>
                </a:extLst>
              </p:cNvPr>
              <p:cNvSpPr txBox="1">
                <a:spLocks noRot="1" noChangeAspect="1" noMove="1" noResize="1" noEditPoints="1" noAdjustHandles="1" noChangeArrowheads="1" noChangeShapeType="1" noTextEdit="1"/>
              </p:cNvSpPr>
              <p:nvPr/>
            </p:nvSpPr>
            <p:spPr>
              <a:xfrm>
                <a:off x="3680589" y="1907214"/>
                <a:ext cx="2697221" cy="369332"/>
              </a:xfrm>
              <a:prstGeom prst="rect">
                <a:avLst/>
              </a:prstGeom>
              <a:blipFill>
                <a:blip r:embed="rId3"/>
                <a:stretch>
                  <a:fillRect b="-16667"/>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8FA9B5E3-386A-420D-85D5-784C0D2FC0FA}"/>
              </a:ext>
            </a:extLst>
          </p:cNvPr>
          <p:cNvSpPr txBox="1"/>
          <p:nvPr/>
        </p:nvSpPr>
        <p:spPr>
          <a:xfrm>
            <a:off x="1981235" y="40720"/>
            <a:ext cx="6021841" cy="461665"/>
          </a:xfrm>
          <a:prstGeom prst="rect">
            <a:avLst/>
          </a:prstGeom>
          <a:noFill/>
        </p:spPr>
        <p:txBody>
          <a:bodyPr wrap="none" rtlCol="0">
            <a:spAutoFit/>
          </a:bodyPr>
          <a:lstStyle/>
          <a:p>
            <a:r>
              <a:rPr lang="en-US" sz="2400" b="1" dirty="0"/>
              <a:t>This Gives Us A New  Point in the Phase Space</a:t>
            </a:r>
          </a:p>
        </p:txBody>
      </p:sp>
      <p:sp>
        <p:nvSpPr>
          <p:cNvPr id="108" name="TextBox 107">
            <a:extLst>
              <a:ext uri="{FF2B5EF4-FFF2-40B4-BE49-F238E27FC236}">
                <a16:creationId xmlns:a16="http://schemas.microsoft.com/office/drawing/2014/main" id="{3BBEB545-26F0-4487-ACB1-378044B181E7}"/>
              </a:ext>
            </a:extLst>
          </p:cNvPr>
          <p:cNvSpPr txBox="1"/>
          <p:nvPr/>
        </p:nvSpPr>
        <p:spPr>
          <a:xfrm>
            <a:off x="907613" y="517415"/>
            <a:ext cx="8246746" cy="1200329"/>
          </a:xfrm>
          <a:prstGeom prst="rect">
            <a:avLst/>
          </a:prstGeom>
          <a:noFill/>
        </p:spPr>
        <p:txBody>
          <a:bodyPr wrap="square" rtlCol="0">
            <a:spAutoFit/>
          </a:bodyPr>
          <a:lstStyle/>
          <a:p>
            <a:pPr algn="ctr"/>
            <a:r>
              <a:rPr lang="en-US" sz="1800" i="1" dirty="0"/>
              <a:t>For the case where epsilon1 = 0 (no interaction enthalpy), we are working across the top axis of this graph.</a:t>
            </a:r>
          </a:p>
          <a:p>
            <a:pPr algn="ctr"/>
            <a:r>
              <a:rPr lang="en-US" sz="1800" i="1" dirty="0"/>
              <a:t>We solve for each value of x1 computationally, as a result of setting the derivative of the free energy equal to zero for a given value of the activation enthalpy eps0. </a:t>
            </a:r>
          </a:p>
        </p:txBody>
      </p:sp>
      <p:sp>
        <p:nvSpPr>
          <p:cNvPr id="103" name="Diamond 102">
            <a:extLst>
              <a:ext uri="{FF2B5EF4-FFF2-40B4-BE49-F238E27FC236}">
                <a16:creationId xmlns:a16="http://schemas.microsoft.com/office/drawing/2014/main" id="{38112EC0-B04F-4A04-A46D-6BFE07191306}"/>
              </a:ext>
            </a:extLst>
          </p:cNvPr>
          <p:cNvSpPr/>
          <p:nvPr/>
        </p:nvSpPr>
        <p:spPr>
          <a:xfrm>
            <a:off x="4644330" y="3316024"/>
            <a:ext cx="198120" cy="290899"/>
          </a:xfrm>
          <a:prstGeom prst="diamond">
            <a:avLst/>
          </a:prstGeom>
          <a:solidFill>
            <a:schemeClr val="accent1">
              <a:lumMod val="20000"/>
              <a:lumOff val="8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
            <a:extLst>
              <a:ext uri="{FF2B5EF4-FFF2-40B4-BE49-F238E27FC236}">
                <a16:creationId xmlns:a16="http://schemas.microsoft.com/office/drawing/2014/main" id="{E8E303F6-610D-4842-8981-EABC8D2390ED}"/>
              </a:ext>
            </a:extLst>
          </p:cNvPr>
          <p:cNvGrpSpPr/>
          <p:nvPr/>
        </p:nvGrpSpPr>
        <p:grpSpPr>
          <a:xfrm>
            <a:off x="5470028" y="3623426"/>
            <a:ext cx="1341893" cy="1765507"/>
            <a:chOff x="2586265" y="3914839"/>
            <a:chExt cx="1341893" cy="1765507"/>
          </a:xfrm>
        </p:grpSpPr>
        <p:grpSp>
          <p:nvGrpSpPr>
            <p:cNvPr id="104" name="Group 103">
              <a:extLst>
                <a:ext uri="{FF2B5EF4-FFF2-40B4-BE49-F238E27FC236}">
                  <a16:creationId xmlns:a16="http://schemas.microsoft.com/office/drawing/2014/main" id="{D54807F2-00BB-4921-A15C-ADA2F53C1A1A}"/>
                </a:ext>
              </a:extLst>
            </p:cNvPr>
            <p:cNvGrpSpPr/>
            <p:nvPr/>
          </p:nvGrpSpPr>
          <p:grpSpPr>
            <a:xfrm>
              <a:off x="2586265" y="3914839"/>
              <a:ext cx="1341893" cy="1765507"/>
              <a:chOff x="8738038" y="5206364"/>
              <a:chExt cx="1341893" cy="1533285"/>
            </a:xfrm>
          </p:grpSpPr>
          <p:sp>
            <p:nvSpPr>
              <p:cNvPr id="107" name="TextBox 106">
                <a:extLst>
                  <a:ext uri="{FF2B5EF4-FFF2-40B4-BE49-F238E27FC236}">
                    <a16:creationId xmlns:a16="http://schemas.microsoft.com/office/drawing/2014/main" id="{0162BEDF-D7FE-4F0C-ACE1-ED2565610C49}"/>
                  </a:ext>
                </a:extLst>
              </p:cNvPr>
              <p:cNvSpPr txBox="1"/>
              <p:nvPr/>
            </p:nvSpPr>
            <p:spPr>
              <a:xfrm>
                <a:off x="8966940" y="6054790"/>
                <a:ext cx="998991" cy="338554"/>
              </a:xfrm>
              <a:prstGeom prst="rect">
                <a:avLst/>
              </a:prstGeom>
              <a:noFill/>
            </p:spPr>
            <p:txBody>
              <a:bodyPr wrap="none" rtlCol="0">
                <a:spAutoFit/>
              </a:bodyPr>
              <a:lstStyle/>
              <a:p>
                <a:r>
                  <a:rPr lang="en-US" sz="1600" b="1" i="1" dirty="0"/>
                  <a:t>x</a:t>
                </a:r>
                <a:r>
                  <a:rPr lang="en-US" sz="1600" b="1" i="1" baseline="-25000" dirty="0"/>
                  <a:t>1 </a:t>
                </a:r>
                <a:r>
                  <a:rPr lang="en-US" sz="1600" b="1" i="1" dirty="0"/>
                  <a:t>= 0.269</a:t>
                </a:r>
              </a:p>
            </p:txBody>
          </p:sp>
          <p:sp>
            <p:nvSpPr>
              <p:cNvPr id="109" name="Rectangle: Rounded Corners 108">
                <a:extLst>
                  <a:ext uri="{FF2B5EF4-FFF2-40B4-BE49-F238E27FC236}">
                    <a16:creationId xmlns:a16="http://schemas.microsoft.com/office/drawing/2014/main" id="{0E0EEC8A-C212-4DC1-A97B-5BBA3E140E4F}"/>
                  </a:ext>
                </a:extLst>
              </p:cNvPr>
              <p:cNvSpPr/>
              <p:nvPr/>
            </p:nvSpPr>
            <p:spPr>
              <a:xfrm>
                <a:off x="8738038" y="5206364"/>
                <a:ext cx="1341893" cy="153328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TextBox 109">
                <a:extLst>
                  <a:ext uri="{FF2B5EF4-FFF2-40B4-BE49-F238E27FC236}">
                    <a16:creationId xmlns:a16="http://schemas.microsoft.com/office/drawing/2014/main" id="{97CCCE57-12C0-4115-B020-D8210744143A}"/>
                  </a:ext>
                </a:extLst>
              </p:cNvPr>
              <p:cNvSpPr txBox="1"/>
              <p:nvPr/>
            </p:nvSpPr>
            <p:spPr>
              <a:xfrm>
                <a:off x="8819647" y="5555481"/>
                <a:ext cx="1127360" cy="294023"/>
              </a:xfrm>
              <a:prstGeom prst="rect">
                <a:avLst/>
              </a:prstGeom>
              <a:noFill/>
            </p:spPr>
            <p:txBody>
              <a:bodyPr wrap="none" rtlCol="0">
                <a:spAutoFit/>
              </a:bodyPr>
              <a:lstStyle/>
              <a:p>
                <a:r>
                  <a:rPr lang="en-US" sz="1600" b="1" i="1" dirty="0"/>
                  <a:t>For h = 1.0:</a:t>
                </a:r>
              </a:p>
            </p:txBody>
          </p:sp>
          <mc:AlternateContent xmlns:mc="http://schemas.openxmlformats.org/markup-compatibility/2006" xmlns:a14="http://schemas.microsoft.com/office/drawing/2010/main">
            <mc:Choice Requires="a14">
              <p:sp>
                <p:nvSpPr>
                  <p:cNvPr id="111" name="TextBox 110">
                    <a:extLst>
                      <a:ext uri="{FF2B5EF4-FFF2-40B4-BE49-F238E27FC236}">
                        <a16:creationId xmlns:a16="http://schemas.microsoft.com/office/drawing/2014/main" id="{79160443-5298-4B4D-9349-5FC9A4A7494B}"/>
                      </a:ext>
                    </a:extLst>
                  </p:cNvPr>
                  <p:cNvSpPr txBox="1"/>
                  <p:nvPr/>
                </p:nvSpPr>
                <p:spPr>
                  <a:xfrm>
                    <a:off x="8938033" y="5301010"/>
                    <a:ext cx="915753" cy="213835"/>
                  </a:xfrm>
                  <a:prstGeom prst="rect">
                    <a:avLst/>
                  </a:prstGeom>
                  <a:noFill/>
                </p:spPr>
                <p:txBody>
                  <a:bodyPr wrap="square" lIns="0" tIns="0" rIns="0" bIns="0" rtlCol="0">
                    <a:spAutoFit/>
                  </a:bodyPr>
                  <a:lstStyle/>
                  <a:p>
                    <a:pPr algn="ctr"/>
                    <a14:m>
                      <m:oMath xmlns:m="http://schemas.openxmlformats.org/officeDocument/2006/math">
                        <m:sSub>
                          <m:sSubPr>
                            <m:ctrlPr>
                              <a:rPr lang="en-US" sz="1600" b="1" i="1" smtClean="0">
                                <a:latin typeface="Cambria Math" panose="02040503050406030204" pitchFamily="18" charset="0"/>
                                <a:ea typeface="Cambria Math" panose="02040503050406030204" pitchFamily="18" charset="0"/>
                              </a:rPr>
                            </m:ctrlPr>
                          </m:sSubPr>
                          <m:e>
                            <m:r>
                              <a:rPr lang="en-US" sz="1600" b="1" i="0" smtClean="0">
                                <a:latin typeface="Cambria Math" panose="02040503050406030204" pitchFamily="18" charset="0"/>
                                <a:ea typeface="Cambria Math" panose="02040503050406030204" pitchFamily="18" charset="0"/>
                              </a:rPr>
                              <m:t> </m:t>
                            </m:r>
                            <m:r>
                              <a:rPr lang="en-US" sz="1600" b="1" i="0" smtClean="0">
                                <a:latin typeface="Cambria Math" panose="02040503050406030204" pitchFamily="18" charset="0"/>
                                <a:ea typeface="Cambria Math" panose="02040503050406030204" pitchFamily="18" charset="0"/>
                              </a:rPr>
                              <m:t>𝛆</m:t>
                            </m:r>
                          </m:e>
                          <m:sub>
                            <m:r>
                              <a:rPr lang="en-US" sz="1600" b="1" i="1" smtClean="0">
                                <a:latin typeface="Cambria Math" panose="02040503050406030204" pitchFamily="18" charset="0"/>
                                <a:ea typeface="Cambria Math" panose="02040503050406030204" pitchFamily="18" charset="0"/>
                              </a:rPr>
                              <m:t>𝟎</m:t>
                            </m:r>
                          </m:sub>
                        </m:sSub>
                      </m:oMath>
                    </a14:m>
                    <a:r>
                      <a:rPr lang="en-US" sz="1600" b="1" dirty="0"/>
                      <a:t>= 1.0</a:t>
                    </a:r>
                  </a:p>
                </p:txBody>
              </p:sp>
            </mc:Choice>
            <mc:Fallback xmlns="">
              <p:sp>
                <p:nvSpPr>
                  <p:cNvPr id="111" name="TextBox 110">
                    <a:extLst>
                      <a:ext uri="{FF2B5EF4-FFF2-40B4-BE49-F238E27FC236}">
                        <a16:creationId xmlns:a16="http://schemas.microsoft.com/office/drawing/2014/main" id="{79160443-5298-4B4D-9349-5FC9A4A7494B}"/>
                      </a:ext>
                    </a:extLst>
                  </p:cNvPr>
                  <p:cNvSpPr txBox="1">
                    <a:spLocks noRot="1" noChangeAspect="1" noMove="1" noResize="1" noEditPoints="1" noAdjustHandles="1" noChangeArrowheads="1" noChangeShapeType="1" noTextEdit="1"/>
                  </p:cNvSpPr>
                  <p:nvPr/>
                </p:nvSpPr>
                <p:spPr>
                  <a:xfrm>
                    <a:off x="8938033" y="5301010"/>
                    <a:ext cx="915753" cy="213835"/>
                  </a:xfrm>
                  <a:prstGeom prst="rect">
                    <a:avLst/>
                  </a:prstGeom>
                  <a:blipFill>
                    <a:blip r:embed="rId4"/>
                    <a:stretch>
                      <a:fillRect t="-24390" b="-48780"/>
                    </a:stretch>
                  </a:blipFill>
                </p:spPr>
                <p:txBody>
                  <a:bodyPr/>
                  <a:lstStyle/>
                  <a:p>
                    <a:r>
                      <a:rPr lang="en-US">
                        <a:noFill/>
                      </a:rPr>
                      <a:t> </a:t>
                    </a:r>
                  </a:p>
                </p:txBody>
              </p:sp>
            </mc:Fallback>
          </mc:AlternateContent>
          <p:sp>
            <p:nvSpPr>
              <p:cNvPr id="112" name="Diamond 111">
                <a:extLst>
                  <a:ext uri="{FF2B5EF4-FFF2-40B4-BE49-F238E27FC236}">
                    <a16:creationId xmlns:a16="http://schemas.microsoft.com/office/drawing/2014/main" id="{A8578F49-B4EF-4AAE-B5FE-52347993C0D8}"/>
                  </a:ext>
                </a:extLst>
              </p:cNvPr>
              <p:cNvSpPr/>
              <p:nvPr/>
            </p:nvSpPr>
            <p:spPr>
              <a:xfrm>
                <a:off x="8786270" y="6051495"/>
                <a:ext cx="198120" cy="290899"/>
              </a:xfrm>
              <a:prstGeom prst="diamond">
                <a:avLst/>
              </a:prstGeom>
              <a:solidFill>
                <a:schemeClr val="accent1">
                  <a:lumMod val="20000"/>
                  <a:lumOff val="8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4" name="TextBox 113">
              <a:extLst>
                <a:ext uri="{FF2B5EF4-FFF2-40B4-BE49-F238E27FC236}">
                  <a16:creationId xmlns:a16="http://schemas.microsoft.com/office/drawing/2014/main" id="{3535BF1B-E65D-4694-8719-DBD910578E9A}"/>
                </a:ext>
              </a:extLst>
            </p:cNvPr>
            <p:cNvSpPr txBox="1"/>
            <p:nvPr/>
          </p:nvSpPr>
          <p:spPr>
            <a:xfrm>
              <a:off x="2751068" y="5231378"/>
              <a:ext cx="1091966" cy="338554"/>
            </a:xfrm>
            <a:prstGeom prst="rect">
              <a:avLst/>
            </a:prstGeom>
            <a:noFill/>
          </p:spPr>
          <p:txBody>
            <a:bodyPr wrap="none" rtlCol="0">
              <a:spAutoFit/>
            </a:bodyPr>
            <a:lstStyle/>
            <a:p>
              <a:r>
                <a:rPr lang="en-US" sz="1600" b="1" i="1" dirty="0"/>
                <a:t>FE</a:t>
              </a:r>
              <a:r>
                <a:rPr lang="en-US" sz="1600" b="1" i="1" baseline="-25000" dirty="0"/>
                <a:t> </a:t>
              </a:r>
              <a:r>
                <a:rPr lang="en-US" sz="1600" b="1" i="1" dirty="0"/>
                <a:t>= -0.313</a:t>
              </a:r>
            </a:p>
          </p:txBody>
        </p:sp>
        <mc:AlternateContent xmlns:mc="http://schemas.openxmlformats.org/markup-compatibility/2006" xmlns:a14="http://schemas.microsoft.com/office/drawing/2010/main">
          <mc:Choice Requires="a14">
            <p:sp>
              <p:nvSpPr>
                <p:cNvPr id="115" name="TextBox 114">
                  <a:extLst>
                    <a:ext uri="{FF2B5EF4-FFF2-40B4-BE49-F238E27FC236}">
                      <a16:creationId xmlns:a16="http://schemas.microsoft.com/office/drawing/2014/main" id="{BCD1FC2F-B884-4D16-AA69-7B7B45CB9F63}"/>
                    </a:ext>
                  </a:extLst>
                </p:cNvPr>
                <p:cNvSpPr txBox="1"/>
                <p:nvPr/>
              </p:nvSpPr>
              <p:spPr>
                <a:xfrm>
                  <a:off x="2866643" y="4633041"/>
                  <a:ext cx="915753" cy="283512"/>
                </a:xfrm>
                <a:prstGeom prst="rect">
                  <a:avLst/>
                </a:prstGeom>
                <a:noFill/>
              </p:spPr>
              <p:txBody>
                <a:bodyPr wrap="square" lIns="0" tIns="0" rIns="0" bIns="0" rtlCol="0">
                  <a:spAutoFit/>
                </a:bodyPr>
                <a:lstStyle/>
                <a:p>
                  <a:pPr algn="ctr"/>
                  <a14:m>
                    <m:oMath xmlns:m="http://schemas.openxmlformats.org/officeDocument/2006/math">
                      <m:sSub>
                        <m:sSubPr>
                          <m:ctrlPr>
                            <a:rPr lang="en-US" sz="1600" b="1" i="1" smtClean="0">
                              <a:latin typeface="Cambria Math" panose="02040503050406030204" pitchFamily="18" charset="0"/>
                              <a:ea typeface="Cambria Math" panose="02040503050406030204" pitchFamily="18" charset="0"/>
                            </a:rPr>
                          </m:ctrlPr>
                        </m:sSubPr>
                        <m:e>
                          <m:r>
                            <a:rPr lang="en-US" sz="1600" b="1" i="0" smtClean="0">
                              <a:latin typeface="Cambria Math" panose="02040503050406030204" pitchFamily="18" charset="0"/>
                              <a:ea typeface="Cambria Math" panose="02040503050406030204" pitchFamily="18" charset="0"/>
                            </a:rPr>
                            <m:t> </m:t>
                          </m:r>
                          <m:r>
                            <a:rPr lang="en-US" sz="1600" b="1" i="0" smtClean="0">
                              <a:latin typeface="Cambria Math" panose="02040503050406030204" pitchFamily="18" charset="0"/>
                              <a:ea typeface="Cambria Math" panose="02040503050406030204" pitchFamily="18" charset="0"/>
                            </a:rPr>
                            <m:t>𝛆</m:t>
                          </m:r>
                        </m:e>
                        <m:sub>
                          <m:r>
                            <a:rPr lang="en-US" sz="1600" b="1" i="0" smtClean="0">
                              <a:latin typeface="Cambria Math" panose="02040503050406030204" pitchFamily="18" charset="0"/>
                              <a:ea typeface="Cambria Math" panose="02040503050406030204" pitchFamily="18" charset="0"/>
                            </a:rPr>
                            <m:t>𝟏</m:t>
                          </m:r>
                        </m:sub>
                      </m:sSub>
                    </m:oMath>
                  </a14:m>
                  <a:r>
                    <a:rPr lang="en-US" sz="1600" b="1" dirty="0"/>
                    <a:t>= 0.0</a:t>
                  </a:r>
                </a:p>
              </p:txBody>
            </p:sp>
          </mc:Choice>
          <mc:Fallback xmlns="">
            <p:sp>
              <p:nvSpPr>
                <p:cNvPr id="115" name="TextBox 114">
                  <a:extLst>
                    <a:ext uri="{FF2B5EF4-FFF2-40B4-BE49-F238E27FC236}">
                      <a16:creationId xmlns:a16="http://schemas.microsoft.com/office/drawing/2014/main" id="{BCD1FC2F-B884-4D16-AA69-7B7B45CB9F63}"/>
                    </a:ext>
                  </a:extLst>
                </p:cNvPr>
                <p:cNvSpPr txBox="1">
                  <a:spLocks noRot="1" noChangeAspect="1" noMove="1" noResize="1" noEditPoints="1" noAdjustHandles="1" noChangeArrowheads="1" noChangeShapeType="1" noTextEdit="1"/>
                </p:cNvSpPr>
                <p:nvPr/>
              </p:nvSpPr>
              <p:spPr>
                <a:xfrm>
                  <a:off x="2866643" y="4633041"/>
                  <a:ext cx="915753" cy="283512"/>
                </a:xfrm>
                <a:prstGeom prst="rect">
                  <a:avLst/>
                </a:prstGeom>
                <a:blipFill>
                  <a:blip r:embed="rId5"/>
                  <a:stretch>
                    <a:fillRect t="-21277" b="-29787"/>
                  </a:stretch>
                </a:blipFill>
              </p:spPr>
              <p:txBody>
                <a:bodyPr/>
                <a:lstStyle/>
                <a:p>
                  <a:r>
                    <a:rPr lang="en-US">
                      <a:noFill/>
                    </a:rPr>
                    <a:t> </a:t>
                  </a:r>
                </a:p>
              </p:txBody>
            </p:sp>
          </mc:Fallback>
        </mc:AlternateContent>
      </p:grpSp>
      <p:sp>
        <p:nvSpPr>
          <p:cNvPr id="3" name="TextBox 2">
            <a:extLst>
              <a:ext uri="{FF2B5EF4-FFF2-40B4-BE49-F238E27FC236}">
                <a16:creationId xmlns:a16="http://schemas.microsoft.com/office/drawing/2014/main" id="{313A405A-6282-4095-8105-48012508ABE3}"/>
              </a:ext>
            </a:extLst>
          </p:cNvPr>
          <p:cNvSpPr txBox="1"/>
          <p:nvPr/>
        </p:nvSpPr>
        <p:spPr>
          <a:xfrm>
            <a:off x="515873" y="3111746"/>
            <a:ext cx="400110" cy="4295022"/>
          </a:xfrm>
          <a:prstGeom prst="rect">
            <a:avLst/>
          </a:prstGeom>
          <a:noFill/>
        </p:spPr>
        <p:txBody>
          <a:bodyPr vert="vert270" wrap="none" rtlCol="0">
            <a:spAutoFit/>
          </a:bodyPr>
          <a:lstStyle/>
          <a:p>
            <a:r>
              <a:rPr lang="en-US" sz="1400" i="1" dirty="0"/>
              <a:t>h is the Activation Enthalpy Parameter; h = exp(2.0*eps0) </a:t>
            </a:r>
          </a:p>
        </p:txBody>
      </p:sp>
      <p:sp>
        <p:nvSpPr>
          <p:cNvPr id="116" name="Arrow: Curved Up 115">
            <a:extLst>
              <a:ext uri="{FF2B5EF4-FFF2-40B4-BE49-F238E27FC236}">
                <a16:creationId xmlns:a16="http://schemas.microsoft.com/office/drawing/2014/main" id="{377FC066-2322-4722-8DB3-27D7027C4A04}"/>
              </a:ext>
            </a:extLst>
          </p:cNvPr>
          <p:cNvSpPr/>
          <p:nvPr/>
        </p:nvSpPr>
        <p:spPr>
          <a:xfrm rot="3385567" flipH="1">
            <a:off x="3986150" y="4017009"/>
            <a:ext cx="1739576" cy="504349"/>
          </a:xfrm>
          <a:prstGeom prst="curvedUpArrow">
            <a:avLst/>
          </a:prstGeom>
          <a:solidFill>
            <a:schemeClr val="accent1">
              <a:lumMod val="40000"/>
              <a:lumOff val="6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TextBox 4">
            <a:extLst>
              <a:ext uri="{FF2B5EF4-FFF2-40B4-BE49-F238E27FC236}">
                <a16:creationId xmlns:a16="http://schemas.microsoft.com/office/drawing/2014/main" id="{10B709CF-FB29-4D76-BF41-A76ABC141D3E}"/>
              </a:ext>
            </a:extLst>
          </p:cNvPr>
          <p:cNvSpPr txBox="1"/>
          <p:nvPr/>
        </p:nvSpPr>
        <p:spPr>
          <a:xfrm>
            <a:off x="2134354" y="3519024"/>
            <a:ext cx="2270237" cy="400110"/>
          </a:xfrm>
          <a:prstGeom prst="rect">
            <a:avLst/>
          </a:prstGeom>
          <a:solidFill>
            <a:schemeClr val="accent1">
              <a:lumMod val="40000"/>
              <a:lumOff val="60000"/>
            </a:schemeClr>
          </a:solidFill>
          <a:ln w="19050">
            <a:solidFill>
              <a:schemeClr val="accent1">
                <a:lumMod val="75000"/>
              </a:schemeClr>
            </a:solidFill>
          </a:ln>
        </p:spPr>
        <p:txBody>
          <a:bodyPr wrap="none" rtlCol="0">
            <a:spAutoFit/>
          </a:bodyPr>
          <a:lstStyle/>
          <a:p>
            <a:r>
              <a:rPr lang="en-US" dirty="0"/>
              <a:t>We know this point:</a:t>
            </a:r>
          </a:p>
        </p:txBody>
      </p:sp>
      <p:grpSp>
        <p:nvGrpSpPr>
          <p:cNvPr id="11" name="Group 10">
            <a:extLst>
              <a:ext uri="{FF2B5EF4-FFF2-40B4-BE49-F238E27FC236}">
                <a16:creationId xmlns:a16="http://schemas.microsoft.com/office/drawing/2014/main" id="{51F81729-ED85-446D-BD91-AAB5B655A6CD}"/>
              </a:ext>
            </a:extLst>
          </p:cNvPr>
          <p:cNvGrpSpPr/>
          <p:nvPr/>
        </p:nvGrpSpPr>
        <p:grpSpPr>
          <a:xfrm>
            <a:off x="4335040" y="5267571"/>
            <a:ext cx="914400" cy="914400"/>
            <a:chOff x="4852180" y="5509901"/>
            <a:chExt cx="914400" cy="914400"/>
          </a:xfrm>
        </p:grpSpPr>
        <p:sp>
          <p:nvSpPr>
            <p:cNvPr id="6" name="Explosion: 14 Points 5">
              <a:extLst>
                <a:ext uri="{FF2B5EF4-FFF2-40B4-BE49-F238E27FC236}">
                  <a16:creationId xmlns:a16="http://schemas.microsoft.com/office/drawing/2014/main" id="{1419B192-42C1-4091-A15A-388976E7F631}"/>
                </a:ext>
              </a:extLst>
            </p:cNvPr>
            <p:cNvSpPr/>
            <p:nvPr/>
          </p:nvSpPr>
          <p:spPr>
            <a:xfrm>
              <a:off x="4852180" y="5509901"/>
              <a:ext cx="914400" cy="914400"/>
            </a:xfrm>
            <a:prstGeom prst="irregularSeal2">
              <a:avLst/>
            </a:prstGeom>
            <a:solidFill>
              <a:srgbClr val="FFFFCC"/>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Diamond 117">
              <a:extLst>
                <a:ext uri="{FF2B5EF4-FFF2-40B4-BE49-F238E27FC236}">
                  <a16:creationId xmlns:a16="http://schemas.microsoft.com/office/drawing/2014/main" id="{640B6602-EBB3-46D6-8079-297092BF1D87}"/>
                </a:ext>
              </a:extLst>
            </p:cNvPr>
            <p:cNvSpPr/>
            <p:nvPr/>
          </p:nvSpPr>
          <p:spPr>
            <a:xfrm>
              <a:off x="5121221" y="5786289"/>
              <a:ext cx="272020" cy="366232"/>
            </a:xfrm>
            <a:prstGeom prst="diamond">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9" name="Arrow: Curved Up 118">
            <a:extLst>
              <a:ext uri="{FF2B5EF4-FFF2-40B4-BE49-F238E27FC236}">
                <a16:creationId xmlns:a16="http://schemas.microsoft.com/office/drawing/2014/main" id="{357A6EC6-2A23-4292-9C80-DA8C7541ED6E}"/>
              </a:ext>
            </a:extLst>
          </p:cNvPr>
          <p:cNvSpPr/>
          <p:nvPr/>
        </p:nvSpPr>
        <p:spPr>
          <a:xfrm rot="1620876">
            <a:off x="2471291" y="5391117"/>
            <a:ext cx="1902403" cy="726421"/>
          </a:xfrm>
          <a:prstGeom prst="curvedUpArrow">
            <a:avLst/>
          </a:prstGeom>
          <a:solidFill>
            <a:schemeClr val="accent6">
              <a:lumMod val="20000"/>
              <a:lumOff val="80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7" name="TextBox 116">
            <a:extLst>
              <a:ext uri="{FF2B5EF4-FFF2-40B4-BE49-F238E27FC236}">
                <a16:creationId xmlns:a16="http://schemas.microsoft.com/office/drawing/2014/main" id="{6278D354-7B1A-49C6-951A-1AC6A43D0A16}"/>
              </a:ext>
            </a:extLst>
          </p:cNvPr>
          <p:cNvSpPr txBox="1"/>
          <p:nvPr/>
        </p:nvSpPr>
        <p:spPr>
          <a:xfrm>
            <a:off x="2083036" y="4779431"/>
            <a:ext cx="3053656" cy="646331"/>
          </a:xfrm>
          <a:prstGeom prst="rect">
            <a:avLst/>
          </a:prstGeom>
          <a:solidFill>
            <a:srgbClr val="FFFFCC"/>
          </a:solidFill>
          <a:ln w="19050">
            <a:solidFill>
              <a:srgbClr val="FFC000"/>
            </a:solidFill>
          </a:ln>
        </p:spPr>
        <p:txBody>
          <a:bodyPr wrap="none" rtlCol="0">
            <a:spAutoFit/>
          </a:bodyPr>
          <a:lstStyle/>
          <a:p>
            <a:pPr algn="ctr"/>
            <a:r>
              <a:rPr lang="en-US" dirty="0"/>
              <a:t>We want this point:</a:t>
            </a:r>
          </a:p>
          <a:p>
            <a:pPr algn="ctr"/>
            <a:r>
              <a:rPr lang="en-US" sz="1600" i="1" dirty="0"/>
              <a:t>(location in phase space unknown)</a:t>
            </a:r>
          </a:p>
        </p:txBody>
      </p:sp>
    </p:spTree>
    <p:extLst>
      <p:ext uri="{BB962C8B-B14F-4D97-AF65-F5344CB8AC3E}">
        <p14:creationId xmlns:p14="http://schemas.microsoft.com/office/powerpoint/2010/main" val="209990550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Arrow: Curved Up 11">
            <a:extLst>
              <a:ext uri="{FF2B5EF4-FFF2-40B4-BE49-F238E27FC236}">
                <a16:creationId xmlns:a16="http://schemas.microsoft.com/office/drawing/2014/main" id="{8C333C7F-5669-48D9-988D-F6C11ACD9855}"/>
              </a:ext>
            </a:extLst>
          </p:cNvPr>
          <p:cNvSpPr/>
          <p:nvPr/>
        </p:nvSpPr>
        <p:spPr>
          <a:xfrm rot="1443325">
            <a:off x="2756249" y="4708504"/>
            <a:ext cx="1397971" cy="429938"/>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Rectangle 2">
            <a:extLst>
              <a:ext uri="{FF2B5EF4-FFF2-40B4-BE49-F238E27FC236}">
                <a16:creationId xmlns:a16="http://schemas.microsoft.com/office/drawing/2014/main" id="{D73BBA24-1C5E-4E89-8FA6-D48B378A4AD6}"/>
              </a:ext>
            </a:extLst>
          </p:cNvPr>
          <p:cNvSpPr/>
          <p:nvPr/>
        </p:nvSpPr>
        <p:spPr>
          <a:xfrm>
            <a:off x="189717" y="1631753"/>
            <a:ext cx="9582633" cy="39673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i="1" dirty="0">
                <a:solidFill>
                  <a:schemeClr val="tx1"/>
                </a:solidFill>
              </a:rPr>
              <a:t>x</a:t>
            </a:r>
            <a:r>
              <a:rPr lang="en-US" sz="1800" i="1" baseline="-25000" dirty="0">
                <a:solidFill>
                  <a:schemeClr val="tx1"/>
                </a:solidFill>
              </a:rPr>
              <a:t>1</a:t>
            </a:r>
            <a:r>
              <a:rPr lang="en-US" sz="1800" dirty="0">
                <a:solidFill>
                  <a:schemeClr val="tx1"/>
                </a:solidFill>
              </a:rPr>
              <a:t> vs </a:t>
            </a:r>
            <a:r>
              <a:rPr lang="en-US" sz="1800" i="1" dirty="0">
                <a:solidFill>
                  <a:schemeClr val="tx1"/>
                </a:solidFill>
              </a:rPr>
              <a:t>epsilon</a:t>
            </a:r>
            <a:r>
              <a:rPr lang="en-US" sz="1800" i="1" baseline="-25000" dirty="0">
                <a:solidFill>
                  <a:schemeClr val="tx1"/>
                </a:solidFill>
              </a:rPr>
              <a:t>0 </a:t>
            </a:r>
            <a:r>
              <a:rPr lang="en-US" sz="1800" i="1" dirty="0">
                <a:solidFill>
                  <a:schemeClr val="tx1"/>
                </a:solidFill>
              </a:rPr>
              <a:t>(Activation Enthalpy Parameter) and epsilon</a:t>
            </a:r>
            <a:r>
              <a:rPr lang="en-US" sz="1800" i="1" baseline="-25000" dirty="0">
                <a:solidFill>
                  <a:schemeClr val="tx1"/>
                </a:solidFill>
              </a:rPr>
              <a:t>1 </a:t>
            </a:r>
            <a:r>
              <a:rPr lang="en-US" sz="1800" i="1" dirty="0">
                <a:solidFill>
                  <a:schemeClr val="tx1"/>
                </a:solidFill>
              </a:rPr>
              <a:t>(Interaction Enthalpy Parameter) </a:t>
            </a:r>
          </a:p>
        </p:txBody>
      </p:sp>
      <p:sp>
        <p:nvSpPr>
          <p:cNvPr id="5" name="Rectangle 4">
            <a:extLst>
              <a:ext uri="{FF2B5EF4-FFF2-40B4-BE49-F238E27FC236}">
                <a16:creationId xmlns:a16="http://schemas.microsoft.com/office/drawing/2014/main" id="{ABB355DE-393F-41B6-B3C4-03FB2B441E55}"/>
              </a:ext>
            </a:extLst>
          </p:cNvPr>
          <p:cNvSpPr/>
          <p:nvPr/>
        </p:nvSpPr>
        <p:spPr>
          <a:xfrm>
            <a:off x="3424534" y="1981200"/>
            <a:ext cx="3667777" cy="39673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50" i="1" dirty="0">
                <a:solidFill>
                  <a:schemeClr val="tx1"/>
                </a:solidFill>
              </a:rPr>
              <a:t>epsilon</a:t>
            </a:r>
            <a:r>
              <a:rPr lang="en-US" sz="1650" i="1" baseline="-25000" dirty="0">
                <a:solidFill>
                  <a:schemeClr val="tx1"/>
                </a:solidFill>
              </a:rPr>
              <a:t>0 </a:t>
            </a:r>
            <a:r>
              <a:rPr lang="en-US" sz="1650" i="1" dirty="0">
                <a:solidFill>
                  <a:schemeClr val="tx1"/>
                </a:solidFill>
              </a:rPr>
              <a:t>(Activation Enthalpy Parameter) </a:t>
            </a:r>
          </a:p>
        </p:txBody>
      </p:sp>
      <p:sp>
        <p:nvSpPr>
          <p:cNvPr id="8" name="TextBox 7">
            <a:extLst>
              <a:ext uri="{FF2B5EF4-FFF2-40B4-BE49-F238E27FC236}">
                <a16:creationId xmlns:a16="http://schemas.microsoft.com/office/drawing/2014/main" id="{E2AA5625-0D81-4093-84E6-2A45FDEDE21F}"/>
              </a:ext>
            </a:extLst>
          </p:cNvPr>
          <p:cNvSpPr txBox="1"/>
          <p:nvPr/>
        </p:nvSpPr>
        <p:spPr>
          <a:xfrm>
            <a:off x="586631" y="6634252"/>
            <a:ext cx="455574" cy="346249"/>
          </a:xfrm>
          <a:prstGeom prst="rect">
            <a:avLst/>
          </a:prstGeom>
          <a:noFill/>
        </p:spPr>
        <p:txBody>
          <a:bodyPr wrap="none" rtlCol="0">
            <a:spAutoFit/>
          </a:bodyPr>
          <a:lstStyle/>
          <a:p>
            <a:r>
              <a:rPr lang="en-US" sz="1650" b="1" dirty="0"/>
              <a:t>0.5</a:t>
            </a:r>
          </a:p>
        </p:txBody>
      </p:sp>
      <p:sp>
        <p:nvSpPr>
          <p:cNvPr id="9" name="TextBox 8">
            <a:extLst>
              <a:ext uri="{FF2B5EF4-FFF2-40B4-BE49-F238E27FC236}">
                <a16:creationId xmlns:a16="http://schemas.microsoft.com/office/drawing/2014/main" id="{EA3EC576-2EAF-453A-8E53-47F22F19AD8A}"/>
              </a:ext>
            </a:extLst>
          </p:cNvPr>
          <p:cNvSpPr txBox="1"/>
          <p:nvPr/>
        </p:nvSpPr>
        <p:spPr>
          <a:xfrm>
            <a:off x="615994" y="2905125"/>
            <a:ext cx="455574" cy="346249"/>
          </a:xfrm>
          <a:prstGeom prst="rect">
            <a:avLst/>
          </a:prstGeom>
          <a:noFill/>
        </p:spPr>
        <p:txBody>
          <a:bodyPr wrap="none" rtlCol="0">
            <a:spAutoFit/>
          </a:bodyPr>
          <a:lstStyle/>
          <a:p>
            <a:r>
              <a:rPr lang="en-US" sz="1650" b="1" dirty="0"/>
              <a:t>0.0</a:t>
            </a:r>
          </a:p>
        </p:txBody>
      </p:sp>
      <p:sp>
        <p:nvSpPr>
          <p:cNvPr id="10" name="TextBox 9">
            <a:extLst>
              <a:ext uri="{FF2B5EF4-FFF2-40B4-BE49-F238E27FC236}">
                <a16:creationId xmlns:a16="http://schemas.microsoft.com/office/drawing/2014/main" id="{B994AF08-7D2B-4D7C-925D-082BFA394477}"/>
              </a:ext>
            </a:extLst>
          </p:cNvPr>
          <p:cNvSpPr txBox="1"/>
          <p:nvPr/>
        </p:nvSpPr>
        <p:spPr>
          <a:xfrm>
            <a:off x="606206" y="3618123"/>
            <a:ext cx="455574" cy="346249"/>
          </a:xfrm>
          <a:prstGeom prst="rect">
            <a:avLst/>
          </a:prstGeom>
          <a:noFill/>
        </p:spPr>
        <p:txBody>
          <a:bodyPr wrap="none" rtlCol="0">
            <a:spAutoFit/>
          </a:bodyPr>
          <a:lstStyle/>
          <a:p>
            <a:r>
              <a:rPr lang="en-US" sz="1650" b="1" dirty="0"/>
              <a:t>0.1</a:t>
            </a:r>
          </a:p>
        </p:txBody>
      </p:sp>
      <p:cxnSp>
        <p:nvCxnSpPr>
          <p:cNvPr id="14" name="Straight Connector 13">
            <a:extLst>
              <a:ext uri="{FF2B5EF4-FFF2-40B4-BE49-F238E27FC236}">
                <a16:creationId xmlns:a16="http://schemas.microsoft.com/office/drawing/2014/main" id="{B73E7531-C0E3-4D27-A226-47E8B61EA226}"/>
              </a:ext>
            </a:extLst>
          </p:cNvPr>
          <p:cNvCxnSpPr>
            <a:cxnSpLocks/>
          </p:cNvCxnSpPr>
          <p:nvPr/>
        </p:nvCxnSpPr>
        <p:spPr>
          <a:xfrm flipV="1">
            <a:off x="1049680" y="6036405"/>
            <a:ext cx="198408" cy="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9168AAE-734B-4238-8B5E-9905CCF9D1DE}"/>
              </a:ext>
            </a:extLst>
          </p:cNvPr>
          <p:cNvCxnSpPr>
            <a:cxnSpLocks/>
          </p:cNvCxnSpPr>
          <p:nvPr/>
        </p:nvCxnSpPr>
        <p:spPr>
          <a:xfrm flipV="1">
            <a:off x="1066165" y="5269448"/>
            <a:ext cx="198408" cy="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B33957A-6675-4BE7-96F5-C0EB64939B12}"/>
              </a:ext>
            </a:extLst>
          </p:cNvPr>
          <p:cNvCxnSpPr>
            <a:cxnSpLocks/>
          </p:cNvCxnSpPr>
          <p:nvPr/>
        </p:nvCxnSpPr>
        <p:spPr>
          <a:xfrm flipV="1">
            <a:off x="1064019" y="4534403"/>
            <a:ext cx="198408" cy="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E4690098-2907-4E21-BCE1-9BE6D8055A29}"/>
              </a:ext>
            </a:extLst>
          </p:cNvPr>
          <p:cNvCxnSpPr>
            <a:cxnSpLocks/>
          </p:cNvCxnSpPr>
          <p:nvPr/>
        </p:nvCxnSpPr>
        <p:spPr>
          <a:xfrm flipV="1">
            <a:off x="1049680" y="6791038"/>
            <a:ext cx="198408" cy="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81BDF13B-EFCF-449E-8FA3-2F1F5BD9884D}"/>
              </a:ext>
            </a:extLst>
          </p:cNvPr>
          <p:cNvCxnSpPr>
            <a:cxnSpLocks/>
          </p:cNvCxnSpPr>
          <p:nvPr/>
        </p:nvCxnSpPr>
        <p:spPr>
          <a:xfrm flipH="1">
            <a:off x="1248089" y="2992407"/>
            <a:ext cx="16484" cy="379419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4B84E8DD-AB2B-4F1C-B953-8F9E57D628EC}"/>
              </a:ext>
            </a:extLst>
          </p:cNvPr>
          <p:cNvSpPr txBox="1"/>
          <p:nvPr/>
        </p:nvSpPr>
        <p:spPr>
          <a:xfrm>
            <a:off x="625782" y="5891629"/>
            <a:ext cx="455574" cy="346249"/>
          </a:xfrm>
          <a:prstGeom prst="rect">
            <a:avLst/>
          </a:prstGeom>
          <a:noFill/>
        </p:spPr>
        <p:txBody>
          <a:bodyPr wrap="none" rtlCol="0">
            <a:spAutoFit/>
          </a:bodyPr>
          <a:lstStyle/>
          <a:p>
            <a:r>
              <a:rPr lang="en-US" sz="1650" b="1" dirty="0"/>
              <a:t>0.4</a:t>
            </a:r>
          </a:p>
        </p:txBody>
      </p:sp>
      <p:sp>
        <p:nvSpPr>
          <p:cNvPr id="23" name="TextBox 22">
            <a:extLst>
              <a:ext uri="{FF2B5EF4-FFF2-40B4-BE49-F238E27FC236}">
                <a16:creationId xmlns:a16="http://schemas.microsoft.com/office/drawing/2014/main" id="{6CC16EEE-C0DA-4136-8BD9-4F25BC344F62}"/>
              </a:ext>
            </a:extLst>
          </p:cNvPr>
          <p:cNvSpPr txBox="1"/>
          <p:nvPr/>
        </p:nvSpPr>
        <p:spPr>
          <a:xfrm>
            <a:off x="596419" y="5139217"/>
            <a:ext cx="455574" cy="346249"/>
          </a:xfrm>
          <a:prstGeom prst="rect">
            <a:avLst/>
          </a:prstGeom>
          <a:noFill/>
        </p:spPr>
        <p:txBody>
          <a:bodyPr wrap="none" rtlCol="0">
            <a:spAutoFit/>
          </a:bodyPr>
          <a:lstStyle/>
          <a:p>
            <a:r>
              <a:rPr lang="en-US" sz="1650" b="1" dirty="0"/>
              <a:t>0.3</a:t>
            </a:r>
          </a:p>
        </p:txBody>
      </p:sp>
      <p:sp>
        <p:nvSpPr>
          <p:cNvPr id="24" name="TextBox 23">
            <a:extLst>
              <a:ext uri="{FF2B5EF4-FFF2-40B4-BE49-F238E27FC236}">
                <a16:creationId xmlns:a16="http://schemas.microsoft.com/office/drawing/2014/main" id="{234895B3-B474-40F3-A888-CD013FDCD185}"/>
              </a:ext>
            </a:extLst>
          </p:cNvPr>
          <p:cNvSpPr txBox="1"/>
          <p:nvPr/>
        </p:nvSpPr>
        <p:spPr>
          <a:xfrm>
            <a:off x="576843" y="4397988"/>
            <a:ext cx="455574" cy="346249"/>
          </a:xfrm>
          <a:prstGeom prst="rect">
            <a:avLst/>
          </a:prstGeom>
          <a:noFill/>
        </p:spPr>
        <p:txBody>
          <a:bodyPr wrap="none" rtlCol="0">
            <a:spAutoFit/>
          </a:bodyPr>
          <a:lstStyle/>
          <a:p>
            <a:r>
              <a:rPr lang="en-US" sz="1650" b="1" dirty="0"/>
              <a:t>0.2</a:t>
            </a:r>
          </a:p>
        </p:txBody>
      </p:sp>
      <p:sp>
        <p:nvSpPr>
          <p:cNvPr id="51" name="Rectangle 50">
            <a:extLst>
              <a:ext uri="{FF2B5EF4-FFF2-40B4-BE49-F238E27FC236}">
                <a16:creationId xmlns:a16="http://schemas.microsoft.com/office/drawing/2014/main" id="{1019EF2C-21CD-4227-AD27-D3E2836F2B6F}"/>
              </a:ext>
            </a:extLst>
          </p:cNvPr>
          <p:cNvSpPr/>
          <p:nvPr/>
        </p:nvSpPr>
        <p:spPr>
          <a:xfrm>
            <a:off x="2888995" y="2667196"/>
            <a:ext cx="4266175" cy="26075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50"/>
          </a:p>
        </p:txBody>
      </p:sp>
      <p:cxnSp>
        <p:nvCxnSpPr>
          <p:cNvPr id="50" name="Straight Connector 49">
            <a:extLst>
              <a:ext uri="{FF2B5EF4-FFF2-40B4-BE49-F238E27FC236}">
                <a16:creationId xmlns:a16="http://schemas.microsoft.com/office/drawing/2014/main" id="{E781BD77-65A2-4396-9A86-802F990F7019}"/>
              </a:ext>
            </a:extLst>
          </p:cNvPr>
          <p:cNvCxnSpPr>
            <a:cxnSpLocks/>
          </p:cNvCxnSpPr>
          <p:nvPr/>
        </p:nvCxnSpPr>
        <p:spPr>
          <a:xfrm flipH="1">
            <a:off x="1272413" y="3010277"/>
            <a:ext cx="7518388" cy="981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C3D24825-1B6B-407F-95BF-26368B2065B2}"/>
              </a:ext>
            </a:extLst>
          </p:cNvPr>
          <p:cNvCxnSpPr>
            <a:cxnSpLocks/>
          </p:cNvCxnSpPr>
          <p:nvPr/>
        </p:nvCxnSpPr>
        <p:spPr>
          <a:xfrm flipV="1">
            <a:off x="2031948" y="2908301"/>
            <a:ext cx="0" cy="10022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62D9AF66-1CA8-45DF-852A-335519595074}"/>
              </a:ext>
            </a:extLst>
          </p:cNvPr>
          <p:cNvCxnSpPr>
            <a:cxnSpLocks/>
          </p:cNvCxnSpPr>
          <p:nvPr/>
        </p:nvCxnSpPr>
        <p:spPr>
          <a:xfrm flipV="1">
            <a:off x="2769336" y="2809442"/>
            <a:ext cx="0" cy="19771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8F569509-9E1A-4D7E-9604-9C3C89EE0B6F}"/>
              </a:ext>
            </a:extLst>
          </p:cNvPr>
          <p:cNvCxnSpPr>
            <a:cxnSpLocks/>
          </p:cNvCxnSpPr>
          <p:nvPr/>
        </p:nvCxnSpPr>
        <p:spPr>
          <a:xfrm flipV="1">
            <a:off x="4271301" y="2812838"/>
            <a:ext cx="0" cy="19771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5420E6E0-C9F4-4F0A-9F42-D38C364E918E}"/>
              </a:ext>
            </a:extLst>
          </p:cNvPr>
          <p:cNvCxnSpPr>
            <a:cxnSpLocks/>
          </p:cNvCxnSpPr>
          <p:nvPr/>
        </p:nvCxnSpPr>
        <p:spPr>
          <a:xfrm flipV="1">
            <a:off x="5780066" y="2835462"/>
            <a:ext cx="0" cy="19771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F1972264-EBB2-4817-8503-BC234189C61F}"/>
              </a:ext>
            </a:extLst>
          </p:cNvPr>
          <p:cNvCxnSpPr>
            <a:cxnSpLocks/>
          </p:cNvCxnSpPr>
          <p:nvPr/>
        </p:nvCxnSpPr>
        <p:spPr>
          <a:xfrm flipV="1">
            <a:off x="7319417" y="2822377"/>
            <a:ext cx="0" cy="19771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ABBF78EB-17D2-4999-B0BA-4B0ABAF56A16}"/>
              </a:ext>
            </a:extLst>
          </p:cNvPr>
          <p:cNvCxnSpPr>
            <a:cxnSpLocks/>
          </p:cNvCxnSpPr>
          <p:nvPr/>
        </p:nvCxnSpPr>
        <p:spPr>
          <a:xfrm flipV="1">
            <a:off x="3513527" y="2911697"/>
            <a:ext cx="0" cy="10022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E219B66A-B792-4265-90F8-2A44B7AB27A9}"/>
              </a:ext>
            </a:extLst>
          </p:cNvPr>
          <p:cNvCxnSpPr>
            <a:cxnSpLocks/>
          </p:cNvCxnSpPr>
          <p:nvPr/>
        </p:nvCxnSpPr>
        <p:spPr>
          <a:xfrm flipV="1">
            <a:off x="5005297" y="2900982"/>
            <a:ext cx="0" cy="10022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0806BCEF-3E3E-4787-808E-47469B989DA0}"/>
              </a:ext>
            </a:extLst>
          </p:cNvPr>
          <p:cNvCxnSpPr>
            <a:cxnSpLocks/>
          </p:cNvCxnSpPr>
          <p:nvPr/>
        </p:nvCxnSpPr>
        <p:spPr>
          <a:xfrm flipV="1">
            <a:off x="6562209" y="2913932"/>
            <a:ext cx="0" cy="10022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78F5A247-D5E9-4BA6-BC2A-E64104C44100}"/>
              </a:ext>
            </a:extLst>
          </p:cNvPr>
          <p:cNvCxnSpPr>
            <a:cxnSpLocks/>
          </p:cNvCxnSpPr>
          <p:nvPr/>
        </p:nvCxnSpPr>
        <p:spPr>
          <a:xfrm flipV="1">
            <a:off x="8054629" y="2903737"/>
            <a:ext cx="0" cy="10022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A1150F4A-C766-4156-8C10-3CC0328D3A73}"/>
              </a:ext>
            </a:extLst>
          </p:cNvPr>
          <p:cNvCxnSpPr>
            <a:cxnSpLocks/>
          </p:cNvCxnSpPr>
          <p:nvPr/>
        </p:nvCxnSpPr>
        <p:spPr>
          <a:xfrm flipV="1">
            <a:off x="8790800" y="2804878"/>
            <a:ext cx="0" cy="19771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8E22BD98-0107-4DEA-BC47-25E617DAEEA3}"/>
              </a:ext>
            </a:extLst>
          </p:cNvPr>
          <p:cNvSpPr txBox="1"/>
          <p:nvPr/>
        </p:nvSpPr>
        <p:spPr>
          <a:xfrm>
            <a:off x="1071079" y="2209800"/>
            <a:ext cx="455574" cy="346249"/>
          </a:xfrm>
          <a:prstGeom prst="rect">
            <a:avLst/>
          </a:prstGeom>
          <a:noFill/>
        </p:spPr>
        <p:txBody>
          <a:bodyPr wrap="none" rtlCol="0">
            <a:spAutoFit/>
          </a:bodyPr>
          <a:lstStyle/>
          <a:p>
            <a:r>
              <a:rPr lang="en-US" sz="1650" b="1" dirty="0"/>
              <a:t>0.0</a:t>
            </a:r>
          </a:p>
        </p:txBody>
      </p:sp>
      <p:sp>
        <p:nvSpPr>
          <p:cNvPr id="66" name="TextBox 65">
            <a:extLst>
              <a:ext uri="{FF2B5EF4-FFF2-40B4-BE49-F238E27FC236}">
                <a16:creationId xmlns:a16="http://schemas.microsoft.com/office/drawing/2014/main" id="{66101D11-63AD-415E-B50F-D34E01A5E553}"/>
              </a:ext>
            </a:extLst>
          </p:cNvPr>
          <p:cNvSpPr txBox="1"/>
          <p:nvPr/>
        </p:nvSpPr>
        <p:spPr>
          <a:xfrm>
            <a:off x="2564694" y="2217166"/>
            <a:ext cx="455574" cy="346249"/>
          </a:xfrm>
          <a:prstGeom prst="rect">
            <a:avLst/>
          </a:prstGeom>
          <a:noFill/>
        </p:spPr>
        <p:txBody>
          <a:bodyPr wrap="none" rtlCol="0">
            <a:spAutoFit/>
          </a:bodyPr>
          <a:lstStyle/>
          <a:p>
            <a:r>
              <a:rPr lang="en-US" sz="1650" b="1" dirty="0"/>
              <a:t>1.0</a:t>
            </a:r>
          </a:p>
        </p:txBody>
      </p:sp>
      <p:sp>
        <p:nvSpPr>
          <p:cNvPr id="67" name="TextBox 66">
            <a:extLst>
              <a:ext uri="{FF2B5EF4-FFF2-40B4-BE49-F238E27FC236}">
                <a16:creationId xmlns:a16="http://schemas.microsoft.com/office/drawing/2014/main" id="{59FC5D5A-431A-4CBB-97C0-088711C71B3E}"/>
              </a:ext>
            </a:extLst>
          </p:cNvPr>
          <p:cNvSpPr txBox="1"/>
          <p:nvPr/>
        </p:nvSpPr>
        <p:spPr>
          <a:xfrm>
            <a:off x="4044198" y="2213437"/>
            <a:ext cx="455574" cy="346249"/>
          </a:xfrm>
          <a:prstGeom prst="rect">
            <a:avLst/>
          </a:prstGeom>
          <a:noFill/>
        </p:spPr>
        <p:txBody>
          <a:bodyPr wrap="none" rtlCol="0">
            <a:spAutoFit/>
          </a:bodyPr>
          <a:lstStyle/>
          <a:p>
            <a:r>
              <a:rPr lang="en-US" sz="1650" b="1" dirty="0"/>
              <a:t>2.0</a:t>
            </a:r>
          </a:p>
        </p:txBody>
      </p:sp>
      <p:sp>
        <p:nvSpPr>
          <p:cNvPr id="68" name="TextBox 67">
            <a:extLst>
              <a:ext uri="{FF2B5EF4-FFF2-40B4-BE49-F238E27FC236}">
                <a16:creationId xmlns:a16="http://schemas.microsoft.com/office/drawing/2014/main" id="{0327437F-E792-4A65-B9B6-95BA37CF6F45}"/>
              </a:ext>
            </a:extLst>
          </p:cNvPr>
          <p:cNvSpPr txBox="1"/>
          <p:nvPr/>
        </p:nvSpPr>
        <p:spPr>
          <a:xfrm>
            <a:off x="5582223" y="2209800"/>
            <a:ext cx="455574" cy="346249"/>
          </a:xfrm>
          <a:prstGeom prst="rect">
            <a:avLst/>
          </a:prstGeom>
          <a:noFill/>
        </p:spPr>
        <p:txBody>
          <a:bodyPr wrap="none" rtlCol="0">
            <a:spAutoFit/>
          </a:bodyPr>
          <a:lstStyle/>
          <a:p>
            <a:r>
              <a:rPr lang="en-US" sz="1650" b="1" dirty="0"/>
              <a:t>3.0</a:t>
            </a:r>
          </a:p>
        </p:txBody>
      </p:sp>
      <p:sp>
        <p:nvSpPr>
          <p:cNvPr id="69" name="TextBox 68">
            <a:extLst>
              <a:ext uri="{FF2B5EF4-FFF2-40B4-BE49-F238E27FC236}">
                <a16:creationId xmlns:a16="http://schemas.microsoft.com/office/drawing/2014/main" id="{8789DF82-7ABB-4247-86C1-E034FC834D60}"/>
              </a:ext>
            </a:extLst>
          </p:cNvPr>
          <p:cNvSpPr txBox="1"/>
          <p:nvPr/>
        </p:nvSpPr>
        <p:spPr>
          <a:xfrm>
            <a:off x="7092310" y="2227210"/>
            <a:ext cx="455574" cy="346249"/>
          </a:xfrm>
          <a:prstGeom prst="rect">
            <a:avLst/>
          </a:prstGeom>
          <a:noFill/>
        </p:spPr>
        <p:txBody>
          <a:bodyPr wrap="none" rtlCol="0">
            <a:spAutoFit/>
          </a:bodyPr>
          <a:lstStyle/>
          <a:p>
            <a:r>
              <a:rPr lang="en-US" sz="1650" b="1" dirty="0"/>
              <a:t>4.0</a:t>
            </a:r>
          </a:p>
        </p:txBody>
      </p:sp>
      <p:sp>
        <p:nvSpPr>
          <p:cNvPr id="70" name="TextBox 69">
            <a:extLst>
              <a:ext uri="{FF2B5EF4-FFF2-40B4-BE49-F238E27FC236}">
                <a16:creationId xmlns:a16="http://schemas.microsoft.com/office/drawing/2014/main" id="{FE4950CC-0DD0-495C-9013-20E99122CB34}"/>
              </a:ext>
            </a:extLst>
          </p:cNvPr>
          <p:cNvSpPr txBox="1"/>
          <p:nvPr/>
        </p:nvSpPr>
        <p:spPr>
          <a:xfrm>
            <a:off x="8592952" y="2209800"/>
            <a:ext cx="455574" cy="346249"/>
          </a:xfrm>
          <a:prstGeom prst="rect">
            <a:avLst/>
          </a:prstGeom>
          <a:noFill/>
        </p:spPr>
        <p:txBody>
          <a:bodyPr wrap="none" rtlCol="0">
            <a:spAutoFit/>
          </a:bodyPr>
          <a:lstStyle/>
          <a:p>
            <a:r>
              <a:rPr lang="en-US" sz="1650" b="1" dirty="0"/>
              <a:t>5.0</a:t>
            </a:r>
          </a:p>
        </p:txBody>
      </p:sp>
      <p:cxnSp>
        <p:nvCxnSpPr>
          <p:cNvPr id="71" name="Straight Connector 70">
            <a:extLst>
              <a:ext uri="{FF2B5EF4-FFF2-40B4-BE49-F238E27FC236}">
                <a16:creationId xmlns:a16="http://schemas.microsoft.com/office/drawing/2014/main" id="{0AA6C2FA-DE8C-43EC-8B7C-23733F6EAEFA}"/>
              </a:ext>
            </a:extLst>
          </p:cNvPr>
          <p:cNvCxnSpPr>
            <a:cxnSpLocks/>
          </p:cNvCxnSpPr>
          <p:nvPr/>
        </p:nvCxnSpPr>
        <p:spPr>
          <a:xfrm flipV="1">
            <a:off x="1058325" y="3773607"/>
            <a:ext cx="198408" cy="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4B65F4F9-DAEC-4164-BC4A-9F7809B71531}"/>
              </a:ext>
            </a:extLst>
          </p:cNvPr>
          <p:cNvSpPr/>
          <p:nvPr/>
        </p:nvSpPr>
        <p:spPr>
          <a:xfrm rot="5400000">
            <a:off x="588268" y="2453279"/>
            <a:ext cx="506950" cy="39673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980" i="1" dirty="0">
                <a:solidFill>
                  <a:schemeClr val="tx1"/>
                </a:solidFill>
              </a:rPr>
              <a:t>x</a:t>
            </a:r>
            <a:r>
              <a:rPr lang="en-US" sz="1980" i="1" baseline="-25000" dirty="0">
                <a:solidFill>
                  <a:schemeClr val="tx1"/>
                </a:solidFill>
              </a:rPr>
              <a:t>1</a:t>
            </a:r>
            <a:endParaRPr lang="en-US" sz="1980" i="1" dirty="0">
              <a:solidFill>
                <a:schemeClr val="tx1"/>
              </a:solidFill>
            </a:endParaRPr>
          </a:p>
        </p:txBody>
      </p:sp>
      <p:grpSp>
        <p:nvGrpSpPr>
          <p:cNvPr id="25" name="Group 24">
            <a:extLst>
              <a:ext uri="{FF2B5EF4-FFF2-40B4-BE49-F238E27FC236}">
                <a16:creationId xmlns:a16="http://schemas.microsoft.com/office/drawing/2014/main" id="{F20161C2-F557-4697-B027-280AFF9614DD}"/>
              </a:ext>
            </a:extLst>
          </p:cNvPr>
          <p:cNvGrpSpPr/>
          <p:nvPr/>
        </p:nvGrpSpPr>
        <p:grpSpPr>
          <a:xfrm>
            <a:off x="1021019" y="2590800"/>
            <a:ext cx="670376" cy="346249"/>
            <a:chOff x="2236574" y="1285103"/>
            <a:chExt cx="812577" cy="419695"/>
          </a:xfrm>
        </p:grpSpPr>
        <p:sp>
          <p:nvSpPr>
            <p:cNvPr id="18" name="Rectangle: Rounded Corners 17">
              <a:extLst>
                <a:ext uri="{FF2B5EF4-FFF2-40B4-BE49-F238E27FC236}">
                  <a16:creationId xmlns:a16="http://schemas.microsoft.com/office/drawing/2014/main" id="{7F6B0A7D-9AF4-4753-B3CC-54FFF6A36429}"/>
                </a:ext>
              </a:extLst>
            </p:cNvPr>
            <p:cNvSpPr/>
            <p:nvPr/>
          </p:nvSpPr>
          <p:spPr>
            <a:xfrm>
              <a:off x="2236574" y="1285104"/>
              <a:ext cx="713656" cy="369332"/>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50"/>
            </a:p>
          </p:txBody>
        </p:sp>
        <p:sp>
          <p:nvSpPr>
            <p:cNvPr id="20" name="TextBox 19">
              <a:extLst>
                <a:ext uri="{FF2B5EF4-FFF2-40B4-BE49-F238E27FC236}">
                  <a16:creationId xmlns:a16="http://schemas.microsoft.com/office/drawing/2014/main" id="{FCDCE161-55AC-4D28-885B-C8BEC861AE46}"/>
                </a:ext>
              </a:extLst>
            </p:cNvPr>
            <p:cNvSpPr txBox="1"/>
            <p:nvPr/>
          </p:nvSpPr>
          <p:spPr>
            <a:xfrm>
              <a:off x="2236574" y="1285103"/>
              <a:ext cx="812577" cy="419695"/>
            </a:xfrm>
            <a:prstGeom prst="rect">
              <a:avLst/>
            </a:prstGeom>
            <a:noFill/>
          </p:spPr>
          <p:txBody>
            <a:bodyPr wrap="none" rtlCol="0">
              <a:spAutoFit/>
            </a:bodyPr>
            <a:lstStyle/>
            <a:p>
              <a:r>
                <a:rPr lang="en-US" sz="1650" b="1" dirty="0"/>
                <a:t>0.500</a:t>
              </a:r>
            </a:p>
          </p:txBody>
        </p:sp>
      </p:grpSp>
      <p:sp>
        <p:nvSpPr>
          <p:cNvPr id="72" name="Rectangle 71">
            <a:extLst>
              <a:ext uri="{FF2B5EF4-FFF2-40B4-BE49-F238E27FC236}">
                <a16:creationId xmlns:a16="http://schemas.microsoft.com/office/drawing/2014/main" id="{4F277D11-1F19-414D-889F-1B43C6591D04}"/>
              </a:ext>
            </a:extLst>
          </p:cNvPr>
          <p:cNvSpPr/>
          <p:nvPr/>
        </p:nvSpPr>
        <p:spPr>
          <a:xfrm rot="16200000">
            <a:off x="-1523253" y="4815535"/>
            <a:ext cx="3822679" cy="39673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50" i="1" dirty="0">
                <a:solidFill>
                  <a:schemeClr val="tx1"/>
                </a:solidFill>
              </a:rPr>
              <a:t>epsilon</a:t>
            </a:r>
            <a:r>
              <a:rPr lang="en-US" sz="1650" i="1" baseline="-25000" dirty="0">
                <a:solidFill>
                  <a:schemeClr val="tx1"/>
                </a:solidFill>
              </a:rPr>
              <a:t>1 </a:t>
            </a:r>
            <a:r>
              <a:rPr lang="en-US" sz="1650" i="1" dirty="0">
                <a:solidFill>
                  <a:schemeClr val="tx1"/>
                </a:solidFill>
              </a:rPr>
              <a:t>(Interaction Enthalpy Parameter) </a:t>
            </a:r>
          </a:p>
        </p:txBody>
      </p:sp>
      <p:grpSp>
        <p:nvGrpSpPr>
          <p:cNvPr id="73" name="Group 72">
            <a:extLst>
              <a:ext uri="{FF2B5EF4-FFF2-40B4-BE49-F238E27FC236}">
                <a16:creationId xmlns:a16="http://schemas.microsoft.com/office/drawing/2014/main" id="{09F89043-8AEA-4F40-9F59-6DD8534C3CB9}"/>
              </a:ext>
            </a:extLst>
          </p:cNvPr>
          <p:cNvGrpSpPr/>
          <p:nvPr/>
        </p:nvGrpSpPr>
        <p:grpSpPr>
          <a:xfrm>
            <a:off x="8466093" y="2590800"/>
            <a:ext cx="670376" cy="346249"/>
            <a:chOff x="2236574" y="1285103"/>
            <a:chExt cx="812577" cy="419695"/>
          </a:xfrm>
        </p:grpSpPr>
        <p:sp>
          <p:nvSpPr>
            <p:cNvPr id="74" name="Rectangle: Rounded Corners 73">
              <a:extLst>
                <a:ext uri="{FF2B5EF4-FFF2-40B4-BE49-F238E27FC236}">
                  <a16:creationId xmlns:a16="http://schemas.microsoft.com/office/drawing/2014/main" id="{4A0F8475-2FA2-4B06-8A04-0D857BEBAFC6}"/>
                </a:ext>
              </a:extLst>
            </p:cNvPr>
            <p:cNvSpPr/>
            <p:nvPr/>
          </p:nvSpPr>
          <p:spPr>
            <a:xfrm>
              <a:off x="2236574" y="1285104"/>
              <a:ext cx="713656" cy="369332"/>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50"/>
            </a:p>
          </p:txBody>
        </p:sp>
        <p:sp>
          <p:nvSpPr>
            <p:cNvPr id="75" name="TextBox 74">
              <a:extLst>
                <a:ext uri="{FF2B5EF4-FFF2-40B4-BE49-F238E27FC236}">
                  <a16:creationId xmlns:a16="http://schemas.microsoft.com/office/drawing/2014/main" id="{72165F54-5E13-4B6E-A084-89D16FAC06D5}"/>
                </a:ext>
              </a:extLst>
            </p:cNvPr>
            <p:cNvSpPr txBox="1"/>
            <p:nvPr/>
          </p:nvSpPr>
          <p:spPr>
            <a:xfrm>
              <a:off x="2236574" y="1285103"/>
              <a:ext cx="812577" cy="419695"/>
            </a:xfrm>
            <a:prstGeom prst="rect">
              <a:avLst/>
            </a:prstGeom>
            <a:noFill/>
          </p:spPr>
          <p:txBody>
            <a:bodyPr wrap="none" rtlCol="0">
              <a:spAutoFit/>
            </a:bodyPr>
            <a:lstStyle/>
            <a:p>
              <a:r>
                <a:rPr lang="en-US" sz="1650" b="1" dirty="0"/>
                <a:t>0.007</a:t>
              </a:r>
            </a:p>
          </p:txBody>
        </p:sp>
      </p:grpSp>
      <p:grpSp>
        <p:nvGrpSpPr>
          <p:cNvPr id="76" name="Group 75">
            <a:extLst>
              <a:ext uri="{FF2B5EF4-FFF2-40B4-BE49-F238E27FC236}">
                <a16:creationId xmlns:a16="http://schemas.microsoft.com/office/drawing/2014/main" id="{5F57124B-6290-4F79-A7C3-4A10EBCE4E15}"/>
              </a:ext>
            </a:extLst>
          </p:cNvPr>
          <p:cNvGrpSpPr/>
          <p:nvPr/>
        </p:nvGrpSpPr>
        <p:grpSpPr>
          <a:xfrm>
            <a:off x="6982137" y="2590800"/>
            <a:ext cx="670376" cy="346249"/>
            <a:chOff x="2236574" y="1285103"/>
            <a:chExt cx="812577" cy="419695"/>
          </a:xfrm>
        </p:grpSpPr>
        <p:sp>
          <p:nvSpPr>
            <p:cNvPr id="77" name="Rectangle: Rounded Corners 76">
              <a:extLst>
                <a:ext uri="{FF2B5EF4-FFF2-40B4-BE49-F238E27FC236}">
                  <a16:creationId xmlns:a16="http://schemas.microsoft.com/office/drawing/2014/main" id="{6C0D4A99-2823-489A-BC8F-310ED2397558}"/>
                </a:ext>
              </a:extLst>
            </p:cNvPr>
            <p:cNvSpPr/>
            <p:nvPr/>
          </p:nvSpPr>
          <p:spPr>
            <a:xfrm>
              <a:off x="2236574" y="1285104"/>
              <a:ext cx="713656" cy="369332"/>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50"/>
            </a:p>
          </p:txBody>
        </p:sp>
        <p:sp>
          <p:nvSpPr>
            <p:cNvPr id="78" name="TextBox 77">
              <a:extLst>
                <a:ext uri="{FF2B5EF4-FFF2-40B4-BE49-F238E27FC236}">
                  <a16:creationId xmlns:a16="http://schemas.microsoft.com/office/drawing/2014/main" id="{FF31E1A7-BC4D-434B-A46B-5F42465FE5FD}"/>
                </a:ext>
              </a:extLst>
            </p:cNvPr>
            <p:cNvSpPr txBox="1"/>
            <p:nvPr/>
          </p:nvSpPr>
          <p:spPr>
            <a:xfrm>
              <a:off x="2236574" y="1285103"/>
              <a:ext cx="812577" cy="419695"/>
            </a:xfrm>
            <a:prstGeom prst="rect">
              <a:avLst/>
            </a:prstGeom>
            <a:noFill/>
          </p:spPr>
          <p:txBody>
            <a:bodyPr wrap="none" rtlCol="0">
              <a:spAutoFit/>
            </a:bodyPr>
            <a:lstStyle/>
            <a:p>
              <a:r>
                <a:rPr lang="en-US" sz="1650" b="1" dirty="0"/>
                <a:t>0.018</a:t>
              </a:r>
            </a:p>
          </p:txBody>
        </p:sp>
      </p:grpSp>
      <p:grpSp>
        <p:nvGrpSpPr>
          <p:cNvPr id="79" name="Group 78">
            <a:extLst>
              <a:ext uri="{FF2B5EF4-FFF2-40B4-BE49-F238E27FC236}">
                <a16:creationId xmlns:a16="http://schemas.microsoft.com/office/drawing/2014/main" id="{6E27A8FB-38FC-4780-A113-777C4E204186}"/>
              </a:ext>
            </a:extLst>
          </p:cNvPr>
          <p:cNvGrpSpPr/>
          <p:nvPr/>
        </p:nvGrpSpPr>
        <p:grpSpPr>
          <a:xfrm>
            <a:off x="5504351" y="2590800"/>
            <a:ext cx="670376" cy="346249"/>
            <a:chOff x="2236574" y="1285103"/>
            <a:chExt cx="812577" cy="419695"/>
          </a:xfrm>
        </p:grpSpPr>
        <p:sp>
          <p:nvSpPr>
            <p:cNvPr id="80" name="Rectangle: Rounded Corners 79">
              <a:extLst>
                <a:ext uri="{FF2B5EF4-FFF2-40B4-BE49-F238E27FC236}">
                  <a16:creationId xmlns:a16="http://schemas.microsoft.com/office/drawing/2014/main" id="{1277E65E-5BDB-4B43-9269-78C9AC590353}"/>
                </a:ext>
              </a:extLst>
            </p:cNvPr>
            <p:cNvSpPr/>
            <p:nvPr/>
          </p:nvSpPr>
          <p:spPr>
            <a:xfrm>
              <a:off x="2236574" y="1285104"/>
              <a:ext cx="713656" cy="369332"/>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50"/>
            </a:p>
          </p:txBody>
        </p:sp>
        <p:sp>
          <p:nvSpPr>
            <p:cNvPr id="81" name="TextBox 80">
              <a:extLst>
                <a:ext uri="{FF2B5EF4-FFF2-40B4-BE49-F238E27FC236}">
                  <a16:creationId xmlns:a16="http://schemas.microsoft.com/office/drawing/2014/main" id="{4643A1A9-16A4-4DEF-B454-20A1E8DAC53A}"/>
                </a:ext>
              </a:extLst>
            </p:cNvPr>
            <p:cNvSpPr txBox="1"/>
            <p:nvPr/>
          </p:nvSpPr>
          <p:spPr>
            <a:xfrm>
              <a:off x="2236574" y="1285103"/>
              <a:ext cx="812577" cy="419695"/>
            </a:xfrm>
            <a:prstGeom prst="rect">
              <a:avLst/>
            </a:prstGeom>
            <a:noFill/>
          </p:spPr>
          <p:txBody>
            <a:bodyPr wrap="none" rtlCol="0">
              <a:spAutoFit/>
            </a:bodyPr>
            <a:lstStyle/>
            <a:p>
              <a:r>
                <a:rPr lang="en-US" sz="1650" b="1" dirty="0"/>
                <a:t>0.047</a:t>
              </a:r>
            </a:p>
          </p:txBody>
        </p:sp>
      </p:grpSp>
      <p:grpSp>
        <p:nvGrpSpPr>
          <p:cNvPr id="82" name="Group 81">
            <a:extLst>
              <a:ext uri="{FF2B5EF4-FFF2-40B4-BE49-F238E27FC236}">
                <a16:creationId xmlns:a16="http://schemas.microsoft.com/office/drawing/2014/main" id="{AEB45B30-1D80-4733-9B2C-C2B19C129C51}"/>
              </a:ext>
            </a:extLst>
          </p:cNvPr>
          <p:cNvGrpSpPr/>
          <p:nvPr/>
        </p:nvGrpSpPr>
        <p:grpSpPr>
          <a:xfrm>
            <a:off x="3970715" y="2590800"/>
            <a:ext cx="670376" cy="346249"/>
            <a:chOff x="2236574" y="1285103"/>
            <a:chExt cx="812577" cy="419695"/>
          </a:xfrm>
        </p:grpSpPr>
        <p:sp>
          <p:nvSpPr>
            <p:cNvPr id="83" name="Rectangle: Rounded Corners 82">
              <a:extLst>
                <a:ext uri="{FF2B5EF4-FFF2-40B4-BE49-F238E27FC236}">
                  <a16:creationId xmlns:a16="http://schemas.microsoft.com/office/drawing/2014/main" id="{7778A2FB-3BC1-46FA-B5C7-287A9AAD92EC}"/>
                </a:ext>
              </a:extLst>
            </p:cNvPr>
            <p:cNvSpPr/>
            <p:nvPr/>
          </p:nvSpPr>
          <p:spPr>
            <a:xfrm>
              <a:off x="2236574" y="1285104"/>
              <a:ext cx="713656" cy="369332"/>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50"/>
            </a:p>
          </p:txBody>
        </p:sp>
        <p:sp>
          <p:nvSpPr>
            <p:cNvPr id="84" name="TextBox 83">
              <a:extLst>
                <a:ext uri="{FF2B5EF4-FFF2-40B4-BE49-F238E27FC236}">
                  <a16:creationId xmlns:a16="http://schemas.microsoft.com/office/drawing/2014/main" id="{24C9F63E-32D3-4D75-A0E7-7AC6097A345F}"/>
                </a:ext>
              </a:extLst>
            </p:cNvPr>
            <p:cNvSpPr txBox="1"/>
            <p:nvPr/>
          </p:nvSpPr>
          <p:spPr>
            <a:xfrm>
              <a:off x="2236574" y="1285103"/>
              <a:ext cx="812577" cy="419695"/>
            </a:xfrm>
            <a:prstGeom prst="rect">
              <a:avLst/>
            </a:prstGeom>
            <a:noFill/>
          </p:spPr>
          <p:txBody>
            <a:bodyPr wrap="none" rtlCol="0">
              <a:spAutoFit/>
            </a:bodyPr>
            <a:lstStyle/>
            <a:p>
              <a:r>
                <a:rPr lang="en-US" sz="1650" b="1" dirty="0"/>
                <a:t>0.119</a:t>
              </a:r>
            </a:p>
          </p:txBody>
        </p:sp>
      </p:grpSp>
      <p:grpSp>
        <p:nvGrpSpPr>
          <p:cNvPr id="85" name="Group 84">
            <a:extLst>
              <a:ext uri="{FF2B5EF4-FFF2-40B4-BE49-F238E27FC236}">
                <a16:creationId xmlns:a16="http://schemas.microsoft.com/office/drawing/2014/main" id="{70D03A74-B180-426A-BEB4-6F7D85767870}"/>
              </a:ext>
            </a:extLst>
          </p:cNvPr>
          <p:cNvGrpSpPr/>
          <p:nvPr/>
        </p:nvGrpSpPr>
        <p:grpSpPr>
          <a:xfrm>
            <a:off x="2443411" y="2590800"/>
            <a:ext cx="670376" cy="346249"/>
            <a:chOff x="2236574" y="1285103"/>
            <a:chExt cx="812577" cy="419695"/>
          </a:xfrm>
        </p:grpSpPr>
        <p:sp>
          <p:nvSpPr>
            <p:cNvPr id="86" name="Rectangle: Rounded Corners 85">
              <a:extLst>
                <a:ext uri="{FF2B5EF4-FFF2-40B4-BE49-F238E27FC236}">
                  <a16:creationId xmlns:a16="http://schemas.microsoft.com/office/drawing/2014/main" id="{9FDFDFB4-9651-4BC6-8696-C1C51C65D956}"/>
                </a:ext>
              </a:extLst>
            </p:cNvPr>
            <p:cNvSpPr/>
            <p:nvPr/>
          </p:nvSpPr>
          <p:spPr>
            <a:xfrm>
              <a:off x="2236574" y="1285104"/>
              <a:ext cx="713656" cy="369332"/>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50"/>
            </a:p>
          </p:txBody>
        </p:sp>
        <p:sp>
          <p:nvSpPr>
            <p:cNvPr id="87" name="TextBox 86">
              <a:extLst>
                <a:ext uri="{FF2B5EF4-FFF2-40B4-BE49-F238E27FC236}">
                  <a16:creationId xmlns:a16="http://schemas.microsoft.com/office/drawing/2014/main" id="{B2E7E76A-3E4D-4048-A314-32A138521208}"/>
                </a:ext>
              </a:extLst>
            </p:cNvPr>
            <p:cNvSpPr txBox="1"/>
            <p:nvPr/>
          </p:nvSpPr>
          <p:spPr>
            <a:xfrm>
              <a:off x="2236574" y="1285103"/>
              <a:ext cx="812577" cy="419695"/>
            </a:xfrm>
            <a:prstGeom prst="rect">
              <a:avLst/>
            </a:prstGeom>
            <a:noFill/>
          </p:spPr>
          <p:txBody>
            <a:bodyPr wrap="none" rtlCol="0">
              <a:spAutoFit/>
            </a:bodyPr>
            <a:lstStyle/>
            <a:p>
              <a:r>
                <a:rPr lang="en-US" sz="1650" b="1" dirty="0"/>
                <a:t>0.269</a:t>
              </a:r>
            </a:p>
          </p:txBody>
        </p:sp>
      </p:grpSp>
      <p:grpSp>
        <p:nvGrpSpPr>
          <p:cNvPr id="88" name="Group 87">
            <a:extLst>
              <a:ext uri="{FF2B5EF4-FFF2-40B4-BE49-F238E27FC236}">
                <a16:creationId xmlns:a16="http://schemas.microsoft.com/office/drawing/2014/main" id="{C82C0085-D283-423F-9C5A-CB1F337348D3}"/>
              </a:ext>
            </a:extLst>
          </p:cNvPr>
          <p:cNvGrpSpPr/>
          <p:nvPr/>
        </p:nvGrpSpPr>
        <p:grpSpPr>
          <a:xfrm>
            <a:off x="999247" y="3612603"/>
            <a:ext cx="670376" cy="346249"/>
            <a:chOff x="2236574" y="1285103"/>
            <a:chExt cx="812577" cy="419695"/>
          </a:xfrm>
        </p:grpSpPr>
        <p:sp>
          <p:nvSpPr>
            <p:cNvPr id="89" name="Rectangle: Rounded Corners 88">
              <a:extLst>
                <a:ext uri="{FF2B5EF4-FFF2-40B4-BE49-F238E27FC236}">
                  <a16:creationId xmlns:a16="http://schemas.microsoft.com/office/drawing/2014/main" id="{F09E7B90-680B-4AC6-808E-822AD58A7B97}"/>
                </a:ext>
              </a:extLst>
            </p:cNvPr>
            <p:cNvSpPr/>
            <p:nvPr/>
          </p:nvSpPr>
          <p:spPr>
            <a:xfrm>
              <a:off x="2236574" y="1285104"/>
              <a:ext cx="713656" cy="369332"/>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50"/>
            </a:p>
          </p:txBody>
        </p:sp>
        <p:sp>
          <p:nvSpPr>
            <p:cNvPr id="90" name="TextBox 89">
              <a:extLst>
                <a:ext uri="{FF2B5EF4-FFF2-40B4-BE49-F238E27FC236}">
                  <a16:creationId xmlns:a16="http://schemas.microsoft.com/office/drawing/2014/main" id="{E1C7A36A-4DB7-4F5A-ADDE-224E4CE4788D}"/>
                </a:ext>
              </a:extLst>
            </p:cNvPr>
            <p:cNvSpPr txBox="1"/>
            <p:nvPr/>
          </p:nvSpPr>
          <p:spPr>
            <a:xfrm>
              <a:off x="2236574" y="1285103"/>
              <a:ext cx="812577" cy="419695"/>
            </a:xfrm>
            <a:prstGeom prst="rect">
              <a:avLst/>
            </a:prstGeom>
            <a:noFill/>
          </p:spPr>
          <p:txBody>
            <a:bodyPr wrap="none" rtlCol="0">
              <a:spAutoFit/>
            </a:bodyPr>
            <a:lstStyle/>
            <a:p>
              <a:r>
                <a:rPr lang="en-US" sz="1650" b="1" dirty="0"/>
                <a:t>0.500</a:t>
              </a:r>
            </a:p>
          </p:txBody>
        </p:sp>
      </p:grpSp>
      <p:grpSp>
        <p:nvGrpSpPr>
          <p:cNvPr id="91" name="Group 90">
            <a:extLst>
              <a:ext uri="{FF2B5EF4-FFF2-40B4-BE49-F238E27FC236}">
                <a16:creationId xmlns:a16="http://schemas.microsoft.com/office/drawing/2014/main" id="{8FBC2137-2C09-474E-B1FB-1AF48CA0961D}"/>
              </a:ext>
            </a:extLst>
          </p:cNvPr>
          <p:cNvGrpSpPr/>
          <p:nvPr/>
        </p:nvGrpSpPr>
        <p:grpSpPr>
          <a:xfrm>
            <a:off x="953704" y="4376176"/>
            <a:ext cx="670376" cy="346249"/>
            <a:chOff x="2236574" y="1285103"/>
            <a:chExt cx="812577" cy="419695"/>
          </a:xfrm>
        </p:grpSpPr>
        <p:sp>
          <p:nvSpPr>
            <p:cNvPr id="92" name="Rectangle: Rounded Corners 91">
              <a:extLst>
                <a:ext uri="{FF2B5EF4-FFF2-40B4-BE49-F238E27FC236}">
                  <a16:creationId xmlns:a16="http://schemas.microsoft.com/office/drawing/2014/main" id="{DE0088DF-952A-401A-96F0-83BBC1605F6A}"/>
                </a:ext>
              </a:extLst>
            </p:cNvPr>
            <p:cNvSpPr/>
            <p:nvPr/>
          </p:nvSpPr>
          <p:spPr>
            <a:xfrm>
              <a:off x="2236574" y="1285104"/>
              <a:ext cx="713656" cy="369332"/>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50"/>
            </a:p>
          </p:txBody>
        </p:sp>
        <p:sp>
          <p:nvSpPr>
            <p:cNvPr id="93" name="TextBox 92">
              <a:extLst>
                <a:ext uri="{FF2B5EF4-FFF2-40B4-BE49-F238E27FC236}">
                  <a16:creationId xmlns:a16="http://schemas.microsoft.com/office/drawing/2014/main" id="{06BE370D-BA9F-4BC8-ABB4-91175611C4E7}"/>
                </a:ext>
              </a:extLst>
            </p:cNvPr>
            <p:cNvSpPr txBox="1"/>
            <p:nvPr/>
          </p:nvSpPr>
          <p:spPr>
            <a:xfrm>
              <a:off x="2236574" y="1285103"/>
              <a:ext cx="812577" cy="419695"/>
            </a:xfrm>
            <a:prstGeom prst="rect">
              <a:avLst/>
            </a:prstGeom>
            <a:noFill/>
          </p:spPr>
          <p:txBody>
            <a:bodyPr wrap="none" rtlCol="0">
              <a:spAutoFit/>
            </a:bodyPr>
            <a:lstStyle/>
            <a:p>
              <a:r>
                <a:rPr lang="en-US" sz="1650" b="1" dirty="0"/>
                <a:t>0.500</a:t>
              </a:r>
            </a:p>
          </p:txBody>
        </p:sp>
      </p:grpSp>
      <p:grpSp>
        <p:nvGrpSpPr>
          <p:cNvPr id="94" name="Group 93">
            <a:extLst>
              <a:ext uri="{FF2B5EF4-FFF2-40B4-BE49-F238E27FC236}">
                <a16:creationId xmlns:a16="http://schemas.microsoft.com/office/drawing/2014/main" id="{19A8ADAF-DDF2-42E2-8FD4-0CB0B11A82FB}"/>
              </a:ext>
            </a:extLst>
          </p:cNvPr>
          <p:cNvGrpSpPr/>
          <p:nvPr/>
        </p:nvGrpSpPr>
        <p:grpSpPr>
          <a:xfrm>
            <a:off x="999248" y="5130808"/>
            <a:ext cx="670376" cy="346249"/>
            <a:chOff x="2236574" y="1285103"/>
            <a:chExt cx="812577" cy="419695"/>
          </a:xfrm>
        </p:grpSpPr>
        <p:sp>
          <p:nvSpPr>
            <p:cNvPr id="95" name="Rectangle: Rounded Corners 94">
              <a:extLst>
                <a:ext uri="{FF2B5EF4-FFF2-40B4-BE49-F238E27FC236}">
                  <a16:creationId xmlns:a16="http://schemas.microsoft.com/office/drawing/2014/main" id="{F495B2E3-918D-4394-B4B0-94BB2F3A76F1}"/>
                </a:ext>
              </a:extLst>
            </p:cNvPr>
            <p:cNvSpPr/>
            <p:nvPr/>
          </p:nvSpPr>
          <p:spPr>
            <a:xfrm>
              <a:off x="2236574" y="1285104"/>
              <a:ext cx="713656" cy="369332"/>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50"/>
            </a:p>
          </p:txBody>
        </p:sp>
        <p:sp>
          <p:nvSpPr>
            <p:cNvPr id="96" name="TextBox 95">
              <a:extLst>
                <a:ext uri="{FF2B5EF4-FFF2-40B4-BE49-F238E27FC236}">
                  <a16:creationId xmlns:a16="http://schemas.microsoft.com/office/drawing/2014/main" id="{A6913170-B1AE-499C-8043-79676DAA3D9C}"/>
                </a:ext>
              </a:extLst>
            </p:cNvPr>
            <p:cNvSpPr txBox="1"/>
            <p:nvPr/>
          </p:nvSpPr>
          <p:spPr>
            <a:xfrm>
              <a:off x="2236574" y="1285103"/>
              <a:ext cx="812577" cy="419695"/>
            </a:xfrm>
            <a:prstGeom prst="rect">
              <a:avLst/>
            </a:prstGeom>
            <a:noFill/>
          </p:spPr>
          <p:txBody>
            <a:bodyPr wrap="none" rtlCol="0">
              <a:spAutoFit/>
            </a:bodyPr>
            <a:lstStyle/>
            <a:p>
              <a:r>
                <a:rPr lang="en-US" sz="1650" b="1" dirty="0"/>
                <a:t>0.500</a:t>
              </a:r>
            </a:p>
          </p:txBody>
        </p:sp>
      </p:grpSp>
      <p:grpSp>
        <p:nvGrpSpPr>
          <p:cNvPr id="97" name="Group 96">
            <a:extLst>
              <a:ext uri="{FF2B5EF4-FFF2-40B4-BE49-F238E27FC236}">
                <a16:creationId xmlns:a16="http://schemas.microsoft.com/office/drawing/2014/main" id="{1F985076-D07D-4C9D-A528-57957C994EC1}"/>
              </a:ext>
            </a:extLst>
          </p:cNvPr>
          <p:cNvGrpSpPr/>
          <p:nvPr/>
        </p:nvGrpSpPr>
        <p:grpSpPr>
          <a:xfrm>
            <a:off x="1018823" y="5875379"/>
            <a:ext cx="670376" cy="346249"/>
            <a:chOff x="2236574" y="1285103"/>
            <a:chExt cx="812577" cy="419695"/>
          </a:xfrm>
        </p:grpSpPr>
        <p:sp>
          <p:nvSpPr>
            <p:cNvPr id="98" name="Rectangle: Rounded Corners 97">
              <a:extLst>
                <a:ext uri="{FF2B5EF4-FFF2-40B4-BE49-F238E27FC236}">
                  <a16:creationId xmlns:a16="http://schemas.microsoft.com/office/drawing/2014/main" id="{2EE0A8CC-1BED-47BF-8712-B130DB203A83}"/>
                </a:ext>
              </a:extLst>
            </p:cNvPr>
            <p:cNvSpPr/>
            <p:nvPr/>
          </p:nvSpPr>
          <p:spPr>
            <a:xfrm>
              <a:off x="2236574" y="1285104"/>
              <a:ext cx="713656" cy="369332"/>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50"/>
            </a:p>
          </p:txBody>
        </p:sp>
        <p:sp>
          <p:nvSpPr>
            <p:cNvPr id="99" name="TextBox 98">
              <a:extLst>
                <a:ext uri="{FF2B5EF4-FFF2-40B4-BE49-F238E27FC236}">
                  <a16:creationId xmlns:a16="http://schemas.microsoft.com/office/drawing/2014/main" id="{C8881AD5-CEEA-4928-B729-03267C904331}"/>
                </a:ext>
              </a:extLst>
            </p:cNvPr>
            <p:cNvSpPr txBox="1"/>
            <p:nvPr/>
          </p:nvSpPr>
          <p:spPr>
            <a:xfrm>
              <a:off x="2236574" y="1285103"/>
              <a:ext cx="812577" cy="419695"/>
            </a:xfrm>
            <a:prstGeom prst="rect">
              <a:avLst/>
            </a:prstGeom>
            <a:noFill/>
          </p:spPr>
          <p:txBody>
            <a:bodyPr wrap="none" rtlCol="0">
              <a:spAutoFit/>
            </a:bodyPr>
            <a:lstStyle/>
            <a:p>
              <a:r>
                <a:rPr lang="en-US" sz="1650" b="1" dirty="0"/>
                <a:t>0.500</a:t>
              </a:r>
            </a:p>
          </p:txBody>
        </p:sp>
      </p:grpSp>
      <p:grpSp>
        <p:nvGrpSpPr>
          <p:cNvPr id="100" name="Group 99">
            <a:extLst>
              <a:ext uri="{FF2B5EF4-FFF2-40B4-BE49-F238E27FC236}">
                <a16:creationId xmlns:a16="http://schemas.microsoft.com/office/drawing/2014/main" id="{610FCE9B-7169-47B8-8DB4-5230C3CDFE2C}"/>
              </a:ext>
            </a:extLst>
          </p:cNvPr>
          <p:cNvGrpSpPr/>
          <p:nvPr/>
        </p:nvGrpSpPr>
        <p:grpSpPr>
          <a:xfrm>
            <a:off x="999247" y="6620542"/>
            <a:ext cx="670376" cy="346249"/>
            <a:chOff x="2236574" y="1285103"/>
            <a:chExt cx="812577" cy="419695"/>
          </a:xfrm>
        </p:grpSpPr>
        <p:sp>
          <p:nvSpPr>
            <p:cNvPr id="101" name="Rectangle: Rounded Corners 100">
              <a:extLst>
                <a:ext uri="{FF2B5EF4-FFF2-40B4-BE49-F238E27FC236}">
                  <a16:creationId xmlns:a16="http://schemas.microsoft.com/office/drawing/2014/main" id="{20D77D12-DFE9-4508-BA5B-5EA710C6A914}"/>
                </a:ext>
              </a:extLst>
            </p:cNvPr>
            <p:cNvSpPr/>
            <p:nvPr/>
          </p:nvSpPr>
          <p:spPr>
            <a:xfrm>
              <a:off x="2236574" y="1285104"/>
              <a:ext cx="713656" cy="369332"/>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50"/>
            </a:p>
          </p:txBody>
        </p:sp>
        <p:sp>
          <p:nvSpPr>
            <p:cNvPr id="102" name="TextBox 101">
              <a:extLst>
                <a:ext uri="{FF2B5EF4-FFF2-40B4-BE49-F238E27FC236}">
                  <a16:creationId xmlns:a16="http://schemas.microsoft.com/office/drawing/2014/main" id="{8DAAFA18-279E-47D8-856E-4ED8601891E7}"/>
                </a:ext>
              </a:extLst>
            </p:cNvPr>
            <p:cNvSpPr txBox="1"/>
            <p:nvPr/>
          </p:nvSpPr>
          <p:spPr>
            <a:xfrm>
              <a:off x="2236574" y="1285103"/>
              <a:ext cx="812577" cy="419695"/>
            </a:xfrm>
            <a:prstGeom prst="rect">
              <a:avLst/>
            </a:prstGeom>
            <a:noFill/>
          </p:spPr>
          <p:txBody>
            <a:bodyPr wrap="none" rtlCol="0">
              <a:spAutoFit/>
            </a:bodyPr>
            <a:lstStyle/>
            <a:p>
              <a:r>
                <a:rPr lang="en-US" sz="1650" b="1" dirty="0"/>
                <a:t>0.500</a:t>
              </a:r>
            </a:p>
          </p:txBody>
        </p:sp>
      </p:grpSp>
      <p:cxnSp>
        <p:nvCxnSpPr>
          <p:cNvPr id="103" name="Straight Connector 102">
            <a:extLst>
              <a:ext uri="{FF2B5EF4-FFF2-40B4-BE49-F238E27FC236}">
                <a16:creationId xmlns:a16="http://schemas.microsoft.com/office/drawing/2014/main" id="{03EFAC7B-25DE-4C0B-86AB-C7FF40060AF8}"/>
              </a:ext>
            </a:extLst>
          </p:cNvPr>
          <p:cNvCxnSpPr>
            <a:cxnSpLocks/>
          </p:cNvCxnSpPr>
          <p:nvPr/>
        </p:nvCxnSpPr>
        <p:spPr>
          <a:xfrm flipV="1">
            <a:off x="1606480" y="3770472"/>
            <a:ext cx="198408" cy="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EE5B742-EC23-4F24-8BE4-9ABBC645AD4F}"/>
              </a:ext>
            </a:extLst>
          </p:cNvPr>
          <p:cNvSpPr txBox="1"/>
          <p:nvPr/>
        </p:nvSpPr>
        <p:spPr>
          <a:xfrm>
            <a:off x="4383776" y="3194754"/>
            <a:ext cx="5047049" cy="3787714"/>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en-US" b="1" dirty="0">
                <a:solidFill>
                  <a:schemeClr val="tx1">
                    <a:lumMod val="65000"/>
                    <a:lumOff val="35000"/>
                  </a:schemeClr>
                </a:solidFill>
              </a:rPr>
              <a:t>Starting Experimental Specifications: </a:t>
            </a:r>
          </a:p>
          <a:p>
            <a:pPr marL="285750" indent="-285750" algn="l">
              <a:buFont typeface="Arial" panose="020B0604020202020204" pitchFamily="34" charset="0"/>
              <a:buChar char="•"/>
            </a:pPr>
            <a:r>
              <a:rPr lang="en-US" sz="1800" dirty="0">
                <a:solidFill>
                  <a:schemeClr val="tx1">
                    <a:lumMod val="65000"/>
                    <a:lumOff val="35000"/>
                  </a:schemeClr>
                </a:solidFill>
              </a:rPr>
              <a:t>Eps0 = 2.0 =&gt; x1_target = 0.119</a:t>
            </a:r>
          </a:p>
          <a:p>
            <a:pPr marL="285750" indent="-285750" algn="l">
              <a:buFont typeface="Arial" panose="020B0604020202020204" pitchFamily="34" charset="0"/>
              <a:buChar char="•"/>
            </a:pPr>
            <a:r>
              <a:rPr lang="en-US" sz="1800" dirty="0">
                <a:solidFill>
                  <a:schemeClr val="tx1">
                    <a:lumMod val="65000"/>
                    <a:lumOff val="35000"/>
                  </a:schemeClr>
                </a:solidFill>
              </a:rPr>
              <a:t>X1_actual (defined pattern) = 0.119*256 = 30.46 </a:t>
            </a:r>
          </a:p>
          <a:p>
            <a:pPr marL="285750" indent="-285750" algn="l">
              <a:buFont typeface="Arial" panose="020B0604020202020204" pitchFamily="34" charset="0"/>
              <a:buChar char="•"/>
            </a:pPr>
            <a:r>
              <a:rPr lang="en-US" sz="1800" dirty="0">
                <a:solidFill>
                  <a:schemeClr val="tx1">
                    <a:lumMod val="65000"/>
                    <a:lumOff val="35000"/>
                  </a:schemeClr>
                </a:solidFill>
              </a:rPr>
              <a:t>Or </a:t>
            </a:r>
            <a:r>
              <a:rPr lang="en-US" sz="1800" b="1" dirty="0">
                <a:solidFill>
                  <a:schemeClr val="tx1">
                    <a:lumMod val="65000"/>
                    <a:lumOff val="35000"/>
                  </a:schemeClr>
                </a:solidFill>
              </a:rPr>
              <a:t>X1_actual =&gt; 30</a:t>
            </a:r>
          </a:p>
          <a:p>
            <a:pPr algn="l"/>
            <a:r>
              <a:rPr lang="en-US" sz="1800" b="1" dirty="0">
                <a:solidFill>
                  <a:schemeClr val="tx1">
                    <a:lumMod val="65000"/>
                    <a:lumOff val="35000"/>
                  </a:schemeClr>
                </a:solidFill>
              </a:rPr>
              <a:t>=&gt; Generate a pattern where </a:t>
            </a:r>
            <a:r>
              <a:rPr lang="en-US" sz="1800" b="1" i="1" dirty="0">
                <a:solidFill>
                  <a:schemeClr val="tx1">
                    <a:lumMod val="65000"/>
                    <a:lumOff val="35000"/>
                  </a:schemeClr>
                </a:solidFill>
              </a:rPr>
              <a:t>X</a:t>
            </a:r>
            <a:r>
              <a:rPr lang="en-US" sz="1800" b="1" i="1" baseline="-25000" dirty="0">
                <a:solidFill>
                  <a:schemeClr val="tx1">
                    <a:lumMod val="65000"/>
                    <a:lumOff val="35000"/>
                  </a:schemeClr>
                </a:solidFill>
              </a:rPr>
              <a:t>1</a:t>
            </a:r>
            <a:r>
              <a:rPr lang="en-US" sz="1800" b="1" i="1" dirty="0">
                <a:solidFill>
                  <a:schemeClr val="tx1">
                    <a:lumMod val="65000"/>
                    <a:lumOff val="35000"/>
                  </a:schemeClr>
                </a:solidFill>
              </a:rPr>
              <a:t> = 30</a:t>
            </a:r>
          </a:p>
          <a:p>
            <a:pPr algn="l"/>
            <a:endParaRPr lang="en-US" dirty="0">
              <a:solidFill>
                <a:schemeClr val="tx1">
                  <a:lumMod val="65000"/>
                  <a:lumOff val="35000"/>
                </a:schemeClr>
              </a:solidFill>
            </a:endParaRPr>
          </a:p>
          <a:p>
            <a:pPr algn="l"/>
            <a:r>
              <a:rPr lang="en-US" b="1" dirty="0">
                <a:solidFill>
                  <a:schemeClr val="tx1">
                    <a:lumMod val="65000"/>
                    <a:lumOff val="35000"/>
                  </a:schemeClr>
                </a:solidFill>
              </a:rPr>
              <a:t>Expected values for FE minimum: </a:t>
            </a:r>
          </a:p>
          <a:p>
            <a:pPr marL="285750" indent="-285750" algn="l">
              <a:buFont typeface="Arial" panose="020B0604020202020204" pitchFamily="34" charset="0"/>
              <a:buChar char="•"/>
            </a:pPr>
            <a:r>
              <a:rPr lang="en-US" sz="1800" dirty="0">
                <a:solidFill>
                  <a:schemeClr val="tx1">
                    <a:lumMod val="65000"/>
                    <a:lumOff val="35000"/>
                  </a:schemeClr>
                </a:solidFill>
              </a:rPr>
              <a:t>eps0 near 2.0</a:t>
            </a:r>
          </a:p>
          <a:p>
            <a:pPr marL="285750" indent="-285750" algn="l">
              <a:buFont typeface="Arial" panose="020B0604020202020204" pitchFamily="34" charset="0"/>
              <a:buChar char="•"/>
            </a:pPr>
            <a:r>
              <a:rPr lang="en-US" sz="1800" dirty="0">
                <a:solidFill>
                  <a:schemeClr val="tx1">
                    <a:lumMod val="65000"/>
                    <a:lumOff val="35000"/>
                  </a:schemeClr>
                </a:solidFill>
              </a:rPr>
              <a:t>eps1 near 0.25, or </a:t>
            </a:r>
            <a:r>
              <a:rPr lang="en-US" sz="1800" i="1" dirty="0">
                <a:solidFill>
                  <a:schemeClr val="tx1">
                    <a:lumMod val="65000"/>
                    <a:lumOff val="35000"/>
                  </a:schemeClr>
                </a:solidFill>
              </a:rPr>
              <a:t>h</a:t>
            </a:r>
            <a:r>
              <a:rPr lang="en-US" sz="1800" dirty="0">
                <a:solidFill>
                  <a:schemeClr val="tx1">
                    <a:lumMod val="65000"/>
                    <a:lumOff val="35000"/>
                  </a:schemeClr>
                </a:solidFill>
              </a:rPr>
              <a:t> near 1.65</a:t>
            </a:r>
          </a:p>
          <a:p>
            <a:pPr marL="285750" indent="-285750" algn="l">
              <a:buFont typeface="Arial" panose="020B0604020202020204" pitchFamily="34" charset="0"/>
              <a:buChar char="•"/>
            </a:pPr>
            <a:endParaRPr lang="en-US" sz="1800" dirty="0">
              <a:solidFill>
                <a:schemeClr val="tx1">
                  <a:lumMod val="65000"/>
                  <a:lumOff val="35000"/>
                </a:schemeClr>
              </a:solidFill>
            </a:endParaRPr>
          </a:p>
          <a:p>
            <a:pPr algn="l"/>
            <a:r>
              <a:rPr lang="en-US" sz="1800" b="1" i="1" dirty="0">
                <a:solidFill>
                  <a:schemeClr val="tx1">
                    <a:lumMod val="65000"/>
                    <a:lumOff val="35000"/>
                  </a:schemeClr>
                </a:solidFill>
              </a:rPr>
              <a:t>However: </a:t>
            </a:r>
            <a:r>
              <a:rPr lang="en-US" sz="1800" dirty="0">
                <a:solidFill>
                  <a:schemeClr val="tx1">
                    <a:lumMod val="65000"/>
                    <a:lumOff val="35000"/>
                  </a:schemeClr>
                </a:solidFill>
              </a:rPr>
              <a:t>We don’t know exactly which values for (eps0, eps1) will produce a free energy minimum for this specified pattern</a:t>
            </a:r>
          </a:p>
        </p:txBody>
      </p:sp>
      <p:sp>
        <p:nvSpPr>
          <p:cNvPr id="104" name="TextBox 103">
            <a:extLst>
              <a:ext uri="{FF2B5EF4-FFF2-40B4-BE49-F238E27FC236}">
                <a16:creationId xmlns:a16="http://schemas.microsoft.com/office/drawing/2014/main" id="{90D50594-FA89-49E4-A8D5-1D47F238C4C8}"/>
              </a:ext>
            </a:extLst>
          </p:cNvPr>
          <p:cNvSpPr txBox="1"/>
          <p:nvPr/>
        </p:nvSpPr>
        <p:spPr>
          <a:xfrm>
            <a:off x="1698210" y="102265"/>
            <a:ext cx="6661979" cy="476967"/>
          </a:xfrm>
          <a:prstGeom prst="rect">
            <a:avLst/>
          </a:prstGeom>
          <a:noFill/>
        </p:spPr>
        <p:txBody>
          <a:bodyPr wrap="none" lIns="91358" tIns="45677" rIns="91358" bIns="45677" rtlCol="0">
            <a:spAutoFit/>
          </a:bodyPr>
          <a:lstStyle/>
          <a:p>
            <a:r>
              <a:rPr lang="en-US" sz="2500" b="1" dirty="0"/>
              <a:t>Experimental Specification: Very Small Rich Club </a:t>
            </a:r>
          </a:p>
        </p:txBody>
      </p:sp>
      <p:sp>
        <p:nvSpPr>
          <p:cNvPr id="7" name="TextBox 6">
            <a:extLst>
              <a:ext uri="{FF2B5EF4-FFF2-40B4-BE49-F238E27FC236}">
                <a16:creationId xmlns:a16="http://schemas.microsoft.com/office/drawing/2014/main" id="{E23529B0-8F6F-45C9-BA21-2A1FB2602B72}"/>
              </a:ext>
            </a:extLst>
          </p:cNvPr>
          <p:cNvSpPr txBox="1"/>
          <p:nvPr/>
        </p:nvSpPr>
        <p:spPr>
          <a:xfrm>
            <a:off x="2010857" y="609172"/>
            <a:ext cx="6187465" cy="830997"/>
          </a:xfrm>
          <a:prstGeom prst="rect">
            <a:avLst/>
          </a:prstGeom>
          <a:noFill/>
        </p:spPr>
        <p:txBody>
          <a:bodyPr wrap="square" rtlCol="0">
            <a:spAutoFit/>
          </a:bodyPr>
          <a:lstStyle/>
          <a:p>
            <a:pPr algn="ctr"/>
            <a:r>
              <a:rPr lang="en-US" sz="1600" b="1" dirty="0"/>
              <a:t>Create a small cluster of “A” nodes in a sea of “B,” and computationally identify the (eps0, eps1) values that yield the free energy minimum associated with this pattern. </a:t>
            </a:r>
          </a:p>
        </p:txBody>
      </p:sp>
      <p:sp>
        <p:nvSpPr>
          <p:cNvPr id="11" name="TextBox 10">
            <a:extLst>
              <a:ext uri="{FF2B5EF4-FFF2-40B4-BE49-F238E27FC236}">
                <a16:creationId xmlns:a16="http://schemas.microsoft.com/office/drawing/2014/main" id="{B3896784-5BE8-44B2-BF15-6590A70FA4DF}"/>
              </a:ext>
            </a:extLst>
          </p:cNvPr>
          <p:cNvSpPr txBox="1"/>
          <p:nvPr/>
        </p:nvSpPr>
        <p:spPr>
          <a:xfrm>
            <a:off x="1748354" y="3989061"/>
            <a:ext cx="2369314" cy="584775"/>
          </a:xfrm>
          <a:prstGeom prst="rect">
            <a:avLst/>
          </a:prstGeom>
          <a:solidFill>
            <a:schemeClr val="accent1">
              <a:lumMod val="40000"/>
              <a:lumOff val="60000"/>
            </a:schemeClr>
          </a:solidFill>
          <a:ln w="28575">
            <a:solidFill>
              <a:schemeClr val="accent1">
                <a:lumMod val="50000"/>
              </a:schemeClr>
            </a:solidFill>
          </a:ln>
        </p:spPr>
        <p:txBody>
          <a:bodyPr wrap="square" rtlCol="0">
            <a:spAutoFit/>
          </a:bodyPr>
          <a:lstStyle/>
          <a:p>
            <a:pPr algn="ctr"/>
            <a:r>
              <a:rPr lang="en-US" sz="1600" dirty="0"/>
              <a:t>We want to position a point approximately here: </a:t>
            </a:r>
          </a:p>
        </p:txBody>
      </p:sp>
      <p:sp>
        <p:nvSpPr>
          <p:cNvPr id="105" name="Diamond 104">
            <a:extLst>
              <a:ext uri="{FF2B5EF4-FFF2-40B4-BE49-F238E27FC236}">
                <a16:creationId xmlns:a16="http://schemas.microsoft.com/office/drawing/2014/main" id="{16FB0AB7-1039-4EA6-AC5B-E2B89234BF95}"/>
              </a:ext>
            </a:extLst>
          </p:cNvPr>
          <p:cNvSpPr/>
          <p:nvPr/>
        </p:nvSpPr>
        <p:spPr>
          <a:xfrm>
            <a:off x="4063165" y="4722425"/>
            <a:ext cx="272020" cy="366232"/>
          </a:xfrm>
          <a:prstGeom prst="diamond">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1035893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8" name="TextBox 447"/>
          <p:cNvSpPr txBox="1"/>
          <p:nvPr/>
        </p:nvSpPr>
        <p:spPr>
          <a:xfrm>
            <a:off x="6600741" y="48556"/>
            <a:ext cx="2694873" cy="841529"/>
          </a:xfrm>
          <a:prstGeom prst="rect">
            <a:avLst/>
          </a:prstGeom>
          <a:noFill/>
        </p:spPr>
        <p:txBody>
          <a:bodyPr wrap="none" lIns="101870" tIns="50935" rIns="101870" bIns="50935" rtlCol="0">
            <a:spAutoFit/>
          </a:bodyPr>
          <a:lstStyle/>
          <a:p>
            <a:r>
              <a:rPr lang="en-US" b="1" i="1" dirty="0"/>
              <a:t>A Very Small Rich Club: </a:t>
            </a:r>
          </a:p>
          <a:p>
            <a:pPr algn="ctr"/>
            <a:r>
              <a:rPr lang="en-US" sz="1400" dirty="0"/>
              <a:t>= 30 “A” (all connected)</a:t>
            </a:r>
          </a:p>
          <a:p>
            <a:pPr algn="ctr"/>
            <a:r>
              <a:rPr lang="en-US" sz="1400" dirty="0"/>
              <a:t>and 226 “B” (connected)</a:t>
            </a:r>
          </a:p>
        </p:txBody>
      </p:sp>
      <p:sp>
        <p:nvSpPr>
          <p:cNvPr id="402" name="TextBox 401"/>
          <p:cNvSpPr txBox="1"/>
          <p:nvPr/>
        </p:nvSpPr>
        <p:spPr>
          <a:xfrm>
            <a:off x="7040881" y="762000"/>
            <a:ext cx="2689423" cy="410641"/>
          </a:xfrm>
          <a:prstGeom prst="rect">
            <a:avLst/>
          </a:prstGeom>
          <a:noFill/>
        </p:spPr>
        <p:txBody>
          <a:bodyPr wrap="none" lIns="101870" tIns="50935" rIns="101870" bIns="50935" rtlCol="0">
            <a:spAutoFit/>
          </a:bodyPr>
          <a:lstStyle/>
          <a:p>
            <a:r>
              <a:rPr lang="en-US" dirty="0"/>
              <a:t>Configuration Variables </a:t>
            </a:r>
          </a:p>
        </p:txBody>
      </p:sp>
      <p:sp>
        <p:nvSpPr>
          <p:cNvPr id="35" name="Rectangle 34"/>
          <p:cNvSpPr/>
          <p:nvPr/>
        </p:nvSpPr>
        <p:spPr>
          <a:xfrm>
            <a:off x="754383" y="528319"/>
            <a:ext cx="335280" cy="345440"/>
          </a:xfrm>
          <a:prstGeom prst="rect">
            <a:avLst/>
          </a:prstGeom>
          <a:blipFill>
            <a:blip r:embed="rId3"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1089663" y="528319"/>
            <a:ext cx="335280" cy="345440"/>
          </a:xfrm>
          <a:prstGeom prst="rect">
            <a:avLst/>
          </a:prstGeom>
          <a:blipFill>
            <a:blip r:embed="rId3"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p:nvSpPr>
        <p:spPr>
          <a:xfrm>
            <a:off x="1424943" y="528319"/>
            <a:ext cx="335280" cy="345440"/>
          </a:xfrm>
          <a:prstGeom prst="rect">
            <a:avLst/>
          </a:prstGeom>
          <a:blipFill>
            <a:blip r:embed="rId3"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p:nvSpPr>
        <p:spPr>
          <a:xfrm>
            <a:off x="1760223" y="528319"/>
            <a:ext cx="335280" cy="345440"/>
          </a:xfrm>
          <a:prstGeom prst="rect">
            <a:avLst/>
          </a:prstGeom>
          <a:blipFill>
            <a:blip r:embed="rId3"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p:nvSpPr>
        <p:spPr>
          <a:xfrm>
            <a:off x="2430783" y="528319"/>
            <a:ext cx="335280" cy="345440"/>
          </a:xfrm>
          <a:prstGeom prst="rect">
            <a:avLst/>
          </a:prstGeom>
          <a:blipFill>
            <a:blip r:embed="rId3"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p:nvSpPr>
        <p:spPr>
          <a:xfrm>
            <a:off x="2766063" y="528319"/>
            <a:ext cx="335280" cy="345440"/>
          </a:xfrm>
          <a:prstGeom prst="rect">
            <a:avLst/>
          </a:prstGeom>
          <a:blipFill>
            <a:blip r:embed="rId3"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p:nvSpPr>
        <p:spPr>
          <a:xfrm>
            <a:off x="2095503" y="528319"/>
            <a:ext cx="335280" cy="345440"/>
          </a:xfrm>
          <a:prstGeom prst="rect">
            <a:avLst/>
          </a:prstGeom>
          <a:blipFill>
            <a:blip r:embed="rId3"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p:nvSpPr>
        <p:spPr>
          <a:xfrm>
            <a:off x="3101343" y="528319"/>
            <a:ext cx="335280" cy="345440"/>
          </a:xfrm>
          <a:prstGeom prst="rect">
            <a:avLst/>
          </a:prstGeom>
          <a:blipFill>
            <a:blip r:embed="rId3"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Rectangle 123"/>
          <p:cNvSpPr/>
          <p:nvPr/>
        </p:nvSpPr>
        <p:spPr>
          <a:xfrm>
            <a:off x="3436623" y="528319"/>
            <a:ext cx="335280" cy="345440"/>
          </a:xfrm>
          <a:prstGeom prst="rect">
            <a:avLst/>
          </a:prstGeom>
          <a:blipFill>
            <a:blip r:embed="rId3"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Rectangle 124"/>
          <p:cNvSpPr/>
          <p:nvPr/>
        </p:nvSpPr>
        <p:spPr>
          <a:xfrm>
            <a:off x="3771903" y="528319"/>
            <a:ext cx="335280" cy="345440"/>
          </a:xfrm>
          <a:prstGeom prst="rect">
            <a:avLst/>
          </a:prstGeom>
          <a:blipFill>
            <a:blip r:embed="rId3"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Rectangle 125"/>
          <p:cNvSpPr/>
          <p:nvPr/>
        </p:nvSpPr>
        <p:spPr>
          <a:xfrm>
            <a:off x="4107183" y="528319"/>
            <a:ext cx="335280" cy="345440"/>
          </a:xfrm>
          <a:prstGeom prst="rect">
            <a:avLst/>
          </a:prstGeom>
          <a:blipFill>
            <a:blip r:embed="rId3"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Rectangle 126"/>
          <p:cNvSpPr/>
          <p:nvPr/>
        </p:nvSpPr>
        <p:spPr>
          <a:xfrm>
            <a:off x="4442463" y="528319"/>
            <a:ext cx="335280" cy="345440"/>
          </a:xfrm>
          <a:prstGeom prst="rect">
            <a:avLst/>
          </a:prstGeom>
          <a:blipFill>
            <a:blip r:embed="rId3"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Rectangle 127"/>
          <p:cNvSpPr/>
          <p:nvPr/>
        </p:nvSpPr>
        <p:spPr>
          <a:xfrm>
            <a:off x="5113023" y="528319"/>
            <a:ext cx="335280" cy="345440"/>
          </a:xfrm>
          <a:prstGeom prst="rect">
            <a:avLst/>
          </a:prstGeom>
          <a:blipFill>
            <a:blip r:embed="rId3"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Rectangle 128"/>
          <p:cNvSpPr/>
          <p:nvPr/>
        </p:nvSpPr>
        <p:spPr>
          <a:xfrm>
            <a:off x="5783583" y="528319"/>
            <a:ext cx="335280" cy="345440"/>
          </a:xfrm>
          <a:prstGeom prst="rect">
            <a:avLst/>
          </a:prstGeom>
          <a:blipFill>
            <a:blip r:embed="rId3"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Rectangle 129"/>
          <p:cNvSpPr/>
          <p:nvPr/>
        </p:nvSpPr>
        <p:spPr>
          <a:xfrm>
            <a:off x="4777743" y="528319"/>
            <a:ext cx="335280" cy="345440"/>
          </a:xfrm>
          <a:prstGeom prst="rect">
            <a:avLst/>
          </a:prstGeom>
          <a:blipFill>
            <a:blip r:embed="rId3"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Rectangle 147"/>
          <p:cNvSpPr/>
          <p:nvPr/>
        </p:nvSpPr>
        <p:spPr>
          <a:xfrm>
            <a:off x="2598423" y="873759"/>
            <a:ext cx="335280" cy="34544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Rectangle 152"/>
          <p:cNvSpPr/>
          <p:nvPr/>
        </p:nvSpPr>
        <p:spPr>
          <a:xfrm>
            <a:off x="3268983" y="873759"/>
            <a:ext cx="335280" cy="34544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Rectangle 153"/>
          <p:cNvSpPr/>
          <p:nvPr/>
        </p:nvSpPr>
        <p:spPr>
          <a:xfrm>
            <a:off x="3604263" y="873759"/>
            <a:ext cx="335280" cy="34544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Rectangle 155"/>
          <p:cNvSpPr/>
          <p:nvPr/>
        </p:nvSpPr>
        <p:spPr>
          <a:xfrm>
            <a:off x="3939543" y="873759"/>
            <a:ext cx="335280" cy="34544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Rectangle 161"/>
          <p:cNvSpPr/>
          <p:nvPr/>
        </p:nvSpPr>
        <p:spPr>
          <a:xfrm>
            <a:off x="4945383" y="873759"/>
            <a:ext cx="335280" cy="34544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p:cNvSpPr/>
          <p:nvPr/>
        </p:nvSpPr>
        <p:spPr>
          <a:xfrm>
            <a:off x="586743" y="873759"/>
            <a:ext cx="335280" cy="34544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Rectangle 164"/>
          <p:cNvSpPr/>
          <p:nvPr/>
        </p:nvSpPr>
        <p:spPr>
          <a:xfrm>
            <a:off x="5951223" y="873759"/>
            <a:ext cx="335280" cy="345440"/>
          </a:xfrm>
          <a:prstGeom prst="rect">
            <a:avLst/>
          </a:prstGeom>
          <a:blipFill>
            <a:blip r:embed="rId3"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rot="10800000">
            <a:off x="4610102" y="5709919"/>
            <a:ext cx="335280" cy="34544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Rectangle 140"/>
          <p:cNvSpPr/>
          <p:nvPr/>
        </p:nvSpPr>
        <p:spPr>
          <a:xfrm rot="10800000">
            <a:off x="4274822" y="5709919"/>
            <a:ext cx="335280" cy="34544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Rectangle 141"/>
          <p:cNvSpPr/>
          <p:nvPr/>
        </p:nvSpPr>
        <p:spPr>
          <a:xfrm rot="10800000">
            <a:off x="3939542" y="5709919"/>
            <a:ext cx="335280" cy="34544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Rectangle 142"/>
          <p:cNvSpPr/>
          <p:nvPr/>
        </p:nvSpPr>
        <p:spPr>
          <a:xfrm rot="10800000">
            <a:off x="3268982" y="5709919"/>
            <a:ext cx="335280" cy="34544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Rectangle 148"/>
          <p:cNvSpPr/>
          <p:nvPr/>
        </p:nvSpPr>
        <p:spPr>
          <a:xfrm rot="10800000">
            <a:off x="2933702" y="5709919"/>
            <a:ext cx="335280" cy="34544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Rectangle 156"/>
          <p:cNvSpPr/>
          <p:nvPr/>
        </p:nvSpPr>
        <p:spPr>
          <a:xfrm rot="10800000">
            <a:off x="1592582" y="5709919"/>
            <a:ext cx="335280" cy="34544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Rectangle 157"/>
          <p:cNvSpPr/>
          <p:nvPr/>
        </p:nvSpPr>
        <p:spPr>
          <a:xfrm rot="10800000">
            <a:off x="1257302" y="5709919"/>
            <a:ext cx="335280" cy="34544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Rectangle 158"/>
          <p:cNvSpPr/>
          <p:nvPr/>
        </p:nvSpPr>
        <p:spPr>
          <a:xfrm rot="10800000">
            <a:off x="586742" y="5709919"/>
            <a:ext cx="335280" cy="34544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Rectangle 165"/>
          <p:cNvSpPr/>
          <p:nvPr/>
        </p:nvSpPr>
        <p:spPr>
          <a:xfrm rot="10800000">
            <a:off x="5951222" y="5709919"/>
            <a:ext cx="335280" cy="345440"/>
          </a:xfrm>
          <a:prstGeom prst="rect">
            <a:avLst/>
          </a:prstGeom>
          <a:blipFill>
            <a:blip r:embed="rId3"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Rectangle 167"/>
          <p:cNvSpPr/>
          <p:nvPr/>
        </p:nvSpPr>
        <p:spPr>
          <a:xfrm>
            <a:off x="1760223" y="1910079"/>
            <a:ext cx="335280" cy="34544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Rectangle 168"/>
          <p:cNvSpPr/>
          <p:nvPr/>
        </p:nvSpPr>
        <p:spPr>
          <a:xfrm>
            <a:off x="1424943" y="1910079"/>
            <a:ext cx="335280" cy="34544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Rectangle 169"/>
          <p:cNvSpPr/>
          <p:nvPr/>
        </p:nvSpPr>
        <p:spPr>
          <a:xfrm>
            <a:off x="922023" y="1564639"/>
            <a:ext cx="335280" cy="34544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Rectangle 170"/>
          <p:cNvSpPr/>
          <p:nvPr/>
        </p:nvSpPr>
        <p:spPr>
          <a:xfrm>
            <a:off x="1592583" y="1564639"/>
            <a:ext cx="335280" cy="34544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Rectangle 172"/>
          <p:cNvSpPr/>
          <p:nvPr/>
        </p:nvSpPr>
        <p:spPr>
          <a:xfrm>
            <a:off x="2095503" y="1910079"/>
            <a:ext cx="335280" cy="34544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 name="Rectangle 173"/>
          <p:cNvSpPr/>
          <p:nvPr/>
        </p:nvSpPr>
        <p:spPr>
          <a:xfrm>
            <a:off x="2430783" y="1910079"/>
            <a:ext cx="335280" cy="34544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Rectangle 174"/>
          <p:cNvSpPr/>
          <p:nvPr/>
        </p:nvSpPr>
        <p:spPr>
          <a:xfrm>
            <a:off x="3101343" y="1910079"/>
            <a:ext cx="335280" cy="34544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Rectangle 175"/>
          <p:cNvSpPr/>
          <p:nvPr/>
        </p:nvSpPr>
        <p:spPr>
          <a:xfrm>
            <a:off x="2766063" y="1910079"/>
            <a:ext cx="335280" cy="34544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Rectangle 176"/>
          <p:cNvSpPr/>
          <p:nvPr/>
        </p:nvSpPr>
        <p:spPr>
          <a:xfrm>
            <a:off x="1927863" y="1564639"/>
            <a:ext cx="335280" cy="34544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 name="Rectangle 177"/>
          <p:cNvSpPr/>
          <p:nvPr/>
        </p:nvSpPr>
        <p:spPr>
          <a:xfrm>
            <a:off x="2263143" y="1564639"/>
            <a:ext cx="335280" cy="34544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Rectangle 179"/>
          <p:cNvSpPr/>
          <p:nvPr/>
        </p:nvSpPr>
        <p:spPr>
          <a:xfrm>
            <a:off x="2598423" y="1564639"/>
            <a:ext cx="335280" cy="34544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Rectangle 182"/>
          <p:cNvSpPr/>
          <p:nvPr/>
        </p:nvSpPr>
        <p:spPr>
          <a:xfrm>
            <a:off x="4442463" y="1910079"/>
            <a:ext cx="335280" cy="34544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Rectangle 186"/>
          <p:cNvSpPr/>
          <p:nvPr/>
        </p:nvSpPr>
        <p:spPr>
          <a:xfrm>
            <a:off x="4274823" y="1564639"/>
            <a:ext cx="335280" cy="34544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Rectangle 187"/>
          <p:cNvSpPr/>
          <p:nvPr/>
        </p:nvSpPr>
        <p:spPr>
          <a:xfrm>
            <a:off x="3939543" y="1564639"/>
            <a:ext cx="335280" cy="34544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Rectangle 189"/>
          <p:cNvSpPr/>
          <p:nvPr/>
        </p:nvSpPr>
        <p:spPr>
          <a:xfrm>
            <a:off x="5113023" y="1910079"/>
            <a:ext cx="335280" cy="34544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Rectangle 192"/>
          <p:cNvSpPr/>
          <p:nvPr/>
        </p:nvSpPr>
        <p:spPr>
          <a:xfrm>
            <a:off x="4610103" y="1564639"/>
            <a:ext cx="335280" cy="34544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Rectangle 196"/>
          <p:cNvSpPr/>
          <p:nvPr/>
        </p:nvSpPr>
        <p:spPr>
          <a:xfrm>
            <a:off x="586743" y="1564639"/>
            <a:ext cx="335280" cy="34544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 name="Rectangle 197"/>
          <p:cNvSpPr/>
          <p:nvPr/>
        </p:nvSpPr>
        <p:spPr>
          <a:xfrm>
            <a:off x="5951223" y="1564639"/>
            <a:ext cx="335280" cy="345440"/>
          </a:xfrm>
          <a:prstGeom prst="rect">
            <a:avLst/>
          </a:prstGeom>
          <a:blipFill>
            <a:blip r:embed="rId3"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 name="Rectangle 198"/>
          <p:cNvSpPr/>
          <p:nvPr/>
        </p:nvSpPr>
        <p:spPr>
          <a:xfrm>
            <a:off x="6118863" y="1910079"/>
            <a:ext cx="335280" cy="345440"/>
          </a:xfrm>
          <a:prstGeom prst="rect">
            <a:avLst/>
          </a:prstGeom>
          <a:blipFill>
            <a:blip r:embed="rId3"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 name="Rectangle 199"/>
          <p:cNvSpPr/>
          <p:nvPr/>
        </p:nvSpPr>
        <p:spPr>
          <a:xfrm>
            <a:off x="754383" y="1910079"/>
            <a:ext cx="335280" cy="34544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 name="Rectangle 201"/>
          <p:cNvSpPr/>
          <p:nvPr/>
        </p:nvSpPr>
        <p:spPr>
          <a:xfrm>
            <a:off x="1760223" y="2600959"/>
            <a:ext cx="335280" cy="34544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Rectangle 202"/>
          <p:cNvSpPr/>
          <p:nvPr/>
        </p:nvSpPr>
        <p:spPr>
          <a:xfrm>
            <a:off x="1424943" y="2600959"/>
            <a:ext cx="335280" cy="34544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 name="Rectangle 204"/>
          <p:cNvSpPr/>
          <p:nvPr/>
        </p:nvSpPr>
        <p:spPr>
          <a:xfrm>
            <a:off x="1592583" y="2255519"/>
            <a:ext cx="335280" cy="34544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 name="Rectangle 205"/>
          <p:cNvSpPr/>
          <p:nvPr/>
        </p:nvSpPr>
        <p:spPr>
          <a:xfrm>
            <a:off x="1257303" y="2255519"/>
            <a:ext cx="335280" cy="34544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 name="Rectangle 206"/>
          <p:cNvSpPr/>
          <p:nvPr/>
        </p:nvSpPr>
        <p:spPr>
          <a:xfrm>
            <a:off x="2095503" y="2600959"/>
            <a:ext cx="335280" cy="34544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 name="Rectangle 207"/>
          <p:cNvSpPr/>
          <p:nvPr/>
        </p:nvSpPr>
        <p:spPr>
          <a:xfrm>
            <a:off x="2430783" y="2600959"/>
            <a:ext cx="335280" cy="34544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 name="Rectangle 210"/>
          <p:cNvSpPr/>
          <p:nvPr/>
        </p:nvSpPr>
        <p:spPr>
          <a:xfrm>
            <a:off x="1927863" y="2255519"/>
            <a:ext cx="335280" cy="34544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 name="Rectangle 211"/>
          <p:cNvSpPr/>
          <p:nvPr/>
        </p:nvSpPr>
        <p:spPr>
          <a:xfrm>
            <a:off x="2263143" y="2255519"/>
            <a:ext cx="335280" cy="34544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 name="Rectangle 212"/>
          <p:cNvSpPr/>
          <p:nvPr/>
        </p:nvSpPr>
        <p:spPr>
          <a:xfrm>
            <a:off x="2933703" y="2255519"/>
            <a:ext cx="335280" cy="34544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 name="Rectangle 213"/>
          <p:cNvSpPr/>
          <p:nvPr/>
        </p:nvSpPr>
        <p:spPr>
          <a:xfrm>
            <a:off x="2598423" y="2255519"/>
            <a:ext cx="335280" cy="34544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6" name="Rectangle 215"/>
          <p:cNvSpPr/>
          <p:nvPr/>
        </p:nvSpPr>
        <p:spPr>
          <a:xfrm>
            <a:off x="3771903" y="2600959"/>
            <a:ext cx="335280" cy="34544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8" name="Rectangle 217"/>
          <p:cNvSpPr/>
          <p:nvPr/>
        </p:nvSpPr>
        <p:spPr>
          <a:xfrm>
            <a:off x="4107183" y="2600959"/>
            <a:ext cx="335280" cy="34544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9" name="Rectangle 218"/>
          <p:cNvSpPr/>
          <p:nvPr/>
        </p:nvSpPr>
        <p:spPr>
          <a:xfrm>
            <a:off x="3268983" y="2255519"/>
            <a:ext cx="335280" cy="34544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0" name="Rectangle 219"/>
          <p:cNvSpPr/>
          <p:nvPr/>
        </p:nvSpPr>
        <p:spPr>
          <a:xfrm>
            <a:off x="3604263" y="2255519"/>
            <a:ext cx="335280" cy="34544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2" name="Rectangle 221"/>
          <p:cNvSpPr/>
          <p:nvPr/>
        </p:nvSpPr>
        <p:spPr>
          <a:xfrm>
            <a:off x="3939543" y="2255519"/>
            <a:ext cx="335280" cy="34544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 name="Rectangle 222"/>
          <p:cNvSpPr/>
          <p:nvPr/>
        </p:nvSpPr>
        <p:spPr>
          <a:xfrm>
            <a:off x="4777743" y="2600959"/>
            <a:ext cx="335280" cy="34544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 name="Rectangle 225"/>
          <p:cNvSpPr/>
          <p:nvPr/>
        </p:nvSpPr>
        <p:spPr>
          <a:xfrm>
            <a:off x="5448303" y="2600959"/>
            <a:ext cx="335280" cy="34544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 name="Rectangle 226"/>
          <p:cNvSpPr/>
          <p:nvPr/>
        </p:nvSpPr>
        <p:spPr>
          <a:xfrm>
            <a:off x="4610103" y="2255519"/>
            <a:ext cx="335280" cy="34544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8" name="Rectangle 227"/>
          <p:cNvSpPr/>
          <p:nvPr/>
        </p:nvSpPr>
        <p:spPr>
          <a:xfrm>
            <a:off x="4945383" y="2255519"/>
            <a:ext cx="335280" cy="34544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0" name="Rectangle 229"/>
          <p:cNvSpPr/>
          <p:nvPr/>
        </p:nvSpPr>
        <p:spPr>
          <a:xfrm>
            <a:off x="5280663" y="2255519"/>
            <a:ext cx="335280" cy="34544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1" name="Rectangle 230"/>
          <p:cNvSpPr/>
          <p:nvPr/>
        </p:nvSpPr>
        <p:spPr>
          <a:xfrm>
            <a:off x="586743" y="2255519"/>
            <a:ext cx="335280" cy="34544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2" name="Rectangle 231"/>
          <p:cNvSpPr/>
          <p:nvPr/>
        </p:nvSpPr>
        <p:spPr>
          <a:xfrm>
            <a:off x="5951223" y="2255519"/>
            <a:ext cx="335280" cy="345440"/>
          </a:xfrm>
          <a:prstGeom prst="rect">
            <a:avLst/>
          </a:prstGeom>
          <a:blipFill>
            <a:blip r:embed="rId3"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 name="Rectangle 232"/>
          <p:cNvSpPr/>
          <p:nvPr/>
        </p:nvSpPr>
        <p:spPr>
          <a:xfrm>
            <a:off x="6118863" y="2600959"/>
            <a:ext cx="335280" cy="345440"/>
          </a:xfrm>
          <a:prstGeom prst="rect">
            <a:avLst/>
          </a:prstGeom>
          <a:blipFill>
            <a:blip r:embed="rId3"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4" name="Rectangle 233"/>
          <p:cNvSpPr/>
          <p:nvPr/>
        </p:nvSpPr>
        <p:spPr>
          <a:xfrm>
            <a:off x="754380" y="2606738"/>
            <a:ext cx="335280" cy="34544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 name="Rectangle 234"/>
          <p:cNvSpPr/>
          <p:nvPr/>
        </p:nvSpPr>
        <p:spPr>
          <a:xfrm rot="10800000">
            <a:off x="5448302" y="6055359"/>
            <a:ext cx="335280" cy="34544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9" name="Rectangle 238"/>
          <p:cNvSpPr/>
          <p:nvPr/>
        </p:nvSpPr>
        <p:spPr>
          <a:xfrm rot="10800000">
            <a:off x="4107182" y="6055359"/>
            <a:ext cx="335280" cy="34544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0" name="Rectangle 239"/>
          <p:cNvSpPr/>
          <p:nvPr/>
        </p:nvSpPr>
        <p:spPr>
          <a:xfrm rot="10800000">
            <a:off x="3436622" y="6055359"/>
            <a:ext cx="335280" cy="34544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1" name="Rectangle 240"/>
          <p:cNvSpPr/>
          <p:nvPr/>
        </p:nvSpPr>
        <p:spPr>
          <a:xfrm rot="10800000">
            <a:off x="3771902" y="6055359"/>
            <a:ext cx="335280" cy="34544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2" name="Rectangle 241"/>
          <p:cNvSpPr/>
          <p:nvPr/>
        </p:nvSpPr>
        <p:spPr>
          <a:xfrm rot="10800000">
            <a:off x="3101342" y="6055359"/>
            <a:ext cx="335280" cy="34544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3" name="Rectangle 242"/>
          <p:cNvSpPr/>
          <p:nvPr/>
        </p:nvSpPr>
        <p:spPr>
          <a:xfrm rot="10800000">
            <a:off x="2766062" y="6055359"/>
            <a:ext cx="335280" cy="34544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5" name="Rectangle 244"/>
          <p:cNvSpPr/>
          <p:nvPr/>
        </p:nvSpPr>
        <p:spPr>
          <a:xfrm rot="10800000">
            <a:off x="2430782" y="6055359"/>
            <a:ext cx="335280" cy="34544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8" name="Rectangle 247"/>
          <p:cNvSpPr/>
          <p:nvPr/>
        </p:nvSpPr>
        <p:spPr>
          <a:xfrm rot="10800000">
            <a:off x="754382" y="6055359"/>
            <a:ext cx="335280" cy="34544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9" name="Rectangle 248"/>
          <p:cNvSpPr/>
          <p:nvPr/>
        </p:nvSpPr>
        <p:spPr>
          <a:xfrm rot="10800000">
            <a:off x="1089662" y="6055359"/>
            <a:ext cx="335280" cy="34544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1" name="Rectangle 250"/>
          <p:cNvSpPr/>
          <p:nvPr/>
        </p:nvSpPr>
        <p:spPr>
          <a:xfrm rot="10800000">
            <a:off x="6118862" y="6055359"/>
            <a:ext cx="335280" cy="345440"/>
          </a:xfrm>
          <a:prstGeom prst="rect">
            <a:avLst/>
          </a:prstGeom>
          <a:blipFill>
            <a:blip r:embed="rId3"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6" name="Rectangle 255"/>
          <p:cNvSpPr/>
          <p:nvPr/>
        </p:nvSpPr>
        <p:spPr>
          <a:xfrm>
            <a:off x="1760223" y="1219199"/>
            <a:ext cx="335280" cy="34544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7" name="Rectangle 256"/>
          <p:cNvSpPr/>
          <p:nvPr/>
        </p:nvSpPr>
        <p:spPr>
          <a:xfrm>
            <a:off x="1424943" y="1219199"/>
            <a:ext cx="335280" cy="34544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8" name="Rectangle 257"/>
          <p:cNvSpPr/>
          <p:nvPr/>
        </p:nvSpPr>
        <p:spPr>
          <a:xfrm>
            <a:off x="2095503" y="1219199"/>
            <a:ext cx="335280" cy="34544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9" name="Rectangle 258"/>
          <p:cNvSpPr/>
          <p:nvPr/>
        </p:nvSpPr>
        <p:spPr>
          <a:xfrm>
            <a:off x="2430783" y="1219199"/>
            <a:ext cx="335280" cy="34544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0" name="Rectangle 259"/>
          <p:cNvSpPr/>
          <p:nvPr/>
        </p:nvSpPr>
        <p:spPr>
          <a:xfrm>
            <a:off x="3101343" y="1219199"/>
            <a:ext cx="335280" cy="34544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1" name="Rectangle 260"/>
          <p:cNvSpPr/>
          <p:nvPr/>
        </p:nvSpPr>
        <p:spPr>
          <a:xfrm>
            <a:off x="2766063" y="1219199"/>
            <a:ext cx="335280" cy="34544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2" name="Rectangle 261"/>
          <p:cNvSpPr/>
          <p:nvPr/>
        </p:nvSpPr>
        <p:spPr>
          <a:xfrm>
            <a:off x="3436623" y="1219199"/>
            <a:ext cx="335280" cy="34544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3" name="Rectangle 262"/>
          <p:cNvSpPr/>
          <p:nvPr/>
        </p:nvSpPr>
        <p:spPr>
          <a:xfrm>
            <a:off x="3771903" y="1219199"/>
            <a:ext cx="335280" cy="34544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5" name="Rectangle 264"/>
          <p:cNvSpPr/>
          <p:nvPr/>
        </p:nvSpPr>
        <p:spPr>
          <a:xfrm>
            <a:off x="4107183" y="1219199"/>
            <a:ext cx="335280" cy="34544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6" name="Rectangle 265"/>
          <p:cNvSpPr/>
          <p:nvPr/>
        </p:nvSpPr>
        <p:spPr>
          <a:xfrm>
            <a:off x="4777743" y="1219199"/>
            <a:ext cx="335280" cy="34544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7" name="Rectangle 266"/>
          <p:cNvSpPr/>
          <p:nvPr/>
        </p:nvSpPr>
        <p:spPr>
          <a:xfrm>
            <a:off x="5113023" y="1219199"/>
            <a:ext cx="335280" cy="34544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9" name="Rectangle 268"/>
          <p:cNvSpPr/>
          <p:nvPr/>
        </p:nvSpPr>
        <p:spPr>
          <a:xfrm>
            <a:off x="5448303" y="1219199"/>
            <a:ext cx="335280" cy="34544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0" name="Rectangle 269"/>
          <p:cNvSpPr/>
          <p:nvPr/>
        </p:nvSpPr>
        <p:spPr>
          <a:xfrm>
            <a:off x="6118863" y="1219199"/>
            <a:ext cx="335280" cy="345440"/>
          </a:xfrm>
          <a:prstGeom prst="rect">
            <a:avLst/>
          </a:prstGeom>
          <a:blipFill>
            <a:blip r:embed="rId3"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1" name="Rectangle 270"/>
          <p:cNvSpPr/>
          <p:nvPr/>
        </p:nvSpPr>
        <p:spPr>
          <a:xfrm>
            <a:off x="754383" y="1219199"/>
            <a:ext cx="335280" cy="34544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5" name="Rectangle 274"/>
          <p:cNvSpPr/>
          <p:nvPr/>
        </p:nvSpPr>
        <p:spPr>
          <a:xfrm rot="10800000">
            <a:off x="4442462" y="5364479"/>
            <a:ext cx="335280" cy="34544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8" name="Rectangle 277"/>
          <p:cNvSpPr/>
          <p:nvPr/>
        </p:nvSpPr>
        <p:spPr>
          <a:xfrm rot="10800000">
            <a:off x="3771902" y="5364479"/>
            <a:ext cx="335280" cy="34544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9" name="Rectangle 278"/>
          <p:cNvSpPr/>
          <p:nvPr/>
        </p:nvSpPr>
        <p:spPr>
          <a:xfrm rot="10800000">
            <a:off x="3101342" y="5364479"/>
            <a:ext cx="335280" cy="34544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1" name="Rectangle 280"/>
          <p:cNvSpPr/>
          <p:nvPr/>
        </p:nvSpPr>
        <p:spPr>
          <a:xfrm rot="10800000">
            <a:off x="2095502" y="5364479"/>
            <a:ext cx="335280" cy="34544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3" name="Rectangle 282"/>
          <p:cNvSpPr/>
          <p:nvPr/>
        </p:nvSpPr>
        <p:spPr>
          <a:xfrm rot="10800000">
            <a:off x="1760222" y="5364479"/>
            <a:ext cx="335280" cy="34544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4" name="Rectangle 283"/>
          <p:cNvSpPr/>
          <p:nvPr/>
        </p:nvSpPr>
        <p:spPr>
          <a:xfrm rot="10800000">
            <a:off x="1424942" y="5364479"/>
            <a:ext cx="335280" cy="34544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6" name="Rectangle 285"/>
          <p:cNvSpPr/>
          <p:nvPr/>
        </p:nvSpPr>
        <p:spPr>
          <a:xfrm rot="10800000">
            <a:off x="1089662" y="5364479"/>
            <a:ext cx="335280" cy="34544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8" name="Rectangle 287"/>
          <p:cNvSpPr/>
          <p:nvPr/>
        </p:nvSpPr>
        <p:spPr>
          <a:xfrm rot="10800000">
            <a:off x="6118862" y="5364479"/>
            <a:ext cx="335280" cy="345440"/>
          </a:xfrm>
          <a:prstGeom prst="rect">
            <a:avLst/>
          </a:prstGeom>
          <a:blipFill>
            <a:blip r:embed="rId3"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1" name="Rectangle 290"/>
          <p:cNvSpPr/>
          <p:nvPr/>
        </p:nvSpPr>
        <p:spPr>
          <a:xfrm rot="10800000">
            <a:off x="4610103" y="5019039"/>
            <a:ext cx="335280" cy="34544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5" name="Rectangle 294"/>
          <p:cNvSpPr/>
          <p:nvPr/>
        </p:nvSpPr>
        <p:spPr>
          <a:xfrm rot="10800000">
            <a:off x="3268983" y="5019039"/>
            <a:ext cx="335280" cy="34544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6" name="Rectangle 295"/>
          <p:cNvSpPr/>
          <p:nvPr/>
        </p:nvSpPr>
        <p:spPr>
          <a:xfrm rot="10800000">
            <a:off x="3604263" y="5019039"/>
            <a:ext cx="335280" cy="34544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9" name="Rectangle 298"/>
          <p:cNvSpPr/>
          <p:nvPr/>
        </p:nvSpPr>
        <p:spPr>
          <a:xfrm rot="10800000">
            <a:off x="1927863" y="5019039"/>
            <a:ext cx="335280" cy="34544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1" name="Rectangle 300"/>
          <p:cNvSpPr/>
          <p:nvPr/>
        </p:nvSpPr>
        <p:spPr>
          <a:xfrm rot="10800000">
            <a:off x="1592583" y="5019039"/>
            <a:ext cx="335280" cy="34544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2" name="Rectangle 301"/>
          <p:cNvSpPr/>
          <p:nvPr/>
        </p:nvSpPr>
        <p:spPr>
          <a:xfrm rot="10800000">
            <a:off x="1257303" y="5019039"/>
            <a:ext cx="335280" cy="34544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3" name="Rectangle 302"/>
          <p:cNvSpPr/>
          <p:nvPr/>
        </p:nvSpPr>
        <p:spPr>
          <a:xfrm rot="10800000">
            <a:off x="586743" y="5019039"/>
            <a:ext cx="335280" cy="34544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5" name="Rectangle 304"/>
          <p:cNvSpPr/>
          <p:nvPr/>
        </p:nvSpPr>
        <p:spPr>
          <a:xfrm rot="10800000">
            <a:off x="5951222" y="5019039"/>
            <a:ext cx="335280" cy="345440"/>
          </a:xfrm>
          <a:prstGeom prst="rect">
            <a:avLst/>
          </a:prstGeom>
          <a:blipFill>
            <a:blip r:embed="rId3"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6" name="Rectangle 305"/>
          <p:cNvSpPr/>
          <p:nvPr/>
        </p:nvSpPr>
        <p:spPr>
          <a:xfrm rot="10800000">
            <a:off x="5615943" y="5019039"/>
            <a:ext cx="335280" cy="34544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9" name="Rectangle 308"/>
          <p:cNvSpPr/>
          <p:nvPr/>
        </p:nvSpPr>
        <p:spPr>
          <a:xfrm rot="10800000">
            <a:off x="4777742" y="4673599"/>
            <a:ext cx="335280" cy="34544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0" name="Rectangle 309"/>
          <p:cNvSpPr/>
          <p:nvPr/>
        </p:nvSpPr>
        <p:spPr>
          <a:xfrm rot="10800000">
            <a:off x="5113022" y="4673599"/>
            <a:ext cx="335280" cy="34544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1" name="Rectangle 310"/>
          <p:cNvSpPr/>
          <p:nvPr/>
        </p:nvSpPr>
        <p:spPr>
          <a:xfrm rot="10800000">
            <a:off x="4442462" y="4673599"/>
            <a:ext cx="335280" cy="34544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3" name="Rectangle 312"/>
          <p:cNvSpPr/>
          <p:nvPr/>
        </p:nvSpPr>
        <p:spPr>
          <a:xfrm rot="10800000">
            <a:off x="3436622" y="4673599"/>
            <a:ext cx="335280" cy="34544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4" name="Rectangle 313"/>
          <p:cNvSpPr/>
          <p:nvPr/>
        </p:nvSpPr>
        <p:spPr>
          <a:xfrm rot="10800000">
            <a:off x="3771902" y="4673599"/>
            <a:ext cx="335280" cy="34544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5" name="Rectangle 314"/>
          <p:cNvSpPr/>
          <p:nvPr/>
        </p:nvSpPr>
        <p:spPr>
          <a:xfrm rot="10800000">
            <a:off x="3101342" y="4673599"/>
            <a:ext cx="335280" cy="34544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6" name="Rectangle 315"/>
          <p:cNvSpPr/>
          <p:nvPr/>
        </p:nvSpPr>
        <p:spPr>
          <a:xfrm rot="10800000">
            <a:off x="2766062" y="4673599"/>
            <a:ext cx="335280" cy="34544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8" name="Rectangle 317"/>
          <p:cNvSpPr/>
          <p:nvPr/>
        </p:nvSpPr>
        <p:spPr>
          <a:xfrm rot="10800000">
            <a:off x="2430782" y="4673599"/>
            <a:ext cx="335280" cy="34544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9" name="Rectangle 318"/>
          <p:cNvSpPr/>
          <p:nvPr/>
        </p:nvSpPr>
        <p:spPr>
          <a:xfrm rot="10800000">
            <a:off x="1760222" y="4673599"/>
            <a:ext cx="335280" cy="34544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0" name="Rectangle 319"/>
          <p:cNvSpPr/>
          <p:nvPr/>
        </p:nvSpPr>
        <p:spPr>
          <a:xfrm rot="10800000">
            <a:off x="1424942" y="4673599"/>
            <a:ext cx="335280" cy="34544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1" name="Rectangle 320"/>
          <p:cNvSpPr/>
          <p:nvPr/>
        </p:nvSpPr>
        <p:spPr>
          <a:xfrm rot="10800000">
            <a:off x="754382" y="4673599"/>
            <a:ext cx="335280" cy="34544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4" name="Rectangle 323"/>
          <p:cNvSpPr/>
          <p:nvPr/>
        </p:nvSpPr>
        <p:spPr>
          <a:xfrm rot="10800000">
            <a:off x="6118862" y="4673599"/>
            <a:ext cx="335280" cy="345440"/>
          </a:xfrm>
          <a:prstGeom prst="rect">
            <a:avLst/>
          </a:prstGeom>
          <a:blipFill>
            <a:blip r:embed="rId3"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7" name="Rectangle 326"/>
          <p:cNvSpPr/>
          <p:nvPr/>
        </p:nvSpPr>
        <p:spPr>
          <a:xfrm rot="10800000">
            <a:off x="4610102" y="4328159"/>
            <a:ext cx="335280" cy="34544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8" name="Rectangle 327"/>
          <p:cNvSpPr/>
          <p:nvPr/>
        </p:nvSpPr>
        <p:spPr>
          <a:xfrm rot="10800000">
            <a:off x="4945382" y="4328159"/>
            <a:ext cx="335280" cy="34544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9" name="Rectangle 328"/>
          <p:cNvSpPr/>
          <p:nvPr/>
        </p:nvSpPr>
        <p:spPr>
          <a:xfrm rot="10800000">
            <a:off x="4274822" y="4328159"/>
            <a:ext cx="335280" cy="34544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0" name="Rectangle 329"/>
          <p:cNvSpPr/>
          <p:nvPr/>
        </p:nvSpPr>
        <p:spPr>
          <a:xfrm rot="10800000">
            <a:off x="3939542" y="4328159"/>
            <a:ext cx="335280" cy="34544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1" name="Rectangle 330"/>
          <p:cNvSpPr/>
          <p:nvPr/>
        </p:nvSpPr>
        <p:spPr>
          <a:xfrm rot="10800000">
            <a:off x="3268982" y="4328159"/>
            <a:ext cx="335280" cy="34544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2" name="Rectangle 331"/>
          <p:cNvSpPr/>
          <p:nvPr/>
        </p:nvSpPr>
        <p:spPr>
          <a:xfrm rot="10800000">
            <a:off x="3604262" y="4328159"/>
            <a:ext cx="335280" cy="34544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3" name="Rectangle 332"/>
          <p:cNvSpPr/>
          <p:nvPr/>
        </p:nvSpPr>
        <p:spPr>
          <a:xfrm rot="10800000">
            <a:off x="2933702" y="4328159"/>
            <a:ext cx="335280" cy="34544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4" name="Rectangle 333"/>
          <p:cNvSpPr/>
          <p:nvPr/>
        </p:nvSpPr>
        <p:spPr>
          <a:xfrm rot="10800000">
            <a:off x="2598422" y="4328159"/>
            <a:ext cx="335280" cy="34544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6" name="Rectangle 335"/>
          <p:cNvSpPr/>
          <p:nvPr/>
        </p:nvSpPr>
        <p:spPr>
          <a:xfrm rot="10800000">
            <a:off x="2263142" y="4328159"/>
            <a:ext cx="335280" cy="34544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7" name="Rectangle 336"/>
          <p:cNvSpPr/>
          <p:nvPr/>
        </p:nvSpPr>
        <p:spPr>
          <a:xfrm rot="10800000">
            <a:off x="1592582" y="4328159"/>
            <a:ext cx="335280" cy="34544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9" name="Rectangle 338"/>
          <p:cNvSpPr/>
          <p:nvPr/>
        </p:nvSpPr>
        <p:spPr>
          <a:xfrm rot="10800000">
            <a:off x="586742" y="4328159"/>
            <a:ext cx="335280" cy="34544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0" name="Rectangle 339"/>
          <p:cNvSpPr/>
          <p:nvPr/>
        </p:nvSpPr>
        <p:spPr>
          <a:xfrm rot="10800000">
            <a:off x="922022" y="4328159"/>
            <a:ext cx="335280" cy="34544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1" name="Rectangle 340"/>
          <p:cNvSpPr/>
          <p:nvPr/>
        </p:nvSpPr>
        <p:spPr>
          <a:xfrm rot="10800000">
            <a:off x="5951222" y="4328159"/>
            <a:ext cx="335280" cy="345440"/>
          </a:xfrm>
          <a:prstGeom prst="rect">
            <a:avLst/>
          </a:prstGeom>
          <a:blipFill>
            <a:blip r:embed="rId3"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2" name="Rectangle 341"/>
          <p:cNvSpPr/>
          <p:nvPr/>
        </p:nvSpPr>
        <p:spPr>
          <a:xfrm rot="10800000">
            <a:off x="5615942" y="4328159"/>
            <a:ext cx="335280" cy="34544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5" name="Rectangle 344"/>
          <p:cNvSpPr/>
          <p:nvPr/>
        </p:nvSpPr>
        <p:spPr>
          <a:xfrm>
            <a:off x="1760223" y="3291839"/>
            <a:ext cx="335280" cy="34544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1" name="Rectangle 350"/>
          <p:cNvSpPr/>
          <p:nvPr/>
        </p:nvSpPr>
        <p:spPr>
          <a:xfrm>
            <a:off x="2430783" y="3291839"/>
            <a:ext cx="335280" cy="34544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2" name="Rectangle 351"/>
          <p:cNvSpPr/>
          <p:nvPr/>
        </p:nvSpPr>
        <p:spPr>
          <a:xfrm>
            <a:off x="3101343" y="3291839"/>
            <a:ext cx="335280" cy="34544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3" name="Rectangle 352"/>
          <p:cNvSpPr/>
          <p:nvPr/>
        </p:nvSpPr>
        <p:spPr>
          <a:xfrm>
            <a:off x="2766063" y="3291839"/>
            <a:ext cx="335280" cy="34544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4" name="Rectangle 353"/>
          <p:cNvSpPr/>
          <p:nvPr/>
        </p:nvSpPr>
        <p:spPr>
          <a:xfrm>
            <a:off x="1927863" y="2946399"/>
            <a:ext cx="335280" cy="34544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5" name="Rectangle 354"/>
          <p:cNvSpPr/>
          <p:nvPr/>
        </p:nvSpPr>
        <p:spPr>
          <a:xfrm>
            <a:off x="2263143" y="2946399"/>
            <a:ext cx="335280" cy="34544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6" name="Rectangle 355"/>
          <p:cNvSpPr/>
          <p:nvPr/>
        </p:nvSpPr>
        <p:spPr>
          <a:xfrm>
            <a:off x="2933703" y="2946399"/>
            <a:ext cx="335280" cy="34544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7" name="Rectangle 356"/>
          <p:cNvSpPr/>
          <p:nvPr/>
        </p:nvSpPr>
        <p:spPr>
          <a:xfrm>
            <a:off x="2598423" y="2946399"/>
            <a:ext cx="335280" cy="34544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8" name="Rectangle 357"/>
          <p:cNvSpPr/>
          <p:nvPr/>
        </p:nvSpPr>
        <p:spPr>
          <a:xfrm>
            <a:off x="3436623" y="3291839"/>
            <a:ext cx="335280" cy="34544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0" name="Rectangle 359"/>
          <p:cNvSpPr/>
          <p:nvPr/>
        </p:nvSpPr>
        <p:spPr>
          <a:xfrm>
            <a:off x="4442463" y="3291839"/>
            <a:ext cx="335280" cy="34544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2" name="Rectangle 361"/>
          <p:cNvSpPr/>
          <p:nvPr/>
        </p:nvSpPr>
        <p:spPr>
          <a:xfrm>
            <a:off x="3268983" y="2946399"/>
            <a:ext cx="335280" cy="34544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4" name="Rectangle 363"/>
          <p:cNvSpPr/>
          <p:nvPr/>
        </p:nvSpPr>
        <p:spPr>
          <a:xfrm>
            <a:off x="4274823" y="2946399"/>
            <a:ext cx="335280" cy="34544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5" name="Rectangle 364"/>
          <p:cNvSpPr/>
          <p:nvPr/>
        </p:nvSpPr>
        <p:spPr>
          <a:xfrm>
            <a:off x="3939543" y="2946399"/>
            <a:ext cx="335280" cy="34544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6" name="Rectangle 365"/>
          <p:cNvSpPr/>
          <p:nvPr/>
        </p:nvSpPr>
        <p:spPr>
          <a:xfrm>
            <a:off x="4777743" y="3291839"/>
            <a:ext cx="335280" cy="34544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7" name="Rectangle 366"/>
          <p:cNvSpPr/>
          <p:nvPr/>
        </p:nvSpPr>
        <p:spPr>
          <a:xfrm>
            <a:off x="5113023" y="3291839"/>
            <a:ext cx="335280" cy="34544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9" name="Rectangle 368"/>
          <p:cNvSpPr/>
          <p:nvPr/>
        </p:nvSpPr>
        <p:spPr>
          <a:xfrm>
            <a:off x="5448303" y="3291839"/>
            <a:ext cx="335280" cy="34544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0" name="Rectangle 369"/>
          <p:cNvSpPr/>
          <p:nvPr/>
        </p:nvSpPr>
        <p:spPr>
          <a:xfrm>
            <a:off x="4610103" y="2946399"/>
            <a:ext cx="335280" cy="34544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3" name="Rectangle 372"/>
          <p:cNvSpPr/>
          <p:nvPr/>
        </p:nvSpPr>
        <p:spPr>
          <a:xfrm>
            <a:off x="5280663" y="2946399"/>
            <a:ext cx="335280" cy="34544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4" name="Rectangle 373"/>
          <p:cNvSpPr/>
          <p:nvPr/>
        </p:nvSpPr>
        <p:spPr>
          <a:xfrm>
            <a:off x="586743" y="2946399"/>
            <a:ext cx="335280" cy="34544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5" name="Rectangle 374"/>
          <p:cNvSpPr/>
          <p:nvPr/>
        </p:nvSpPr>
        <p:spPr>
          <a:xfrm>
            <a:off x="5951223" y="2946399"/>
            <a:ext cx="335280" cy="345440"/>
          </a:xfrm>
          <a:prstGeom prst="rect">
            <a:avLst/>
          </a:prstGeom>
          <a:blipFill>
            <a:blip r:embed="rId3"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6" name="Rectangle 375"/>
          <p:cNvSpPr/>
          <p:nvPr/>
        </p:nvSpPr>
        <p:spPr>
          <a:xfrm>
            <a:off x="6118863" y="3291839"/>
            <a:ext cx="335280" cy="345440"/>
          </a:xfrm>
          <a:prstGeom prst="rect">
            <a:avLst/>
          </a:prstGeom>
          <a:blipFill>
            <a:blip r:embed="rId3"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1" name="Rectangle 380"/>
          <p:cNvSpPr/>
          <p:nvPr/>
        </p:nvSpPr>
        <p:spPr>
          <a:xfrm rot="10800000">
            <a:off x="4442462" y="3982719"/>
            <a:ext cx="335280" cy="34544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2" name="Rectangle 381"/>
          <p:cNvSpPr/>
          <p:nvPr/>
        </p:nvSpPr>
        <p:spPr>
          <a:xfrm rot="10800000">
            <a:off x="4107182" y="3982719"/>
            <a:ext cx="335280" cy="34544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3" name="Rectangle 382"/>
          <p:cNvSpPr/>
          <p:nvPr/>
        </p:nvSpPr>
        <p:spPr>
          <a:xfrm rot="10800000">
            <a:off x="3436622" y="3982719"/>
            <a:ext cx="335280" cy="34544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4" name="Rectangle 383"/>
          <p:cNvSpPr/>
          <p:nvPr/>
        </p:nvSpPr>
        <p:spPr>
          <a:xfrm rot="10800000">
            <a:off x="3771902" y="3982719"/>
            <a:ext cx="335280" cy="34544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5" name="Rectangle 384"/>
          <p:cNvSpPr/>
          <p:nvPr/>
        </p:nvSpPr>
        <p:spPr>
          <a:xfrm rot="10800000">
            <a:off x="3101342" y="3982719"/>
            <a:ext cx="335280" cy="34544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6" name="Rectangle 385"/>
          <p:cNvSpPr/>
          <p:nvPr/>
        </p:nvSpPr>
        <p:spPr>
          <a:xfrm rot="10800000">
            <a:off x="2766062" y="3982719"/>
            <a:ext cx="335280" cy="34544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7" name="Rectangle 386"/>
          <p:cNvSpPr/>
          <p:nvPr/>
        </p:nvSpPr>
        <p:spPr>
          <a:xfrm rot="10800000">
            <a:off x="2095502" y="3982719"/>
            <a:ext cx="335280" cy="34544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8" name="Rectangle 387"/>
          <p:cNvSpPr/>
          <p:nvPr/>
        </p:nvSpPr>
        <p:spPr>
          <a:xfrm rot="10800000">
            <a:off x="2430782" y="3982719"/>
            <a:ext cx="335280" cy="34544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1" name="Rectangle 390"/>
          <p:cNvSpPr/>
          <p:nvPr/>
        </p:nvSpPr>
        <p:spPr>
          <a:xfrm rot="10800000">
            <a:off x="754382" y="3982719"/>
            <a:ext cx="335280" cy="34544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4" name="Rectangle 393"/>
          <p:cNvSpPr/>
          <p:nvPr/>
        </p:nvSpPr>
        <p:spPr>
          <a:xfrm rot="10800000">
            <a:off x="6118862" y="3982719"/>
            <a:ext cx="335280" cy="345440"/>
          </a:xfrm>
          <a:prstGeom prst="rect">
            <a:avLst/>
          </a:prstGeom>
          <a:blipFill>
            <a:blip r:embed="rId3"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0" name="Rectangle 429"/>
          <p:cNvSpPr/>
          <p:nvPr/>
        </p:nvSpPr>
        <p:spPr>
          <a:xfrm rot="10800000">
            <a:off x="5280663" y="3637279"/>
            <a:ext cx="335280" cy="34544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1" name="Rectangle 430"/>
          <p:cNvSpPr/>
          <p:nvPr/>
        </p:nvSpPr>
        <p:spPr>
          <a:xfrm rot="10800000">
            <a:off x="4610103" y="3637279"/>
            <a:ext cx="335280" cy="34544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3" name="Rectangle 432"/>
          <p:cNvSpPr/>
          <p:nvPr/>
        </p:nvSpPr>
        <p:spPr>
          <a:xfrm rot="10800000">
            <a:off x="4274823" y="3637279"/>
            <a:ext cx="335280" cy="34544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4" name="Rectangle 433"/>
          <p:cNvSpPr/>
          <p:nvPr/>
        </p:nvSpPr>
        <p:spPr>
          <a:xfrm rot="10800000">
            <a:off x="3939543" y="3637279"/>
            <a:ext cx="335280" cy="34544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5" name="Rectangle 434"/>
          <p:cNvSpPr/>
          <p:nvPr/>
        </p:nvSpPr>
        <p:spPr>
          <a:xfrm rot="10800000">
            <a:off x="3268983" y="3637279"/>
            <a:ext cx="335280" cy="34544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6" name="Rectangle 435"/>
          <p:cNvSpPr/>
          <p:nvPr/>
        </p:nvSpPr>
        <p:spPr>
          <a:xfrm rot="10800000">
            <a:off x="3604263" y="3637279"/>
            <a:ext cx="335280" cy="34544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7" name="Rectangle 436"/>
          <p:cNvSpPr/>
          <p:nvPr/>
        </p:nvSpPr>
        <p:spPr>
          <a:xfrm rot="10800000">
            <a:off x="2933703" y="3637279"/>
            <a:ext cx="335280" cy="34544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8" name="Rectangle 437"/>
          <p:cNvSpPr/>
          <p:nvPr/>
        </p:nvSpPr>
        <p:spPr>
          <a:xfrm rot="10800000">
            <a:off x="2598423" y="3637279"/>
            <a:ext cx="335280" cy="34544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0" name="Rectangle 439"/>
          <p:cNvSpPr/>
          <p:nvPr/>
        </p:nvSpPr>
        <p:spPr>
          <a:xfrm rot="10800000">
            <a:off x="2263143" y="3637279"/>
            <a:ext cx="335280" cy="34544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1" name="Rectangle 440"/>
          <p:cNvSpPr/>
          <p:nvPr/>
        </p:nvSpPr>
        <p:spPr>
          <a:xfrm rot="10800000">
            <a:off x="1592583" y="3637279"/>
            <a:ext cx="335280" cy="34544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2" name="Rectangle 441"/>
          <p:cNvSpPr/>
          <p:nvPr/>
        </p:nvSpPr>
        <p:spPr>
          <a:xfrm rot="10800000">
            <a:off x="1257303" y="3637279"/>
            <a:ext cx="335280" cy="34544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4" name="Rectangle 443"/>
          <p:cNvSpPr/>
          <p:nvPr/>
        </p:nvSpPr>
        <p:spPr>
          <a:xfrm rot="10800000">
            <a:off x="922023" y="3637279"/>
            <a:ext cx="335280" cy="34544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6" name="Rectangle 445"/>
          <p:cNvSpPr/>
          <p:nvPr/>
        </p:nvSpPr>
        <p:spPr>
          <a:xfrm rot="10800000">
            <a:off x="5951222" y="3637279"/>
            <a:ext cx="335280" cy="345440"/>
          </a:xfrm>
          <a:prstGeom prst="rect">
            <a:avLst/>
          </a:prstGeom>
          <a:blipFill>
            <a:blip r:embed="rId3"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0" name="Rectangle 389"/>
          <p:cNvSpPr/>
          <p:nvPr/>
        </p:nvSpPr>
        <p:spPr>
          <a:xfrm rot="10800000">
            <a:off x="1424942" y="3982719"/>
            <a:ext cx="335280" cy="34544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9" name="Rectangle 388"/>
          <p:cNvSpPr/>
          <p:nvPr/>
        </p:nvSpPr>
        <p:spPr>
          <a:xfrm rot="10800000">
            <a:off x="1760222" y="3982719"/>
            <a:ext cx="335280" cy="34544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8" name="Rectangle 337"/>
          <p:cNvSpPr/>
          <p:nvPr/>
        </p:nvSpPr>
        <p:spPr>
          <a:xfrm rot="10800000">
            <a:off x="1257302" y="4328159"/>
            <a:ext cx="335280" cy="34544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2" name="Rectangle 321"/>
          <p:cNvSpPr/>
          <p:nvPr/>
        </p:nvSpPr>
        <p:spPr>
          <a:xfrm rot="10800000">
            <a:off x="1089662" y="4673599"/>
            <a:ext cx="335280" cy="34544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5" name="Rectangle 334"/>
          <p:cNvSpPr/>
          <p:nvPr/>
        </p:nvSpPr>
        <p:spPr>
          <a:xfrm rot="10800000">
            <a:off x="1927862" y="4328159"/>
            <a:ext cx="335280" cy="34544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7" name="Rectangle 316"/>
          <p:cNvSpPr/>
          <p:nvPr/>
        </p:nvSpPr>
        <p:spPr>
          <a:xfrm rot="10800000">
            <a:off x="2095502" y="4673599"/>
            <a:ext cx="335280" cy="34544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4" name="Rectangle 303"/>
          <p:cNvSpPr/>
          <p:nvPr/>
        </p:nvSpPr>
        <p:spPr>
          <a:xfrm rot="10800000">
            <a:off x="922023" y="5019039"/>
            <a:ext cx="335280" cy="34544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5" name="Rectangle 284"/>
          <p:cNvSpPr/>
          <p:nvPr/>
        </p:nvSpPr>
        <p:spPr>
          <a:xfrm rot="10800000">
            <a:off x="754382" y="5364479"/>
            <a:ext cx="335280" cy="34544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Rectangle 159"/>
          <p:cNvSpPr/>
          <p:nvPr/>
        </p:nvSpPr>
        <p:spPr>
          <a:xfrm rot="10800000">
            <a:off x="922022" y="5709919"/>
            <a:ext cx="335280" cy="34544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Rectangle 193"/>
          <p:cNvSpPr/>
          <p:nvPr/>
        </p:nvSpPr>
        <p:spPr>
          <a:xfrm>
            <a:off x="4945383" y="1564639"/>
            <a:ext cx="335280" cy="34544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Rectangle 194"/>
          <p:cNvSpPr/>
          <p:nvPr/>
        </p:nvSpPr>
        <p:spPr>
          <a:xfrm>
            <a:off x="5615943" y="1564639"/>
            <a:ext cx="335280" cy="34544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 name="Rectangle 195"/>
          <p:cNvSpPr/>
          <p:nvPr/>
        </p:nvSpPr>
        <p:spPr>
          <a:xfrm>
            <a:off x="5280663" y="1564639"/>
            <a:ext cx="335280" cy="34544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Rectangle 188"/>
          <p:cNvSpPr/>
          <p:nvPr/>
        </p:nvSpPr>
        <p:spPr>
          <a:xfrm>
            <a:off x="4777743" y="1910079"/>
            <a:ext cx="335280" cy="34544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Rectangle 191"/>
          <p:cNvSpPr/>
          <p:nvPr/>
        </p:nvSpPr>
        <p:spPr>
          <a:xfrm>
            <a:off x="5448303" y="1910079"/>
            <a:ext cx="335280" cy="34544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1" name="Rectangle 220"/>
          <p:cNvSpPr/>
          <p:nvPr/>
        </p:nvSpPr>
        <p:spPr>
          <a:xfrm>
            <a:off x="4274823" y="2255519"/>
            <a:ext cx="335280" cy="34544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7" name="Rectangle 216"/>
          <p:cNvSpPr/>
          <p:nvPr/>
        </p:nvSpPr>
        <p:spPr>
          <a:xfrm>
            <a:off x="4442463" y="2600959"/>
            <a:ext cx="335280" cy="34544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Rectangle 145"/>
          <p:cNvSpPr/>
          <p:nvPr/>
        </p:nvSpPr>
        <p:spPr>
          <a:xfrm>
            <a:off x="2263143" y="873759"/>
            <a:ext cx="335280" cy="34544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Rectangle 144"/>
          <p:cNvSpPr/>
          <p:nvPr/>
        </p:nvSpPr>
        <p:spPr>
          <a:xfrm>
            <a:off x="1927863" y="873759"/>
            <a:ext cx="335280" cy="34544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Rectangle 150"/>
          <p:cNvSpPr/>
          <p:nvPr/>
        </p:nvSpPr>
        <p:spPr>
          <a:xfrm rot="10800000">
            <a:off x="1927862" y="5709919"/>
            <a:ext cx="335280" cy="34544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2" name="Rectangle 281"/>
          <p:cNvSpPr/>
          <p:nvPr/>
        </p:nvSpPr>
        <p:spPr>
          <a:xfrm rot="10800000">
            <a:off x="2430782" y="5364479"/>
            <a:ext cx="335280" cy="34544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6" name="Rectangle 245"/>
          <p:cNvSpPr/>
          <p:nvPr/>
        </p:nvSpPr>
        <p:spPr>
          <a:xfrm rot="10800000">
            <a:off x="1760222" y="6055359"/>
            <a:ext cx="335280" cy="34544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Rectangle 151"/>
          <p:cNvSpPr/>
          <p:nvPr/>
        </p:nvSpPr>
        <p:spPr>
          <a:xfrm rot="10800000">
            <a:off x="2263142" y="5709919"/>
            <a:ext cx="335280" cy="34544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Rectangle 149"/>
          <p:cNvSpPr/>
          <p:nvPr/>
        </p:nvSpPr>
        <p:spPr>
          <a:xfrm rot="10800000">
            <a:off x="2598422" y="5709919"/>
            <a:ext cx="335280" cy="34544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4" name="Rectangle 243"/>
          <p:cNvSpPr/>
          <p:nvPr/>
        </p:nvSpPr>
        <p:spPr>
          <a:xfrm rot="10800000">
            <a:off x="2095502" y="6055359"/>
            <a:ext cx="335280" cy="34544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Rectangle 160"/>
          <p:cNvSpPr/>
          <p:nvPr/>
        </p:nvSpPr>
        <p:spPr>
          <a:xfrm>
            <a:off x="4610103" y="873759"/>
            <a:ext cx="335280" cy="34544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4" name="Rectangle 263"/>
          <p:cNvSpPr/>
          <p:nvPr/>
        </p:nvSpPr>
        <p:spPr>
          <a:xfrm>
            <a:off x="4442463" y="1219199"/>
            <a:ext cx="335280" cy="34544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4" name="Rectangle 223"/>
          <p:cNvSpPr/>
          <p:nvPr/>
        </p:nvSpPr>
        <p:spPr>
          <a:xfrm>
            <a:off x="5113023" y="2600959"/>
            <a:ext cx="335280" cy="34544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1" name="Rectangle 370"/>
          <p:cNvSpPr/>
          <p:nvPr/>
        </p:nvSpPr>
        <p:spPr>
          <a:xfrm>
            <a:off x="4945383" y="2946399"/>
            <a:ext cx="335280" cy="34544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8" name="Rectangle 237"/>
          <p:cNvSpPr/>
          <p:nvPr/>
        </p:nvSpPr>
        <p:spPr>
          <a:xfrm rot="10800000">
            <a:off x="4442462" y="6055359"/>
            <a:ext cx="335280" cy="34544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8" name="Rectangle 377"/>
          <p:cNvSpPr/>
          <p:nvPr/>
        </p:nvSpPr>
        <p:spPr>
          <a:xfrm rot="10800000">
            <a:off x="5448302" y="3982719"/>
            <a:ext cx="335280" cy="34544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6" name="Rectangle 325"/>
          <p:cNvSpPr/>
          <p:nvPr/>
        </p:nvSpPr>
        <p:spPr>
          <a:xfrm rot="10800000">
            <a:off x="5280662" y="4328159"/>
            <a:ext cx="335280" cy="34544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 name="Rectangle 203"/>
          <p:cNvSpPr/>
          <p:nvPr/>
        </p:nvSpPr>
        <p:spPr>
          <a:xfrm>
            <a:off x="922023" y="2255519"/>
            <a:ext cx="335280" cy="34544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 name="Rectangle 200"/>
          <p:cNvSpPr/>
          <p:nvPr/>
        </p:nvSpPr>
        <p:spPr>
          <a:xfrm>
            <a:off x="1089663" y="2600959"/>
            <a:ext cx="335280" cy="34544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7" name="Rectangle 346"/>
          <p:cNvSpPr/>
          <p:nvPr/>
        </p:nvSpPr>
        <p:spPr>
          <a:xfrm>
            <a:off x="922023" y="2946399"/>
            <a:ext cx="335280" cy="34544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7" name="Rectangle 376"/>
          <p:cNvSpPr/>
          <p:nvPr/>
        </p:nvSpPr>
        <p:spPr>
          <a:xfrm>
            <a:off x="754383" y="3291839"/>
            <a:ext cx="335280" cy="34544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5" name="Rectangle 444"/>
          <p:cNvSpPr/>
          <p:nvPr/>
        </p:nvSpPr>
        <p:spPr>
          <a:xfrm rot="10800000">
            <a:off x="5615943" y="3637279"/>
            <a:ext cx="335280" cy="34544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3" name="Rectangle 392"/>
          <p:cNvSpPr/>
          <p:nvPr/>
        </p:nvSpPr>
        <p:spPr>
          <a:xfrm rot="10800000">
            <a:off x="5783582" y="3982719"/>
            <a:ext cx="335280" cy="34544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 name="Rectangle 307"/>
          <p:cNvSpPr/>
          <p:nvPr/>
        </p:nvSpPr>
        <p:spPr>
          <a:xfrm rot="10800000">
            <a:off x="5448302" y="4673599"/>
            <a:ext cx="335280" cy="34544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3" name="Rectangle 322"/>
          <p:cNvSpPr/>
          <p:nvPr/>
        </p:nvSpPr>
        <p:spPr>
          <a:xfrm rot="10800000">
            <a:off x="5783584" y="4673599"/>
            <a:ext cx="335280" cy="34544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rot="10800000">
            <a:off x="5615942" y="5709919"/>
            <a:ext cx="335280" cy="34544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0" name="Rectangle 249"/>
          <p:cNvSpPr/>
          <p:nvPr/>
        </p:nvSpPr>
        <p:spPr>
          <a:xfrm rot="10800000">
            <a:off x="5783582" y="6055359"/>
            <a:ext cx="335280" cy="34544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2" name="Rectangle 291"/>
          <p:cNvSpPr/>
          <p:nvPr/>
        </p:nvSpPr>
        <p:spPr>
          <a:xfrm rot="10800000">
            <a:off x="4945383" y="5019039"/>
            <a:ext cx="335280" cy="34544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3" name="Rectangle 272"/>
          <p:cNvSpPr/>
          <p:nvPr/>
        </p:nvSpPr>
        <p:spPr>
          <a:xfrm rot="10800000">
            <a:off x="4777742" y="5364479"/>
            <a:ext cx="335280" cy="34544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rot="10800000">
            <a:off x="4945382" y="5709919"/>
            <a:ext cx="335280" cy="34544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2" name="Rectangle 311"/>
          <p:cNvSpPr/>
          <p:nvPr/>
        </p:nvSpPr>
        <p:spPr>
          <a:xfrm rot="10800000">
            <a:off x="4107182" y="4673599"/>
            <a:ext cx="335280" cy="34544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3" name="Rectangle 292"/>
          <p:cNvSpPr/>
          <p:nvPr/>
        </p:nvSpPr>
        <p:spPr>
          <a:xfrm rot="10800000">
            <a:off x="4274823" y="5019039"/>
            <a:ext cx="335280" cy="34544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4" name="Rectangle 293"/>
          <p:cNvSpPr/>
          <p:nvPr/>
        </p:nvSpPr>
        <p:spPr>
          <a:xfrm rot="10800000">
            <a:off x="3939543" y="5019039"/>
            <a:ext cx="335280" cy="34544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6" name="Rectangle 275"/>
          <p:cNvSpPr/>
          <p:nvPr/>
        </p:nvSpPr>
        <p:spPr>
          <a:xfrm rot="10800000">
            <a:off x="4107182" y="5364479"/>
            <a:ext cx="335280" cy="34544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Rectangle 143"/>
          <p:cNvSpPr/>
          <p:nvPr/>
        </p:nvSpPr>
        <p:spPr>
          <a:xfrm rot="10800000">
            <a:off x="3604262" y="5709919"/>
            <a:ext cx="335280" cy="34544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9" name="Rectangle 448"/>
          <p:cNvSpPr/>
          <p:nvPr/>
        </p:nvSpPr>
        <p:spPr>
          <a:xfrm>
            <a:off x="5448303" y="528319"/>
            <a:ext cx="335280" cy="345440"/>
          </a:xfrm>
          <a:prstGeom prst="rect">
            <a:avLst/>
          </a:prstGeom>
          <a:blipFill>
            <a:blip r:embed="rId3"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7" name="Rectangle 246"/>
          <p:cNvSpPr/>
          <p:nvPr/>
        </p:nvSpPr>
        <p:spPr>
          <a:xfrm rot="10800000">
            <a:off x="1424942" y="6055359"/>
            <a:ext cx="335280" cy="34544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 name="Rectangle 190"/>
          <p:cNvSpPr/>
          <p:nvPr/>
        </p:nvSpPr>
        <p:spPr>
          <a:xfrm>
            <a:off x="5783583" y="1910079"/>
            <a:ext cx="335280" cy="34544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9" name="Rectangle 228"/>
          <p:cNvSpPr/>
          <p:nvPr/>
        </p:nvSpPr>
        <p:spPr>
          <a:xfrm>
            <a:off x="5615943" y="2255519"/>
            <a:ext cx="335280" cy="34544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Rectangle 162"/>
          <p:cNvSpPr/>
          <p:nvPr/>
        </p:nvSpPr>
        <p:spPr>
          <a:xfrm>
            <a:off x="5615943" y="873759"/>
            <a:ext cx="335280" cy="34544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Rectangle 163"/>
          <p:cNvSpPr/>
          <p:nvPr/>
        </p:nvSpPr>
        <p:spPr>
          <a:xfrm>
            <a:off x="5280663" y="873759"/>
            <a:ext cx="335280" cy="34544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8" name="Rectangle 267"/>
          <p:cNvSpPr/>
          <p:nvPr/>
        </p:nvSpPr>
        <p:spPr>
          <a:xfrm>
            <a:off x="5783583" y="1219199"/>
            <a:ext cx="335280" cy="34544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5" name="Rectangle 224"/>
          <p:cNvSpPr/>
          <p:nvPr/>
        </p:nvSpPr>
        <p:spPr>
          <a:xfrm>
            <a:off x="5783583" y="2600959"/>
            <a:ext cx="335280" cy="34544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2" name="Rectangle 371"/>
          <p:cNvSpPr/>
          <p:nvPr/>
        </p:nvSpPr>
        <p:spPr>
          <a:xfrm>
            <a:off x="5615943" y="2946399"/>
            <a:ext cx="335280" cy="34544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rot="10800000">
            <a:off x="5280662" y="5709919"/>
            <a:ext cx="335280" cy="34544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2" name="Rectangle 271"/>
          <p:cNvSpPr/>
          <p:nvPr/>
        </p:nvSpPr>
        <p:spPr>
          <a:xfrm rot="10800000">
            <a:off x="5448302" y="5364479"/>
            <a:ext cx="335280" cy="34544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4" name="Rectangle 273"/>
          <p:cNvSpPr/>
          <p:nvPr/>
        </p:nvSpPr>
        <p:spPr>
          <a:xfrm rot="10800000">
            <a:off x="5113022" y="5364479"/>
            <a:ext cx="335280" cy="34544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0" name="Rectangle 289"/>
          <p:cNvSpPr/>
          <p:nvPr/>
        </p:nvSpPr>
        <p:spPr>
          <a:xfrm rot="10800000">
            <a:off x="5280663" y="5019039"/>
            <a:ext cx="335280" cy="34544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5" name="Rectangle 254"/>
          <p:cNvSpPr/>
          <p:nvPr/>
        </p:nvSpPr>
        <p:spPr>
          <a:xfrm>
            <a:off x="1089663" y="1219199"/>
            <a:ext cx="335280" cy="34544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Rectangle 171"/>
          <p:cNvSpPr/>
          <p:nvPr/>
        </p:nvSpPr>
        <p:spPr>
          <a:xfrm>
            <a:off x="1257303" y="1564639"/>
            <a:ext cx="335280" cy="34544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Rectangle 166"/>
          <p:cNvSpPr/>
          <p:nvPr/>
        </p:nvSpPr>
        <p:spPr>
          <a:xfrm>
            <a:off x="1089663" y="1910079"/>
            <a:ext cx="335280" cy="34544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Rectangle 146"/>
          <p:cNvSpPr/>
          <p:nvPr/>
        </p:nvSpPr>
        <p:spPr>
          <a:xfrm>
            <a:off x="2933703" y="873759"/>
            <a:ext cx="335280" cy="34544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Rectangle 178"/>
          <p:cNvSpPr/>
          <p:nvPr/>
        </p:nvSpPr>
        <p:spPr>
          <a:xfrm>
            <a:off x="2933703" y="1564639"/>
            <a:ext cx="335280" cy="34544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7" name="Rectangle 276"/>
          <p:cNvSpPr/>
          <p:nvPr/>
        </p:nvSpPr>
        <p:spPr>
          <a:xfrm rot="10800000">
            <a:off x="3436622" y="5364479"/>
            <a:ext cx="335280" cy="34544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7" name="Rectangle 296"/>
          <p:cNvSpPr/>
          <p:nvPr/>
        </p:nvSpPr>
        <p:spPr>
          <a:xfrm rot="10800000">
            <a:off x="2933703" y="5019039"/>
            <a:ext cx="335280" cy="34544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Rectangle 180"/>
          <p:cNvSpPr/>
          <p:nvPr/>
        </p:nvSpPr>
        <p:spPr>
          <a:xfrm>
            <a:off x="3436623" y="1910079"/>
            <a:ext cx="335280" cy="34544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Rectangle 183"/>
          <p:cNvSpPr/>
          <p:nvPr/>
        </p:nvSpPr>
        <p:spPr>
          <a:xfrm>
            <a:off x="4107183" y="1910079"/>
            <a:ext cx="335280" cy="34544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2" name="Rectangle 391"/>
          <p:cNvSpPr/>
          <p:nvPr/>
        </p:nvSpPr>
        <p:spPr>
          <a:xfrm rot="10800000">
            <a:off x="1089662" y="3982719"/>
            <a:ext cx="335280" cy="34544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8" name="Rectangle 367"/>
          <p:cNvSpPr/>
          <p:nvPr/>
        </p:nvSpPr>
        <p:spPr>
          <a:xfrm>
            <a:off x="5783583" y="3291839"/>
            <a:ext cx="335280" cy="34544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7" name="Rectangle 286"/>
          <p:cNvSpPr/>
          <p:nvPr/>
        </p:nvSpPr>
        <p:spPr>
          <a:xfrm rot="10800000">
            <a:off x="5783582" y="5364479"/>
            <a:ext cx="335280" cy="34544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9" name="Rectangle 378"/>
          <p:cNvSpPr/>
          <p:nvPr/>
        </p:nvSpPr>
        <p:spPr>
          <a:xfrm rot="10800000">
            <a:off x="4777742" y="3982719"/>
            <a:ext cx="335280" cy="34544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3" name="Rectangle 442"/>
          <p:cNvSpPr/>
          <p:nvPr/>
        </p:nvSpPr>
        <p:spPr>
          <a:xfrm rot="10800000">
            <a:off x="586743" y="3637279"/>
            <a:ext cx="335280" cy="34544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8" name="Rectangle 347"/>
          <p:cNvSpPr/>
          <p:nvPr/>
        </p:nvSpPr>
        <p:spPr>
          <a:xfrm>
            <a:off x="1592583" y="2946399"/>
            <a:ext cx="335280" cy="34544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 name="Rectangle 343"/>
          <p:cNvSpPr/>
          <p:nvPr/>
        </p:nvSpPr>
        <p:spPr>
          <a:xfrm>
            <a:off x="1089663" y="3291839"/>
            <a:ext cx="335280" cy="34544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p:cNvSpPr/>
          <p:nvPr/>
        </p:nvSpPr>
        <p:spPr>
          <a:xfrm>
            <a:off x="1592583" y="873759"/>
            <a:ext cx="335280" cy="34544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Rectangle 184"/>
          <p:cNvSpPr/>
          <p:nvPr/>
        </p:nvSpPr>
        <p:spPr>
          <a:xfrm>
            <a:off x="3268983" y="1564639"/>
            <a:ext cx="335280" cy="34544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 name="Rectangle 185"/>
          <p:cNvSpPr/>
          <p:nvPr/>
        </p:nvSpPr>
        <p:spPr>
          <a:xfrm>
            <a:off x="3604263" y="1564639"/>
            <a:ext cx="335280" cy="34544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 name="Rectangle 181"/>
          <p:cNvSpPr/>
          <p:nvPr/>
        </p:nvSpPr>
        <p:spPr>
          <a:xfrm>
            <a:off x="3771903" y="1910079"/>
            <a:ext cx="335280" cy="34544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 name="Rectangle 235"/>
          <p:cNvSpPr/>
          <p:nvPr/>
        </p:nvSpPr>
        <p:spPr>
          <a:xfrm rot="10800000">
            <a:off x="4777742" y="6055359"/>
            <a:ext cx="335280" cy="34544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7" name="Rectangle 236"/>
          <p:cNvSpPr/>
          <p:nvPr/>
        </p:nvSpPr>
        <p:spPr>
          <a:xfrm rot="10800000">
            <a:off x="5113022" y="6055359"/>
            <a:ext cx="335280" cy="34544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p:cNvSpPr/>
          <p:nvPr/>
        </p:nvSpPr>
        <p:spPr>
          <a:xfrm>
            <a:off x="1257303" y="873759"/>
            <a:ext cx="335280" cy="34544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p:cNvSpPr/>
          <p:nvPr/>
        </p:nvSpPr>
        <p:spPr>
          <a:xfrm>
            <a:off x="922023" y="873759"/>
            <a:ext cx="335280" cy="34544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Rectangle 154"/>
          <p:cNvSpPr/>
          <p:nvPr/>
        </p:nvSpPr>
        <p:spPr>
          <a:xfrm>
            <a:off x="4274823" y="873759"/>
            <a:ext cx="335280" cy="34544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8" name="Rectangle 297"/>
          <p:cNvSpPr/>
          <p:nvPr/>
        </p:nvSpPr>
        <p:spPr>
          <a:xfrm rot="10800000">
            <a:off x="2598423" y="5019039"/>
            <a:ext cx="335280" cy="34544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0" name="Rectangle 299"/>
          <p:cNvSpPr/>
          <p:nvPr/>
        </p:nvSpPr>
        <p:spPr>
          <a:xfrm rot="10800000">
            <a:off x="2263143" y="5019039"/>
            <a:ext cx="335280" cy="34544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0" name="Rectangle 279"/>
          <p:cNvSpPr/>
          <p:nvPr/>
        </p:nvSpPr>
        <p:spPr>
          <a:xfrm rot="10800000">
            <a:off x="2766062" y="5364479"/>
            <a:ext cx="335280" cy="34544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9" name="Rectangle 348"/>
          <p:cNvSpPr/>
          <p:nvPr/>
        </p:nvSpPr>
        <p:spPr>
          <a:xfrm>
            <a:off x="1257303" y="2946399"/>
            <a:ext cx="335280" cy="34544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0" name="Rectangle 379"/>
          <p:cNvSpPr/>
          <p:nvPr/>
        </p:nvSpPr>
        <p:spPr>
          <a:xfrm rot="10800000">
            <a:off x="5113022" y="3982719"/>
            <a:ext cx="335280" cy="34544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2" name="Rectangle 431"/>
          <p:cNvSpPr/>
          <p:nvPr/>
        </p:nvSpPr>
        <p:spPr>
          <a:xfrm rot="10800000">
            <a:off x="4945383" y="3637279"/>
            <a:ext cx="335280" cy="34544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6" name="Rectangle 345"/>
          <p:cNvSpPr/>
          <p:nvPr/>
        </p:nvSpPr>
        <p:spPr>
          <a:xfrm>
            <a:off x="1424943" y="3291839"/>
            <a:ext cx="335280" cy="34544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3" name="TextBox 402"/>
          <p:cNvSpPr txBox="1"/>
          <p:nvPr/>
        </p:nvSpPr>
        <p:spPr>
          <a:xfrm>
            <a:off x="1005840" y="6929959"/>
            <a:ext cx="3539976" cy="410641"/>
          </a:xfrm>
          <a:prstGeom prst="rect">
            <a:avLst/>
          </a:prstGeom>
          <a:noFill/>
        </p:spPr>
        <p:txBody>
          <a:bodyPr wrap="none" lIns="101870" tIns="50935" rIns="101870" bIns="50935" rtlCol="0">
            <a:spAutoFit/>
          </a:bodyPr>
          <a:lstStyle/>
          <a:p>
            <a:r>
              <a:rPr lang="en-US" i="1" dirty="0"/>
              <a:t>z</a:t>
            </a:r>
            <a:r>
              <a:rPr lang="en-US" i="1" baseline="-25000" dirty="0"/>
              <a:t>1</a:t>
            </a:r>
            <a:r>
              <a:rPr lang="en-US" dirty="0"/>
              <a:t> = </a:t>
            </a:r>
            <a:r>
              <a:rPr lang="en-US" i="1" dirty="0"/>
              <a:t>Z</a:t>
            </a:r>
            <a:r>
              <a:rPr lang="en-US" i="1" baseline="-25000" dirty="0"/>
              <a:t>1</a:t>
            </a:r>
            <a:r>
              <a:rPr lang="en-US" i="1" dirty="0"/>
              <a:t>/(2xN) </a:t>
            </a:r>
            <a:r>
              <a:rPr lang="en-US" dirty="0"/>
              <a:t>= 38/(512) = 0.742 </a:t>
            </a:r>
          </a:p>
        </p:txBody>
      </p:sp>
      <p:sp>
        <p:nvSpPr>
          <p:cNvPr id="404" name="TextBox 403"/>
          <p:cNvSpPr txBox="1"/>
          <p:nvPr/>
        </p:nvSpPr>
        <p:spPr>
          <a:xfrm>
            <a:off x="1005840" y="7361759"/>
            <a:ext cx="3539976" cy="410641"/>
          </a:xfrm>
          <a:prstGeom prst="rect">
            <a:avLst/>
          </a:prstGeom>
          <a:noFill/>
        </p:spPr>
        <p:txBody>
          <a:bodyPr wrap="none" lIns="101870" tIns="50935" rIns="101870" bIns="50935" rtlCol="0">
            <a:spAutoFit/>
          </a:bodyPr>
          <a:lstStyle/>
          <a:p>
            <a:r>
              <a:rPr lang="en-US" i="1" dirty="0"/>
              <a:t>z</a:t>
            </a:r>
            <a:r>
              <a:rPr lang="en-US" i="1" baseline="-25000" dirty="0"/>
              <a:t>3</a:t>
            </a:r>
            <a:r>
              <a:rPr lang="en-US" dirty="0"/>
              <a:t> = </a:t>
            </a:r>
            <a:r>
              <a:rPr lang="en-US" i="1" dirty="0"/>
              <a:t>Z</a:t>
            </a:r>
            <a:r>
              <a:rPr lang="en-US" i="1" baseline="-25000" dirty="0"/>
              <a:t>3</a:t>
            </a:r>
            <a:r>
              <a:rPr lang="en-US" i="1" dirty="0"/>
              <a:t>/(2xN) </a:t>
            </a:r>
            <a:r>
              <a:rPr lang="en-US" dirty="0"/>
              <a:t>= 8/(512) = 0.0156 </a:t>
            </a:r>
          </a:p>
        </p:txBody>
      </p:sp>
      <p:sp>
        <p:nvSpPr>
          <p:cNvPr id="405" name="TextBox 404"/>
          <p:cNvSpPr txBox="1"/>
          <p:nvPr/>
        </p:nvSpPr>
        <p:spPr>
          <a:xfrm>
            <a:off x="1" y="6055360"/>
            <a:ext cx="725283" cy="313932"/>
          </a:xfrm>
          <a:prstGeom prst="rect">
            <a:avLst/>
          </a:prstGeom>
          <a:noFill/>
        </p:spPr>
        <p:txBody>
          <a:bodyPr wrap="none" lIns="101870" tIns="50935" rIns="101870" bIns="50935" rtlCol="0">
            <a:spAutoFit/>
          </a:bodyPr>
          <a:lstStyle/>
          <a:p>
            <a:r>
              <a:rPr lang="en-US" sz="1300" b="1" dirty="0"/>
              <a:t>Row 15</a:t>
            </a:r>
          </a:p>
        </p:txBody>
      </p:sp>
      <p:sp>
        <p:nvSpPr>
          <p:cNvPr id="406" name="TextBox 405"/>
          <p:cNvSpPr txBox="1"/>
          <p:nvPr/>
        </p:nvSpPr>
        <p:spPr>
          <a:xfrm>
            <a:off x="1" y="5709920"/>
            <a:ext cx="725283" cy="313932"/>
          </a:xfrm>
          <a:prstGeom prst="rect">
            <a:avLst/>
          </a:prstGeom>
          <a:noFill/>
        </p:spPr>
        <p:txBody>
          <a:bodyPr wrap="none" lIns="101870" tIns="50935" rIns="101870" bIns="50935" rtlCol="0">
            <a:spAutoFit/>
          </a:bodyPr>
          <a:lstStyle/>
          <a:p>
            <a:r>
              <a:rPr lang="en-US" sz="1300" b="1" dirty="0"/>
              <a:t>Row 14</a:t>
            </a:r>
          </a:p>
        </p:txBody>
      </p:sp>
      <p:sp>
        <p:nvSpPr>
          <p:cNvPr id="407" name="TextBox 406"/>
          <p:cNvSpPr txBox="1"/>
          <p:nvPr/>
        </p:nvSpPr>
        <p:spPr>
          <a:xfrm>
            <a:off x="1" y="5364480"/>
            <a:ext cx="725283" cy="313932"/>
          </a:xfrm>
          <a:prstGeom prst="rect">
            <a:avLst/>
          </a:prstGeom>
          <a:noFill/>
        </p:spPr>
        <p:txBody>
          <a:bodyPr wrap="none" lIns="101870" tIns="50935" rIns="101870" bIns="50935" rtlCol="0">
            <a:spAutoFit/>
          </a:bodyPr>
          <a:lstStyle/>
          <a:p>
            <a:r>
              <a:rPr lang="en-US" sz="1300" b="1" dirty="0"/>
              <a:t>Row 13</a:t>
            </a:r>
          </a:p>
        </p:txBody>
      </p:sp>
      <p:sp>
        <p:nvSpPr>
          <p:cNvPr id="408" name="TextBox 407"/>
          <p:cNvSpPr txBox="1"/>
          <p:nvPr/>
        </p:nvSpPr>
        <p:spPr>
          <a:xfrm>
            <a:off x="1" y="5019040"/>
            <a:ext cx="725283" cy="313932"/>
          </a:xfrm>
          <a:prstGeom prst="rect">
            <a:avLst/>
          </a:prstGeom>
          <a:noFill/>
        </p:spPr>
        <p:txBody>
          <a:bodyPr wrap="none" lIns="101870" tIns="50935" rIns="101870" bIns="50935" rtlCol="0">
            <a:spAutoFit/>
          </a:bodyPr>
          <a:lstStyle/>
          <a:p>
            <a:r>
              <a:rPr lang="en-US" sz="1300" b="1" dirty="0"/>
              <a:t>Row 12</a:t>
            </a:r>
          </a:p>
        </p:txBody>
      </p:sp>
      <p:sp>
        <p:nvSpPr>
          <p:cNvPr id="409" name="TextBox 408"/>
          <p:cNvSpPr txBox="1"/>
          <p:nvPr/>
        </p:nvSpPr>
        <p:spPr>
          <a:xfrm>
            <a:off x="1" y="4673600"/>
            <a:ext cx="725283" cy="313932"/>
          </a:xfrm>
          <a:prstGeom prst="rect">
            <a:avLst/>
          </a:prstGeom>
          <a:noFill/>
        </p:spPr>
        <p:txBody>
          <a:bodyPr wrap="none" lIns="101870" tIns="50935" rIns="101870" bIns="50935" rtlCol="0">
            <a:spAutoFit/>
          </a:bodyPr>
          <a:lstStyle/>
          <a:p>
            <a:r>
              <a:rPr lang="en-US" sz="1300" b="1" dirty="0"/>
              <a:t>Row 11</a:t>
            </a:r>
          </a:p>
        </p:txBody>
      </p:sp>
      <p:sp>
        <p:nvSpPr>
          <p:cNvPr id="410" name="TextBox 409"/>
          <p:cNvSpPr txBox="1"/>
          <p:nvPr/>
        </p:nvSpPr>
        <p:spPr>
          <a:xfrm>
            <a:off x="1" y="4328160"/>
            <a:ext cx="725283" cy="313932"/>
          </a:xfrm>
          <a:prstGeom prst="rect">
            <a:avLst/>
          </a:prstGeom>
          <a:noFill/>
        </p:spPr>
        <p:txBody>
          <a:bodyPr wrap="none" lIns="101870" tIns="50935" rIns="101870" bIns="50935" rtlCol="0">
            <a:spAutoFit/>
          </a:bodyPr>
          <a:lstStyle/>
          <a:p>
            <a:r>
              <a:rPr lang="en-US" sz="1300" b="1" dirty="0"/>
              <a:t>Row 10</a:t>
            </a:r>
          </a:p>
        </p:txBody>
      </p:sp>
      <p:sp>
        <p:nvSpPr>
          <p:cNvPr id="411" name="TextBox 410"/>
          <p:cNvSpPr txBox="1"/>
          <p:nvPr/>
        </p:nvSpPr>
        <p:spPr>
          <a:xfrm>
            <a:off x="0" y="3982720"/>
            <a:ext cx="638880" cy="313932"/>
          </a:xfrm>
          <a:prstGeom prst="rect">
            <a:avLst/>
          </a:prstGeom>
          <a:noFill/>
        </p:spPr>
        <p:txBody>
          <a:bodyPr wrap="none" lIns="101870" tIns="50935" rIns="101870" bIns="50935" rtlCol="0">
            <a:spAutoFit/>
          </a:bodyPr>
          <a:lstStyle/>
          <a:p>
            <a:r>
              <a:rPr lang="en-US" sz="1300" b="1" dirty="0"/>
              <a:t>Row 9</a:t>
            </a:r>
          </a:p>
        </p:txBody>
      </p:sp>
      <p:sp>
        <p:nvSpPr>
          <p:cNvPr id="412" name="TextBox 411"/>
          <p:cNvSpPr txBox="1"/>
          <p:nvPr/>
        </p:nvSpPr>
        <p:spPr>
          <a:xfrm>
            <a:off x="0" y="3637280"/>
            <a:ext cx="638880" cy="313932"/>
          </a:xfrm>
          <a:prstGeom prst="rect">
            <a:avLst/>
          </a:prstGeom>
          <a:noFill/>
        </p:spPr>
        <p:txBody>
          <a:bodyPr wrap="none" lIns="101870" tIns="50935" rIns="101870" bIns="50935" rtlCol="0">
            <a:spAutoFit/>
          </a:bodyPr>
          <a:lstStyle/>
          <a:p>
            <a:r>
              <a:rPr lang="en-US" sz="1300" b="1" dirty="0"/>
              <a:t>Row 8</a:t>
            </a:r>
          </a:p>
        </p:txBody>
      </p:sp>
      <p:sp>
        <p:nvSpPr>
          <p:cNvPr id="413" name="TextBox 412"/>
          <p:cNvSpPr txBox="1"/>
          <p:nvPr/>
        </p:nvSpPr>
        <p:spPr>
          <a:xfrm>
            <a:off x="0" y="3291840"/>
            <a:ext cx="638880" cy="313932"/>
          </a:xfrm>
          <a:prstGeom prst="rect">
            <a:avLst/>
          </a:prstGeom>
          <a:noFill/>
        </p:spPr>
        <p:txBody>
          <a:bodyPr wrap="none" lIns="101870" tIns="50935" rIns="101870" bIns="50935" rtlCol="0">
            <a:spAutoFit/>
          </a:bodyPr>
          <a:lstStyle/>
          <a:p>
            <a:r>
              <a:rPr lang="en-US" sz="1300" b="1" dirty="0"/>
              <a:t>Row 7</a:t>
            </a:r>
          </a:p>
        </p:txBody>
      </p:sp>
      <p:sp>
        <p:nvSpPr>
          <p:cNvPr id="414" name="TextBox 413"/>
          <p:cNvSpPr txBox="1"/>
          <p:nvPr/>
        </p:nvSpPr>
        <p:spPr>
          <a:xfrm>
            <a:off x="0" y="2946400"/>
            <a:ext cx="638880" cy="313932"/>
          </a:xfrm>
          <a:prstGeom prst="rect">
            <a:avLst/>
          </a:prstGeom>
          <a:noFill/>
        </p:spPr>
        <p:txBody>
          <a:bodyPr wrap="none" lIns="101870" tIns="50935" rIns="101870" bIns="50935" rtlCol="0">
            <a:spAutoFit/>
          </a:bodyPr>
          <a:lstStyle/>
          <a:p>
            <a:r>
              <a:rPr lang="en-US" sz="1300" b="1" dirty="0"/>
              <a:t>Row 6</a:t>
            </a:r>
          </a:p>
        </p:txBody>
      </p:sp>
      <p:sp>
        <p:nvSpPr>
          <p:cNvPr id="415" name="TextBox 414"/>
          <p:cNvSpPr txBox="1"/>
          <p:nvPr/>
        </p:nvSpPr>
        <p:spPr>
          <a:xfrm>
            <a:off x="0" y="2600960"/>
            <a:ext cx="638880" cy="313932"/>
          </a:xfrm>
          <a:prstGeom prst="rect">
            <a:avLst/>
          </a:prstGeom>
          <a:noFill/>
        </p:spPr>
        <p:txBody>
          <a:bodyPr wrap="none" lIns="101870" tIns="50935" rIns="101870" bIns="50935" rtlCol="0">
            <a:spAutoFit/>
          </a:bodyPr>
          <a:lstStyle/>
          <a:p>
            <a:r>
              <a:rPr lang="en-US" sz="1300" b="1" dirty="0"/>
              <a:t>Row 5</a:t>
            </a:r>
          </a:p>
        </p:txBody>
      </p:sp>
      <p:sp>
        <p:nvSpPr>
          <p:cNvPr id="416" name="TextBox 415"/>
          <p:cNvSpPr txBox="1"/>
          <p:nvPr/>
        </p:nvSpPr>
        <p:spPr>
          <a:xfrm>
            <a:off x="0" y="2255520"/>
            <a:ext cx="638880" cy="313932"/>
          </a:xfrm>
          <a:prstGeom prst="rect">
            <a:avLst/>
          </a:prstGeom>
          <a:noFill/>
        </p:spPr>
        <p:txBody>
          <a:bodyPr wrap="none" lIns="101870" tIns="50935" rIns="101870" bIns="50935" rtlCol="0">
            <a:spAutoFit/>
          </a:bodyPr>
          <a:lstStyle/>
          <a:p>
            <a:r>
              <a:rPr lang="en-US" sz="1300" b="1" dirty="0"/>
              <a:t>Row 4</a:t>
            </a:r>
          </a:p>
        </p:txBody>
      </p:sp>
      <p:sp>
        <p:nvSpPr>
          <p:cNvPr id="417" name="TextBox 416"/>
          <p:cNvSpPr txBox="1"/>
          <p:nvPr/>
        </p:nvSpPr>
        <p:spPr>
          <a:xfrm>
            <a:off x="0" y="1910080"/>
            <a:ext cx="638880" cy="313932"/>
          </a:xfrm>
          <a:prstGeom prst="rect">
            <a:avLst/>
          </a:prstGeom>
          <a:noFill/>
        </p:spPr>
        <p:txBody>
          <a:bodyPr wrap="none" lIns="101870" tIns="50935" rIns="101870" bIns="50935" rtlCol="0">
            <a:spAutoFit/>
          </a:bodyPr>
          <a:lstStyle/>
          <a:p>
            <a:r>
              <a:rPr lang="en-US" sz="1300" b="1" dirty="0"/>
              <a:t>Row 3</a:t>
            </a:r>
          </a:p>
        </p:txBody>
      </p:sp>
      <p:sp>
        <p:nvSpPr>
          <p:cNvPr id="418" name="TextBox 417"/>
          <p:cNvSpPr txBox="1"/>
          <p:nvPr/>
        </p:nvSpPr>
        <p:spPr>
          <a:xfrm>
            <a:off x="0" y="1564640"/>
            <a:ext cx="638880" cy="313932"/>
          </a:xfrm>
          <a:prstGeom prst="rect">
            <a:avLst/>
          </a:prstGeom>
          <a:noFill/>
        </p:spPr>
        <p:txBody>
          <a:bodyPr wrap="none" lIns="101870" tIns="50935" rIns="101870" bIns="50935" rtlCol="0">
            <a:spAutoFit/>
          </a:bodyPr>
          <a:lstStyle/>
          <a:p>
            <a:r>
              <a:rPr lang="en-US" sz="1300" b="1" dirty="0"/>
              <a:t>Row 2</a:t>
            </a:r>
          </a:p>
        </p:txBody>
      </p:sp>
      <p:sp>
        <p:nvSpPr>
          <p:cNvPr id="419" name="TextBox 418"/>
          <p:cNvSpPr txBox="1"/>
          <p:nvPr/>
        </p:nvSpPr>
        <p:spPr>
          <a:xfrm>
            <a:off x="0" y="1219200"/>
            <a:ext cx="638880" cy="313932"/>
          </a:xfrm>
          <a:prstGeom prst="rect">
            <a:avLst/>
          </a:prstGeom>
          <a:noFill/>
        </p:spPr>
        <p:txBody>
          <a:bodyPr wrap="none" lIns="101870" tIns="50935" rIns="101870" bIns="50935" rtlCol="0">
            <a:spAutoFit/>
          </a:bodyPr>
          <a:lstStyle/>
          <a:p>
            <a:r>
              <a:rPr lang="en-US" sz="1300" b="1" dirty="0"/>
              <a:t>Row 1</a:t>
            </a:r>
          </a:p>
        </p:txBody>
      </p:sp>
      <p:sp>
        <p:nvSpPr>
          <p:cNvPr id="420" name="TextBox 419"/>
          <p:cNvSpPr txBox="1"/>
          <p:nvPr/>
        </p:nvSpPr>
        <p:spPr>
          <a:xfrm>
            <a:off x="0" y="873760"/>
            <a:ext cx="638880" cy="313932"/>
          </a:xfrm>
          <a:prstGeom prst="rect">
            <a:avLst/>
          </a:prstGeom>
          <a:noFill/>
        </p:spPr>
        <p:txBody>
          <a:bodyPr wrap="none" lIns="101870" tIns="50935" rIns="101870" bIns="50935" rtlCol="0">
            <a:spAutoFit/>
          </a:bodyPr>
          <a:lstStyle/>
          <a:p>
            <a:r>
              <a:rPr lang="en-US" sz="1300" b="1" dirty="0"/>
              <a:t>Row 0</a:t>
            </a:r>
          </a:p>
        </p:txBody>
      </p:sp>
      <p:sp>
        <p:nvSpPr>
          <p:cNvPr id="421" name="TextBox 420"/>
          <p:cNvSpPr txBox="1"/>
          <p:nvPr/>
        </p:nvSpPr>
        <p:spPr>
          <a:xfrm>
            <a:off x="-83820" y="182881"/>
            <a:ext cx="922020" cy="703029"/>
          </a:xfrm>
          <a:prstGeom prst="rect">
            <a:avLst/>
          </a:prstGeom>
          <a:noFill/>
        </p:spPr>
        <p:txBody>
          <a:bodyPr wrap="square" lIns="101870" tIns="50935" rIns="101870" bIns="50935" rtlCol="0">
            <a:spAutoFit/>
          </a:bodyPr>
          <a:lstStyle/>
          <a:p>
            <a:pPr algn="ctr"/>
            <a:r>
              <a:rPr lang="en-US" sz="1300" b="1" dirty="0"/>
              <a:t>Row 15*</a:t>
            </a:r>
          </a:p>
          <a:p>
            <a:pPr algn="ctr"/>
            <a:r>
              <a:rPr lang="en-US" sz="1300" b="1" i="1" dirty="0"/>
              <a:t>*wrap-around</a:t>
            </a:r>
          </a:p>
        </p:txBody>
      </p:sp>
      <p:graphicFrame>
        <p:nvGraphicFramePr>
          <p:cNvPr id="423" name="Table 422"/>
          <p:cNvGraphicFramePr>
            <a:graphicFrameLocks noGrp="1"/>
          </p:cNvGraphicFramePr>
          <p:nvPr>
            <p:extLst>
              <p:ext uri="{D42A27DB-BD31-4B8C-83A1-F6EECF244321}">
                <p14:modId xmlns:p14="http://schemas.microsoft.com/office/powerpoint/2010/main" val="2016499193"/>
              </p:ext>
            </p:extLst>
          </p:nvPr>
        </p:nvGraphicFramePr>
        <p:xfrm>
          <a:off x="6621780" y="1143000"/>
          <a:ext cx="3360420" cy="6512772"/>
        </p:xfrm>
        <a:graphic>
          <a:graphicData uri="http://schemas.openxmlformats.org/drawingml/2006/table">
            <a:tbl>
              <a:tblPr firstRow="1" bandRow="1">
                <a:tableStyleId>{5C22544A-7EE6-4342-B048-85BDC9FD1C3A}</a:tableStyleId>
              </a:tblPr>
              <a:tblGrid>
                <a:gridCol w="1531620">
                  <a:extLst>
                    <a:ext uri="{9D8B030D-6E8A-4147-A177-3AD203B41FA5}">
                      <a16:colId xmlns:a16="http://schemas.microsoft.com/office/drawing/2014/main" val="20000"/>
                    </a:ext>
                  </a:extLst>
                </a:gridCol>
                <a:gridCol w="914400">
                  <a:extLst>
                    <a:ext uri="{9D8B030D-6E8A-4147-A177-3AD203B41FA5}">
                      <a16:colId xmlns:a16="http://schemas.microsoft.com/office/drawing/2014/main" val="20001"/>
                    </a:ext>
                  </a:extLst>
                </a:gridCol>
                <a:gridCol w="914400">
                  <a:extLst>
                    <a:ext uri="{9D8B030D-6E8A-4147-A177-3AD203B41FA5}">
                      <a16:colId xmlns:a16="http://schemas.microsoft.com/office/drawing/2014/main" val="20002"/>
                    </a:ext>
                  </a:extLst>
                </a:gridCol>
              </a:tblGrid>
              <a:tr h="454152">
                <a:tc>
                  <a:txBody>
                    <a:bodyPr/>
                    <a:lstStyle/>
                    <a:p>
                      <a:pPr algn="ctr"/>
                      <a:r>
                        <a:rPr lang="en-US" sz="1800" dirty="0"/>
                        <a:t>Horizontal Triplets</a:t>
                      </a:r>
                    </a:p>
                  </a:txBody>
                  <a:tcPr marL="100584" marR="100584" marT="51816" marB="51816"/>
                </a:tc>
                <a:tc>
                  <a:txBody>
                    <a:bodyPr/>
                    <a:lstStyle/>
                    <a:p>
                      <a:pPr algn="ctr"/>
                      <a:r>
                        <a:rPr lang="en-US" sz="2300" i="1" dirty="0"/>
                        <a:t>Z</a:t>
                      </a:r>
                      <a:r>
                        <a:rPr lang="en-US" sz="2300" i="1" baseline="-25000" dirty="0"/>
                        <a:t>1</a:t>
                      </a:r>
                    </a:p>
                  </a:txBody>
                  <a:tcPr marL="100584" marR="100584" marT="51816" marB="51816"/>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300" i="1" dirty="0"/>
                        <a:t>Z</a:t>
                      </a:r>
                      <a:r>
                        <a:rPr lang="en-US" sz="2300" i="1" baseline="-25000" dirty="0"/>
                        <a:t>3</a:t>
                      </a:r>
                    </a:p>
                  </a:txBody>
                  <a:tcPr marL="100584" marR="100584" marT="51816" marB="51816"/>
                </a:tc>
                <a:extLst>
                  <a:ext uri="{0D108BD9-81ED-4DB2-BD59-A6C34878D82A}">
                    <a16:rowId xmlns:a16="http://schemas.microsoft.com/office/drawing/2014/main" val="10000"/>
                  </a:ext>
                </a:extLst>
              </a:tr>
              <a:tr h="795528">
                <a:tc>
                  <a:txBody>
                    <a:bodyPr/>
                    <a:lstStyle/>
                    <a:p>
                      <a:r>
                        <a:rPr lang="en-US" sz="1200" b="1" dirty="0"/>
                        <a:t>A = black;</a:t>
                      </a:r>
                      <a:r>
                        <a:rPr lang="en-US" sz="1200" b="1" baseline="0" dirty="0"/>
                        <a:t> </a:t>
                      </a:r>
                      <a:r>
                        <a:rPr lang="en-US" sz="1200" b="1" dirty="0">
                          <a:solidFill>
                            <a:schemeClr val="bg1"/>
                          </a:solidFill>
                        </a:rPr>
                        <a:t>B = white</a:t>
                      </a:r>
                    </a:p>
                    <a:p>
                      <a:r>
                        <a:rPr lang="en-US" sz="1200" b="1" dirty="0">
                          <a:solidFill>
                            <a:schemeClr val="tx1"/>
                          </a:solidFill>
                        </a:rPr>
                        <a:t>Counts for EACH row</a:t>
                      </a:r>
                    </a:p>
                  </a:txBody>
                  <a:tcPr marL="100584" marR="100584" marT="51816" marB="51816" anchor="ctr"/>
                </a:tc>
                <a:tc>
                  <a:txBody>
                    <a:bodyPr/>
                    <a:lstStyle/>
                    <a:p>
                      <a:pPr algn="ctr"/>
                      <a:r>
                        <a:rPr lang="en-US" sz="1400" b="1" dirty="0"/>
                        <a:t>A</a:t>
                      </a:r>
                    </a:p>
                    <a:p>
                      <a:pPr algn="ctr"/>
                      <a:r>
                        <a:rPr lang="en-US" sz="1400" b="1" dirty="0"/>
                        <a:t> /   \</a:t>
                      </a:r>
                    </a:p>
                    <a:p>
                      <a:pPr algn="ctr"/>
                      <a:r>
                        <a:rPr lang="en-US" sz="1400" b="1" dirty="0"/>
                        <a:t>A      </a:t>
                      </a:r>
                      <a:r>
                        <a:rPr lang="en-US" sz="1400" b="1" dirty="0" err="1"/>
                        <a:t>A</a:t>
                      </a:r>
                      <a:endParaRPr lang="en-US" sz="1400" b="1" dirty="0"/>
                    </a:p>
                  </a:txBody>
                  <a:tcPr marL="100584" marR="100584" marT="51816" marB="51816"/>
                </a:tc>
                <a:tc>
                  <a:txBody>
                    <a:bodyPr/>
                    <a:lstStyle/>
                    <a:p>
                      <a:pPr algn="ctr"/>
                      <a:r>
                        <a:rPr lang="en-US" sz="1400" b="1" dirty="0">
                          <a:solidFill>
                            <a:schemeClr val="bg1"/>
                          </a:solidFill>
                        </a:rPr>
                        <a:t>B</a:t>
                      </a:r>
                      <a:r>
                        <a:rPr lang="en-US" sz="1400" b="1" baseline="0" dirty="0"/>
                        <a:t> </a:t>
                      </a:r>
                    </a:p>
                    <a:p>
                      <a:pPr algn="ctr"/>
                      <a:r>
                        <a:rPr lang="en-US" sz="1400" b="1" baseline="0" dirty="0"/>
                        <a:t> /   \</a:t>
                      </a:r>
                    </a:p>
                    <a:p>
                      <a:pPr algn="ctr"/>
                      <a:r>
                        <a:rPr lang="en-US" sz="1400" b="1" baseline="0" dirty="0"/>
                        <a:t>A      </a:t>
                      </a:r>
                      <a:r>
                        <a:rPr lang="en-US" sz="1400" b="1" baseline="0" dirty="0" err="1"/>
                        <a:t>A</a:t>
                      </a:r>
                      <a:endParaRPr lang="en-US" sz="1400" b="1" dirty="0"/>
                    </a:p>
                  </a:txBody>
                  <a:tcPr marL="100584" marR="100584" marT="51816" marB="51816"/>
                </a:tc>
                <a:extLst>
                  <a:ext uri="{0D108BD9-81ED-4DB2-BD59-A6C34878D82A}">
                    <a16:rowId xmlns:a16="http://schemas.microsoft.com/office/drawing/2014/main" val="10001"/>
                  </a:ext>
                </a:extLst>
              </a:tr>
              <a:tr h="58724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a:t>Row 0 </a:t>
                      </a:r>
                      <a:r>
                        <a:rPr lang="en-US" sz="1200" b="1" baseline="0" dirty="0"/>
                        <a:t>   </a:t>
                      </a:r>
                      <a:r>
                        <a:rPr lang="en-US" sz="1200" b="0" i="1" baseline="0" dirty="0"/>
                        <a:t>to  </a:t>
                      </a:r>
                      <a:r>
                        <a:rPr lang="en-US" sz="1200" b="1" dirty="0"/>
                        <a:t>Row 1 </a:t>
                      </a:r>
                    </a:p>
                    <a:p>
                      <a:r>
                        <a:rPr lang="en-US" sz="1200" b="1" dirty="0"/>
                        <a:t>Row 14 </a:t>
                      </a:r>
                      <a:r>
                        <a:rPr lang="en-US" sz="1200" b="1" baseline="0" dirty="0"/>
                        <a:t> </a:t>
                      </a:r>
                      <a:r>
                        <a:rPr lang="en-US" sz="1200" b="0" i="1" baseline="0" dirty="0"/>
                        <a:t>to </a:t>
                      </a:r>
                      <a:r>
                        <a:rPr lang="en-US" sz="1200" b="1" dirty="0"/>
                        <a:t>Row 15</a:t>
                      </a:r>
                    </a:p>
                  </a:txBody>
                  <a:tcPr marL="100584" marR="100584" marT="51816" marB="51816"/>
                </a:tc>
                <a:tc>
                  <a:txBody>
                    <a:bodyPr/>
                    <a:lstStyle/>
                    <a:p>
                      <a:pPr algn="ctr"/>
                      <a:r>
                        <a:rPr lang="en-US" sz="1400" b="0" dirty="0"/>
                        <a:t>(0+0=</a:t>
                      </a:r>
                      <a:r>
                        <a:rPr lang="en-US" sz="1400" b="1" dirty="0"/>
                        <a:t>0) *2 = 0</a:t>
                      </a:r>
                    </a:p>
                  </a:txBody>
                  <a:tcPr marL="100584" marR="100584" marT="51816" marB="51816"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b="0" dirty="0"/>
                        <a:t>(0+0=</a:t>
                      </a:r>
                      <a:r>
                        <a:rPr lang="en-US" sz="1200" b="1" dirty="0"/>
                        <a:t>2)*2</a:t>
                      </a:r>
                    </a:p>
                    <a:p>
                      <a:pPr marL="0" marR="0" indent="0" algn="ctr" defTabSz="914400" rtl="0" eaLnBrk="1" fontAlgn="auto" latinLnBrk="0" hangingPunct="1">
                        <a:lnSpc>
                          <a:spcPct val="100000"/>
                        </a:lnSpc>
                        <a:spcBef>
                          <a:spcPts val="0"/>
                        </a:spcBef>
                        <a:spcAft>
                          <a:spcPts val="0"/>
                        </a:spcAft>
                        <a:buClrTx/>
                        <a:buSzTx/>
                        <a:buFontTx/>
                        <a:buNone/>
                        <a:tabLst/>
                        <a:defRPr/>
                      </a:pPr>
                      <a:r>
                        <a:rPr lang="en-US" sz="1400" b="1" dirty="0"/>
                        <a:t>= 0</a:t>
                      </a:r>
                    </a:p>
                  </a:txBody>
                  <a:tcPr marL="100584" marR="100584" marT="51816" marB="51816" anchor="ctr"/>
                </a:tc>
                <a:extLst>
                  <a:ext uri="{0D108BD9-81ED-4DB2-BD59-A6C34878D82A}">
                    <a16:rowId xmlns:a16="http://schemas.microsoft.com/office/drawing/2014/main" val="10002"/>
                  </a:ext>
                </a:extLst>
              </a:tr>
              <a:tr h="58724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a:t>Row 1 </a:t>
                      </a:r>
                      <a:r>
                        <a:rPr lang="en-US" sz="1200" b="1" baseline="0" dirty="0"/>
                        <a:t>   </a:t>
                      </a:r>
                      <a:r>
                        <a:rPr lang="en-US" sz="1200" b="0" i="1" baseline="0" dirty="0"/>
                        <a:t>to   </a:t>
                      </a:r>
                      <a:r>
                        <a:rPr lang="en-US" sz="1200" b="1" dirty="0"/>
                        <a:t>Row 2</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a:t>Row 13 </a:t>
                      </a:r>
                      <a:r>
                        <a:rPr lang="en-US" sz="1200" b="1" baseline="0" dirty="0"/>
                        <a:t> </a:t>
                      </a:r>
                      <a:r>
                        <a:rPr lang="en-US" sz="1200" b="0" i="1" baseline="0" dirty="0"/>
                        <a:t>to </a:t>
                      </a:r>
                      <a:r>
                        <a:rPr lang="en-US" sz="1200" b="1" dirty="0"/>
                        <a:t>Row 14</a:t>
                      </a:r>
                    </a:p>
                  </a:txBody>
                  <a:tcPr marL="100584" marR="100584" marT="51816" marB="51816"/>
                </a:tc>
                <a:tc>
                  <a:txBody>
                    <a:bodyPr/>
                    <a:lstStyle/>
                    <a:p>
                      <a:pPr algn="ctr"/>
                      <a:r>
                        <a:rPr lang="en-US" sz="1400" b="0" dirty="0"/>
                        <a:t>(0+0=</a:t>
                      </a:r>
                      <a:r>
                        <a:rPr lang="en-US" sz="1400" b="1" dirty="0"/>
                        <a:t>0) *2 = 0</a:t>
                      </a:r>
                    </a:p>
                  </a:txBody>
                  <a:tcPr marL="100584" marR="100584" marT="51816" marB="51816"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b="0" dirty="0"/>
                        <a:t>(0+0=</a:t>
                      </a:r>
                      <a:r>
                        <a:rPr lang="en-US" sz="1200" b="1" dirty="0"/>
                        <a:t>0)*2</a:t>
                      </a:r>
                    </a:p>
                    <a:p>
                      <a:pPr marL="0" marR="0" indent="0" algn="ctr" defTabSz="914400" rtl="0" eaLnBrk="1" fontAlgn="auto" latinLnBrk="0" hangingPunct="1">
                        <a:lnSpc>
                          <a:spcPct val="100000"/>
                        </a:lnSpc>
                        <a:spcBef>
                          <a:spcPts val="0"/>
                        </a:spcBef>
                        <a:spcAft>
                          <a:spcPts val="0"/>
                        </a:spcAft>
                        <a:buClrTx/>
                        <a:buSzTx/>
                        <a:buFontTx/>
                        <a:buNone/>
                        <a:tabLst/>
                        <a:defRPr/>
                      </a:pPr>
                      <a:r>
                        <a:rPr lang="en-US" sz="1400" b="1" dirty="0"/>
                        <a:t>= 0</a:t>
                      </a:r>
                    </a:p>
                  </a:txBody>
                  <a:tcPr marL="100584" marR="100584" marT="51816" marB="51816" anchor="ctr"/>
                </a:tc>
                <a:extLst>
                  <a:ext uri="{0D108BD9-81ED-4DB2-BD59-A6C34878D82A}">
                    <a16:rowId xmlns:a16="http://schemas.microsoft.com/office/drawing/2014/main" val="10003"/>
                  </a:ext>
                </a:extLst>
              </a:tr>
              <a:tr h="58724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a:t>Row 2 </a:t>
                      </a:r>
                      <a:r>
                        <a:rPr lang="en-US" sz="1200" b="1" baseline="0" dirty="0"/>
                        <a:t>  </a:t>
                      </a:r>
                      <a:r>
                        <a:rPr lang="en-US" sz="1200" b="0" i="1" baseline="0" dirty="0"/>
                        <a:t>to  </a:t>
                      </a:r>
                      <a:r>
                        <a:rPr lang="en-US" sz="1200" b="1" dirty="0"/>
                        <a:t>Row 3</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a:t>Row 12 </a:t>
                      </a:r>
                      <a:r>
                        <a:rPr lang="en-US" sz="1200" b="1" baseline="0" dirty="0"/>
                        <a:t> </a:t>
                      </a:r>
                      <a:r>
                        <a:rPr lang="en-US" sz="1200" b="0" i="1" baseline="0" dirty="0"/>
                        <a:t>to </a:t>
                      </a:r>
                      <a:r>
                        <a:rPr lang="en-US" sz="1200" b="1" dirty="0"/>
                        <a:t>Row 13</a:t>
                      </a:r>
                    </a:p>
                  </a:txBody>
                  <a:tcPr marL="100584" marR="100584" marT="51816" marB="51816"/>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b="0" dirty="0"/>
                        <a:t>(0+0=</a:t>
                      </a:r>
                      <a:r>
                        <a:rPr lang="en-US" sz="1400" b="1" dirty="0"/>
                        <a:t>0) *2 = 0</a:t>
                      </a:r>
                    </a:p>
                  </a:txBody>
                  <a:tcPr marL="100584" marR="100584" marT="51816" marB="51816"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b="0" dirty="0"/>
                        <a:t>(0+0=</a:t>
                      </a:r>
                      <a:r>
                        <a:rPr lang="en-US" sz="1200" b="1" dirty="0"/>
                        <a:t>0)*2</a:t>
                      </a:r>
                    </a:p>
                    <a:p>
                      <a:pPr marL="0" marR="0" indent="0" algn="ctr" defTabSz="914400" rtl="0" eaLnBrk="1" fontAlgn="auto" latinLnBrk="0" hangingPunct="1">
                        <a:lnSpc>
                          <a:spcPct val="100000"/>
                        </a:lnSpc>
                        <a:spcBef>
                          <a:spcPts val="0"/>
                        </a:spcBef>
                        <a:spcAft>
                          <a:spcPts val="0"/>
                        </a:spcAft>
                        <a:buClrTx/>
                        <a:buSzTx/>
                        <a:buFontTx/>
                        <a:buNone/>
                        <a:tabLst/>
                        <a:defRPr/>
                      </a:pPr>
                      <a:r>
                        <a:rPr lang="en-US" sz="1400" b="1" dirty="0"/>
                        <a:t>=</a:t>
                      </a:r>
                      <a:r>
                        <a:rPr lang="en-US" sz="1400" b="1" baseline="0" dirty="0"/>
                        <a:t> 0</a:t>
                      </a:r>
                      <a:endParaRPr lang="en-US" sz="1400" b="1" dirty="0"/>
                    </a:p>
                  </a:txBody>
                  <a:tcPr marL="100584" marR="100584" marT="51816" marB="51816" anchor="ctr"/>
                </a:tc>
                <a:extLst>
                  <a:ext uri="{0D108BD9-81ED-4DB2-BD59-A6C34878D82A}">
                    <a16:rowId xmlns:a16="http://schemas.microsoft.com/office/drawing/2014/main" val="10004"/>
                  </a:ext>
                </a:extLst>
              </a:tr>
              <a:tr h="58724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a:t>Row 3 </a:t>
                      </a:r>
                      <a:r>
                        <a:rPr lang="en-US" sz="1200" b="1" baseline="0" dirty="0"/>
                        <a:t>   </a:t>
                      </a:r>
                      <a:r>
                        <a:rPr lang="en-US" sz="1200" b="0" i="1" baseline="0" dirty="0"/>
                        <a:t>to </a:t>
                      </a:r>
                      <a:r>
                        <a:rPr lang="en-US" sz="1200" b="1" dirty="0"/>
                        <a:t>Row 4</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a:t>Row 11 </a:t>
                      </a:r>
                      <a:r>
                        <a:rPr lang="en-US" sz="1200" b="1" baseline="0" dirty="0"/>
                        <a:t> </a:t>
                      </a:r>
                      <a:r>
                        <a:rPr lang="en-US" sz="1200" b="0" i="1" baseline="0" dirty="0"/>
                        <a:t>to </a:t>
                      </a:r>
                      <a:r>
                        <a:rPr lang="en-US" sz="1200" b="1" dirty="0"/>
                        <a:t>Row 12</a:t>
                      </a:r>
                    </a:p>
                  </a:txBody>
                  <a:tcPr marL="100584" marR="100584" marT="51816" marB="51816"/>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b="0" dirty="0"/>
                        <a:t>(0+0=</a:t>
                      </a:r>
                      <a:r>
                        <a:rPr lang="en-US" sz="1400" b="1" dirty="0"/>
                        <a:t>0) *2 = 0</a:t>
                      </a:r>
                    </a:p>
                  </a:txBody>
                  <a:tcPr marL="100584" marR="100584" marT="51816" marB="51816"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b="0" dirty="0"/>
                        <a:t>(0+0=</a:t>
                      </a:r>
                      <a:r>
                        <a:rPr lang="en-US" sz="1200" b="1" dirty="0"/>
                        <a:t>0)*2</a:t>
                      </a:r>
                    </a:p>
                    <a:p>
                      <a:pPr marL="0" marR="0" indent="0" algn="ctr" defTabSz="914400" rtl="0" eaLnBrk="1" fontAlgn="auto" latinLnBrk="0" hangingPunct="1">
                        <a:lnSpc>
                          <a:spcPct val="100000"/>
                        </a:lnSpc>
                        <a:spcBef>
                          <a:spcPts val="0"/>
                        </a:spcBef>
                        <a:spcAft>
                          <a:spcPts val="0"/>
                        </a:spcAft>
                        <a:buClrTx/>
                        <a:buSzTx/>
                        <a:buFontTx/>
                        <a:buNone/>
                        <a:tabLst/>
                        <a:defRPr/>
                      </a:pPr>
                      <a:r>
                        <a:rPr lang="en-US" sz="1400" b="1" dirty="0"/>
                        <a:t>=</a:t>
                      </a:r>
                      <a:r>
                        <a:rPr lang="en-US" sz="1400" b="1" baseline="0" dirty="0"/>
                        <a:t> 0</a:t>
                      </a:r>
                      <a:endParaRPr lang="en-US" sz="1400" b="1" dirty="0"/>
                    </a:p>
                  </a:txBody>
                  <a:tcPr marL="100584" marR="100584" marT="51816" marB="51816" anchor="ctr"/>
                </a:tc>
                <a:extLst>
                  <a:ext uri="{0D108BD9-81ED-4DB2-BD59-A6C34878D82A}">
                    <a16:rowId xmlns:a16="http://schemas.microsoft.com/office/drawing/2014/main" val="10005"/>
                  </a:ext>
                </a:extLst>
              </a:tr>
              <a:tr h="58724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a:t>Row 4 </a:t>
                      </a:r>
                      <a:r>
                        <a:rPr lang="en-US" sz="1200" b="1" baseline="0" dirty="0"/>
                        <a:t>   </a:t>
                      </a:r>
                      <a:r>
                        <a:rPr lang="en-US" sz="1200" b="0" i="1" baseline="0" dirty="0"/>
                        <a:t>to </a:t>
                      </a:r>
                      <a:r>
                        <a:rPr lang="en-US" sz="1200" b="1" dirty="0"/>
                        <a:t>Row 5</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a:t>Row 10</a:t>
                      </a:r>
                      <a:r>
                        <a:rPr lang="en-US" sz="1200" b="1" baseline="0" dirty="0"/>
                        <a:t>  </a:t>
                      </a:r>
                      <a:r>
                        <a:rPr lang="en-US" sz="1200" b="0" i="1" baseline="0" dirty="0"/>
                        <a:t>to </a:t>
                      </a:r>
                      <a:r>
                        <a:rPr lang="en-US" sz="1200" b="1" dirty="0"/>
                        <a:t>Row 11</a:t>
                      </a:r>
                    </a:p>
                  </a:txBody>
                  <a:tcPr marL="100584" marR="100584" marT="51816" marB="51816"/>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b="0" dirty="0"/>
                        <a:t>(0+0=</a:t>
                      </a:r>
                      <a:r>
                        <a:rPr lang="en-US" sz="1400" b="1" dirty="0"/>
                        <a:t>0) *2 = 0</a:t>
                      </a:r>
                    </a:p>
                  </a:txBody>
                  <a:tcPr marL="100584" marR="100584" marT="51816" marB="51816"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b="0" dirty="0"/>
                        <a:t>(0+2=</a:t>
                      </a:r>
                      <a:r>
                        <a:rPr lang="en-US" sz="1200" b="1" dirty="0"/>
                        <a:t>2)*2</a:t>
                      </a:r>
                    </a:p>
                    <a:p>
                      <a:pPr marL="0" marR="0" indent="0" algn="ctr" defTabSz="914400" rtl="0" eaLnBrk="1" fontAlgn="auto" latinLnBrk="0" hangingPunct="1">
                        <a:lnSpc>
                          <a:spcPct val="100000"/>
                        </a:lnSpc>
                        <a:spcBef>
                          <a:spcPts val="0"/>
                        </a:spcBef>
                        <a:spcAft>
                          <a:spcPts val="0"/>
                        </a:spcAft>
                        <a:buClrTx/>
                        <a:buSzTx/>
                        <a:buFontTx/>
                        <a:buNone/>
                        <a:tabLst/>
                        <a:defRPr/>
                      </a:pPr>
                      <a:r>
                        <a:rPr lang="en-US" sz="1400" b="1" dirty="0"/>
                        <a:t>= 4</a:t>
                      </a:r>
                    </a:p>
                  </a:txBody>
                  <a:tcPr marL="100584" marR="100584" marT="51816" marB="51816" anchor="ctr"/>
                </a:tc>
                <a:extLst>
                  <a:ext uri="{0D108BD9-81ED-4DB2-BD59-A6C34878D82A}">
                    <a16:rowId xmlns:a16="http://schemas.microsoft.com/office/drawing/2014/main" val="10006"/>
                  </a:ext>
                </a:extLst>
              </a:tr>
              <a:tr h="58724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a:t>Row 5 </a:t>
                      </a:r>
                      <a:r>
                        <a:rPr lang="en-US" sz="1200" b="1" baseline="0" dirty="0"/>
                        <a:t> </a:t>
                      </a:r>
                      <a:r>
                        <a:rPr lang="en-US" sz="1200" b="0" i="1" baseline="0" dirty="0"/>
                        <a:t>to </a:t>
                      </a:r>
                      <a:r>
                        <a:rPr lang="en-US" sz="1200" b="1" dirty="0"/>
                        <a:t>Row 6</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a:t>Row 9 </a:t>
                      </a:r>
                      <a:r>
                        <a:rPr lang="en-US" sz="1200" b="1" baseline="0" dirty="0"/>
                        <a:t> </a:t>
                      </a:r>
                      <a:r>
                        <a:rPr lang="en-US" sz="1200" b="0" i="1" baseline="0" dirty="0"/>
                        <a:t>to </a:t>
                      </a:r>
                      <a:r>
                        <a:rPr lang="en-US" sz="1200" b="1" dirty="0"/>
                        <a:t> Row 10</a:t>
                      </a:r>
                    </a:p>
                  </a:txBody>
                  <a:tcPr marL="100584" marR="100584" marT="51816" marB="51816"/>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b="0" dirty="0"/>
                        <a:t>(2+3=</a:t>
                      </a:r>
                      <a:r>
                        <a:rPr lang="en-US" sz="1400" b="1" dirty="0"/>
                        <a:t>5) *2 = 10</a:t>
                      </a:r>
                    </a:p>
                  </a:txBody>
                  <a:tcPr marL="100584" marR="100584" marT="51816" marB="51816"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b="0" dirty="0"/>
                        <a:t>(0+1=</a:t>
                      </a:r>
                      <a:r>
                        <a:rPr lang="en-US" sz="1200" b="1" dirty="0"/>
                        <a:t>1)*2</a:t>
                      </a:r>
                    </a:p>
                    <a:p>
                      <a:pPr marL="0" marR="0" indent="0" algn="ctr" defTabSz="914400" rtl="0" eaLnBrk="1" fontAlgn="auto" latinLnBrk="0" hangingPunct="1">
                        <a:lnSpc>
                          <a:spcPct val="100000"/>
                        </a:lnSpc>
                        <a:spcBef>
                          <a:spcPts val="0"/>
                        </a:spcBef>
                        <a:spcAft>
                          <a:spcPts val="0"/>
                        </a:spcAft>
                        <a:buClrTx/>
                        <a:buSzTx/>
                        <a:buFontTx/>
                        <a:buNone/>
                        <a:tabLst/>
                        <a:defRPr/>
                      </a:pPr>
                      <a:r>
                        <a:rPr lang="en-US" sz="1400" b="1" dirty="0"/>
                        <a:t>= 2</a:t>
                      </a:r>
                    </a:p>
                  </a:txBody>
                  <a:tcPr marL="100584" marR="100584" marT="51816" marB="51816" anchor="ctr"/>
                </a:tc>
                <a:extLst>
                  <a:ext uri="{0D108BD9-81ED-4DB2-BD59-A6C34878D82A}">
                    <a16:rowId xmlns:a16="http://schemas.microsoft.com/office/drawing/2014/main" val="10007"/>
                  </a:ext>
                </a:extLst>
              </a:tr>
              <a:tr h="58724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a:t>Row 6 </a:t>
                      </a:r>
                      <a:r>
                        <a:rPr lang="en-US" sz="1200" b="1" baseline="0" dirty="0"/>
                        <a:t> </a:t>
                      </a:r>
                      <a:r>
                        <a:rPr lang="en-US" sz="1200" b="0" i="1" baseline="0" dirty="0"/>
                        <a:t>to </a:t>
                      </a:r>
                      <a:r>
                        <a:rPr lang="en-US" sz="1200" b="1" dirty="0"/>
                        <a:t>Row 7</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a:t>Row 8 </a:t>
                      </a:r>
                      <a:r>
                        <a:rPr lang="en-US" sz="1200" b="1" baseline="0" dirty="0"/>
                        <a:t> </a:t>
                      </a:r>
                      <a:r>
                        <a:rPr lang="en-US" sz="1200" b="0" i="1" baseline="0" dirty="0"/>
                        <a:t>to </a:t>
                      </a:r>
                      <a:r>
                        <a:rPr lang="en-US" sz="1200" b="1" dirty="0"/>
                        <a:t>Row 9</a:t>
                      </a:r>
                    </a:p>
                  </a:txBody>
                  <a:tcPr marL="100584" marR="100584" marT="51816" marB="51816"/>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b="0" dirty="0"/>
                        <a:t>(4+5=</a:t>
                      </a:r>
                      <a:r>
                        <a:rPr lang="en-US" sz="1400" b="1" dirty="0"/>
                        <a:t>9) *2 = 18</a:t>
                      </a:r>
                    </a:p>
                  </a:txBody>
                  <a:tcPr marL="100584" marR="100584" marT="51816" marB="51816"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b="0" dirty="0"/>
                        <a:t>(0+1=</a:t>
                      </a:r>
                      <a:r>
                        <a:rPr lang="en-US" sz="1200" b="1" dirty="0"/>
                        <a:t>1)*2</a:t>
                      </a:r>
                    </a:p>
                    <a:p>
                      <a:pPr marL="0" marR="0" indent="0" algn="ctr" defTabSz="914400" rtl="0" eaLnBrk="1" fontAlgn="auto" latinLnBrk="0" hangingPunct="1">
                        <a:lnSpc>
                          <a:spcPct val="100000"/>
                        </a:lnSpc>
                        <a:spcBef>
                          <a:spcPts val="0"/>
                        </a:spcBef>
                        <a:spcAft>
                          <a:spcPts val="0"/>
                        </a:spcAft>
                        <a:buClrTx/>
                        <a:buSzTx/>
                        <a:buFontTx/>
                        <a:buNone/>
                        <a:tabLst/>
                        <a:defRPr/>
                      </a:pPr>
                      <a:r>
                        <a:rPr lang="en-US" sz="1400" b="1" dirty="0"/>
                        <a:t> = 2</a:t>
                      </a:r>
                    </a:p>
                  </a:txBody>
                  <a:tcPr marL="100584" marR="100584" marT="51816" marB="51816" anchor="ctr"/>
                </a:tc>
                <a:extLst>
                  <a:ext uri="{0D108BD9-81ED-4DB2-BD59-A6C34878D82A}">
                    <a16:rowId xmlns:a16="http://schemas.microsoft.com/office/drawing/2014/main" val="10008"/>
                  </a:ext>
                </a:extLst>
              </a:tr>
              <a:tr h="53035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a:t>Row 7 </a:t>
                      </a:r>
                      <a:r>
                        <a:rPr lang="en-US" sz="1200" b="1" baseline="0" dirty="0"/>
                        <a:t>   </a:t>
                      </a:r>
                      <a:r>
                        <a:rPr lang="en-US" sz="1200" b="0" i="1" baseline="0" dirty="0"/>
                        <a:t>to </a:t>
                      </a:r>
                      <a:r>
                        <a:rPr lang="en-US" sz="1200" b="1" dirty="0"/>
                        <a:t>Row 8</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a:t>Row 15 </a:t>
                      </a:r>
                      <a:r>
                        <a:rPr lang="en-US" sz="1200" b="1" baseline="0" dirty="0"/>
                        <a:t> </a:t>
                      </a:r>
                      <a:r>
                        <a:rPr lang="en-US" sz="1200" b="0" i="1" baseline="0" dirty="0"/>
                        <a:t>to </a:t>
                      </a:r>
                      <a:r>
                        <a:rPr lang="en-US" sz="1200" b="1" dirty="0"/>
                        <a:t>Row 0</a:t>
                      </a:r>
                    </a:p>
                  </a:txBody>
                  <a:tcPr marL="100584" marR="100584" marT="51816" marB="51816"/>
                </a:tc>
                <a:tc>
                  <a:txBody>
                    <a:bodyPr/>
                    <a:lstStyle/>
                    <a:p>
                      <a:pPr algn="ctr"/>
                      <a:r>
                        <a:rPr lang="en-US" sz="1200" b="0" dirty="0"/>
                        <a:t>6+6=</a:t>
                      </a:r>
                      <a:r>
                        <a:rPr lang="en-US" sz="1200" b="1" dirty="0"/>
                        <a:t>12</a:t>
                      </a:r>
                    </a:p>
                    <a:p>
                      <a:pPr algn="ctr"/>
                      <a:r>
                        <a:rPr lang="en-US" sz="1200" b="1" dirty="0"/>
                        <a:t>0+0 = 0</a:t>
                      </a:r>
                    </a:p>
                  </a:txBody>
                  <a:tcPr marL="100584" marR="100584" marT="51816" marB="51816"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b="0" dirty="0"/>
                        <a:t>0+0=</a:t>
                      </a:r>
                      <a:r>
                        <a:rPr lang="en-US" sz="1400" b="1" dirty="0"/>
                        <a:t>0</a:t>
                      </a:r>
                    </a:p>
                    <a:p>
                      <a:pPr marL="0" marR="0" indent="0" algn="ctr" defTabSz="914400" rtl="0" eaLnBrk="1" fontAlgn="auto" latinLnBrk="0" hangingPunct="1">
                        <a:lnSpc>
                          <a:spcPct val="100000"/>
                        </a:lnSpc>
                        <a:spcBef>
                          <a:spcPts val="0"/>
                        </a:spcBef>
                        <a:spcAft>
                          <a:spcPts val="0"/>
                        </a:spcAft>
                        <a:buClrTx/>
                        <a:buSzTx/>
                        <a:buFontTx/>
                        <a:buNone/>
                        <a:tabLst/>
                        <a:defRPr/>
                      </a:pPr>
                      <a:r>
                        <a:rPr lang="en-US" sz="1200" b="1" dirty="0"/>
                        <a:t>0+0 = </a:t>
                      </a:r>
                      <a:r>
                        <a:rPr lang="en-US" sz="1400" b="1" dirty="0"/>
                        <a:t>0</a:t>
                      </a:r>
                    </a:p>
                  </a:txBody>
                  <a:tcPr marL="100584" marR="100584" marT="51816" marB="51816" anchor="ctr"/>
                </a:tc>
                <a:extLst>
                  <a:ext uri="{0D108BD9-81ED-4DB2-BD59-A6C34878D82A}">
                    <a16:rowId xmlns:a16="http://schemas.microsoft.com/office/drawing/2014/main" val="10009"/>
                  </a:ext>
                </a:extLst>
              </a:tr>
              <a:tr h="42388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1" dirty="0"/>
                        <a:t>Sum</a:t>
                      </a:r>
                    </a:p>
                  </a:txBody>
                  <a:tcPr marL="100584" marR="100584" marT="51816" marB="51816"/>
                </a:tc>
                <a:tc>
                  <a:txBody>
                    <a:bodyPr/>
                    <a:lstStyle/>
                    <a:p>
                      <a:pPr algn="ctr"/>
                      <a:r>
                        <a:rPr lang="en-US" sz="1600" b="1" dirty="0"/>
                        <a:t>40</a:t>
                      </a:r>
                    </a:p>
                  </a:txBody>
                  <a:tcPr marL="100584" marR="100584" marT="51816" marB="51816"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b="1" dirty="0"/>
                        <a:t>8</a:t>
                      </a:r>
                    </a:p>
                  </a:txBody>
                  <a:tcPr marL="100584" marR="100584" marT="51816" marB="51816" anchor="ctr"/>
                </a:tc>
                <a:extLst>
                  <a:ext uri="{0D108BD9-81ED-4DB2-BD59-A6C34878D82A}">
                    <a16:rowId xmlns:a16="http://schemas.microsoft.com/office/drawing/2014/main" val="10010"/>
                  </a:ext>
                </a:extLst>
              </a:tr>
            </a:tbl>
          </a:graphicData>
        </a:graphic>
      </p:graphicFrame>
      <p:sp>
        <p:nvSpPr>
          <p:cNvPr id="7" name="TextBox 6">
            <a:extLst>
              <a:ext uri="{FF2B5EF4-FFF2-40B4-BE49-F238E27FC236}">
                <a16:creationId xmlns:a16="http://schemas.microsoft.com/office/drawing/2014/main" id="{3DF62794-F5D9-4845-BC76-2BDA7A3AAA5E}"/>
              </a:ext>
            </a:extLst>
          </p:cNvPr>
          <p:cNvSpPr txBox="1"/>
          <p:nvPr/>
        </p:nvSpPr>
        <p:spPr>
          <a:xfrm>
            <a:off x="167640" y="6474774"/>
            <a:ext cx="6286502" cy="400110"/>
          </a:xfrm>
          <a:prstGeom prst="rect">
            <a:avLst/>
          </a:prstGeom>
          <a:noFill/>
        </p:spPr>
        <p:txBody>
          <a:bodyPr wrap="square" rtlCol="0">
            <a:spAutoFit/>
          </a:bodyPr>
          <a:lstStyle/>
          <a:p>
            <a:r>
              <a:rPr lang="en-US" b="1" dirty="0"/>
              <a:t>Illustration based on counting the </a:t>
            </a:r>
            <a:r>
              <a:rPr lang="en-US" b="1" i="1" u="sng" dirty="0"/>
              <a:t>horizontal </a:t>
            </a:r>
            <a:r>
              <a:rPr lang="en-US" b="1" dirty="0"/>
              <a:t>triplets only:</a:t>
            </a:r>
          </a:p>
        </p:txBody>
      </p:sp>
      <p:sp>
        <p:nvSpPr>
          <p:cNvPr id="8" name="TextBox 7">
            <a:extLst>
              <a:ext uri="{FF2B5EF4-FFF2-40B4-BE49-F238E27FC236}">
                <a16:creationId xmlns:a16="http://schemas.microsoft.com/office/drawing/2014/main" id="{EA021947-3AC3-4AAA-A44C-66BA386F29CD}"/>
              </a:ext>
            </a:extLst>
          </p:cNvPr>
          <p:cNvSpPr txBox="1"/>
          <p:nvPr/>
        </p:nvSpPr>
        <p:spPr>
          <a:xfrm>
            <a:off x="895818" y="0"/>
            <a:ext cx="5374805" cy="400110"/>
          </a:xfrm>
          <a:prstGeom prst="rect">
            <a:avLst/>
          </a:prstGeom>
          <a:noFill/>
        </p:spPr>
        <p:txBody>
          <a:bodyPr wrap="none" rtlCol="0">
            <a:spAutoFit/>
          </a:bodyPr>
          <a:lstStyle/>
          <a:p>
            <a:r>
              <a:rPr lang="en-US" b="1" i="1" dirty="0"/>
              <a:t>A “rich club” of only 30 “</a:t>
            </a:r>
            <a:r>
              <a:rPr lang="en-US" b="1" dirty="0"/>
              <a:t>A”</a:t>
            </a:r>
            <a:r>
              <a:rPr lang="en-US" b="1" i="1" dirty="0"/>
              <a:t> Nodes; all connected</a:t>
            </a:r>
          </a:p>
        </p:txBody>
      </p:sp>
      <p:sp>
        <p:nvSpPr>
          <p:cNvPr id="215" name="Rectangle 214"/>
          <p:cNvSpPr/>
          <p:nvPr/>
        </p:nvSpPr>
        <p:spPr>
          <a:xfrm>
            <a:off x="3436623" y="2600959"/>
            <a:ext cx="335280" cy="34544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 name="Rectangle 209"/>
          <p:cNvSpPr/>
          <p:nvPr/>
        </p:nvSpPr>
        <p:spPr>
          <a:xfrm>
            <a:off x="2766063" y="2600959"/>
            <a:ext cx="335280" cy="34544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 name="Rectangle 208"/>
          <p:cNvSpPr/>
          <p:nvPr/>
        </p:nvSpPr>
        <p:spPr>
          <a:xfrm>
            <a:off x="3101343" y="2600959"/>
            <a:ext cx="335280" cy="34544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3" name="Rectangle 362"/>
          <p:cNvSpPr/>
          <p:nvPr/>
        </p:nvSpPr>
        <p:spPr>
          <a:xfrm>
            <a:off x="3604263" y="2946399"/>
            <a:ext cx="335280" cy="34544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9" name="Rectangle 358"/>
          <p:cNvSpPr/>
          <p:nvPr/>
        </p:nvSpPr>
        <p:spPr>
          <a:xfrm>
            <a:off x="3771903" y="3291839"/>
            <a:ext cx="335280" cy="34544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1" name="Rectangle 360"/>
          <p:cNvSpPr/>
          <p:nvPr/>
        </p:nvSpPr>
        <p:spPr>
          <a:xfrm>
            <a:off x="4107183" y="3291839"/>
            <a:ext cx="335280" cy="34544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0" name="Rectangle 349"/>
          <p:cNvSpPr/>
          <p:nvPr/>
        </p:nvSpPr>
        <p:spPr>
          <a:xfrm>
            <a:off x="2095503" y="3291839"/>
            <a:ext cx="335280" cy="34544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9" name="Rectangle 438"/>
          <p:cNvSpPr/>
          <p:nvPr/>
        </p:nvSpPr>
        <p:spPr>
          <a:xfrm rot="10800000">
            <a:off x="1927863" y="3637279"/>
            <a:ext cx="335280" cy="34544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1065141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7EF1C74-8D3A-4D42-B84F-A8466CCFC50D}"/>
              </a:ext>
            </a:extLst>
          </p:cNvPr>
          <p:cNvPicPr>
            <a:picLocks noChangeAspect="1"/>
          </p:cNvPicPr>
          <p:nvPr/>
        </p:nvPicPr>
        <p:blipFill rotWithShape="1">
          <a:blip r:embed="rId2"/>
          <a:srcRect l="52273" t="40909" r="18182" b="27778"/>
          <a:stretch/>
        </p:blipFill>
        <p:spPr>
          <a:xfrm>
            <a:off x="164620" y="1960123"/>
            <a:ext cx="6806381" cy="5410200"/>
          </a:xfrm>
          <a:prstGeom prst="rect">
            <a:avLst/>
          </a:prstGeom>
        </p:spPr>
      </p:pic>
      <p:pic>
        <p:nvPicPr>
          <p:cNvPr id="3" name="Picture 2">
            <a:extLst>
              <a:ext uri="{FF2B5EF4-FFF2-40B4-BE49-F238E27FC236}">
                <a16:creationId xmlns:a16="http://schemas.microsoft.com/office/drawing/2014/main" id="{2B195FBA-F28B-4591-A037-B4EF774125D3}"/>
              </a:ext>
            </a:extLst>
          </p:cNvPr>
          <p:cNvPicPr>
            <a:picLocks noChangeAspect="1"/>
          </p:cNvPicPr>
          <p:nvPr/>
        </p:nvPicPr>
        <p:blipFill rotWithShape="1">
          <a:blip r:embed="rId2"/>
          <a:srcRect l="53030" t="73233" r="22727" b="7576"/>
          <a:stretch/>
        </p:blipFill>
        <p:spPr>
          <a:xfrm>
            <a:off x="5247088" y="3332226"/>
            <a:ext cx="4748463" cy="2819400"/>
          </a:xfrm>
          <a:prstGeom prst="rect">
            <a:avLst/>
          </a:prstGeom>
        </p:spPr>
      </p:pic>
      <p:sp>
        <p:nvSpPr>
          <p:cNvPr id="4" name="TextBox 3">
            <a:extLst>
              <a:ext uri="{FF2B5EF4-FFF2-40B4-BE49-F238E27FC236}">
                <a16:creationId xmlns:a16="http://schemas.microsoft.com/office/drawing/2014/main" id="{BD0272FD-851C-47B6-A21E-0A1AE71CB794}"/>
              </a:ext>
            </a:extLst>
          </p:cNvPr>
          <p:cNvSpPr txBox="1"/>
          <p:nvPr/>
        </p:nvSpPr>
        <p:spPr>
          <a:xfrm>
            <a:off x="1003718" y="0"/>
            <a:ext cx="8032776" cy="769441"/>
          </a:xfrm>
          <a:prstGeom prst="rect">
            <a:avLst/>
          </a:prstGeom>
          <a:noFill/>
        </p:spPr>
        <p:txBody>
          <a:bodyPr wrap="none" rtlCol="0">
            <a:spAutoFit/>
          </a:bodyPr>
          <a:lstStyle/>
          <a:p>
            <a:pPr algn="ctr"/>
            <a:r>
              <a:rPr lang="en-US" sz="2400" b="1" dirty="0"/>
              <a:t>Experimental Configurations for variable (eps0, eps1): Trial #1</a:t>
            </a:r>
          </a:p>
          <a:p>
            <a:pPr algn="ctr"/>
            <a:r>
              <a:rPr lang="en-US" b="1" dirty="0"/>
              <a:t>“Very Small Rich Club”</a:t>
            </a:r>
          </a:p>
        </p:txBody>
      </p:sp>
      <p:sp>
        <p:nvSpPr>
          <p:cNvPr id="5" name="TextBox 4">
            <a:extLst>
              <a:ext uri="{FF2B5EF4-FFF2-40B4-BE49-F238E27FC236}">
                <a16:creationId xmlns:a16="http://schemas.microsoft.com/office/drawing/2014/main" id="{03FB8E3C-CCB9-47B6-95EE-43EB431AED46}"/>
              </a:ext>
            </a:extLst>
          </p:cNvPr>
          <p:cNvSpPr txBox="1"/>
          <p:nvPr/>
        </p:nvSpPr>
        <p:spPr>
          <a:xfrm>
            <a:off x="1667111" y="609600"/>
            <a:ext cx="5852436" cy="830997"/>
          </a:xfrm>
          <a:prstGeom prst="rect">
            <a:avLst/>
          </a:prstGeom>
          <a:noFill/>
        </p:spPr>
        <p:txBody>
          <a:bodyPr wrap="none" rtlCol="0">
            <a:spAutoFit/>
          </a:bodyPr>
          <a:lstStyle/>
          <a:p>
            <a:r>
              <a:rPr lang="en-US" sz="1600" b="1" dirty="0"/>
              <a:t>Repository (Private): </a:t>
            </a:r>
          </a:p>
          <a:p>
            <a:r>
              <a:rPr lang="en-US" sz="1600" b="1" dirty="0"/>
              <a:t>Code: </a:t>
            </a:r>
            <a:r>
              <a:rPr lang="en-US" sz="1600" dirty="0"/>
              <a:t>2D-CVM_def-pttrns_anlytc-FE-vary-e0-and-e1_2018-12-12.py</a:t>
            </a:r>
          </a:p>
          <a:p>
            <a:r>
              <a:rPr lang="en-US" sz="1600" b="1" dirty="0"/>
              <a:t>Pattern: </a:t>
            </a:r>
            <a:r>
              <a:rPr lang="en-US" sz="1600" dirty="0"/>
              <a:t>3</a:t>
            </a:r>
          </a:p>
        </p:txBody>
      </p:sp>
      <p:sp>
        <p:nvSpPr>
          <p:cNvPr id="6" name="TextBox 5">
            <a:extLst>
              <a:ext uri="{FF2B5EF4-FFF2-40B4-BE49-F238E27FC236}">
                <a16:creationId xmlns:a16="http://schemas.microsoft.com/office/drawing/2014/main" id="{CB081D5E-E037-4D7C-BA8E-5E255A0B71C2}"/>
              </a:ext>
            </a:extLst>
          </p:cNvPr>
          <p:cNvSpPr txBox="1"/>
          <p:nvPr/>
        </p:nvSpPr>
        <p:spPr>
          <a:xfrm>
            <a:off x="5520487" y="5963357"/>
            <a:ext cx="4201663" cy="923330"/>
          </a:xfrm>
          <a:prstGeom prst="rect">
            <a:avLst/>
          </a:prstGeom>
          <a:noFill/>
        </p:spPr>
        <p:txBody>
          <a:bodyPr wrap="none" rtlCol="0">
            <a:spAutoFit/>
          </a:bodyPr>
          <a:lstStyle/>
          <a:p>
            <a:r>
              <a:rPr lang="en-US" sz="1800" dirty="0"/>
              <a:t>Hand-computed configuration values:</a:t>
            </a:r>
          </a:p>
          <a:p>
            <a:pPr marL="342900" indent="-342900">
              <a:buFont typeface="Arial" panose="020B0604020202020204" pitchFamily="34" charset="0"/>
              <a:buChar char="•"/>
            </a:pPr>
            <a:r>
              <a:rPr lang="en-US" sz="1800" dirty="0"/>
              <a:t>Z1 = 40; z1 = 40/512 = 0.0781; matches</a:t>
            </a:r>
          </a:p>
          <a:p>
            <a:pPr marL="342900" indent="-342900">
              <a:buFont typeface="Arial" panose="020B0604020202020204" pitchFamily="34" charset="0"/>
              <a:buChar char="•"/>
            </a:pPr>
            <a:r>
              <a:rPr lang="en-US" sz="1800" dirty="0"/>
              <a:t>Z3 = 8; z3 = 8/512 = 0.0156; matches. </a:t>
            </a:r>
          </a:p>
        </p:txBody>
      </p:sp>
      <p:sp>
        <p:nvSpPr>
          <p:cNvPr id="7" name="Rectangle 6">
            <a:extLst>
              <a:ext uri="{FF2B5EF4-FFF2-40B4-BE49-F238E27FC236}">
                <a16:creationId xmlns:a16="http://schemas.microsoft.com/office/drawing/2014/main" id="{10E78B9D-8FAC-4490-BDBD-D4B4703CB84C}"/>
              </a:ext>
            </a:extLst>
          </p:cNvPr>
          <p:cNvSpPr/>
          <p:nvPr/>
        </p:nvSpPr>
        <p:spPr>
          <a:xfrm>
            <a:off x="5391192" y="4114800"/>
            <a:ext cx="1066800" cy="304800"/>
          </a:xfrm>
          <a:prstGeom prst="rect">
            <a:avLst/>
          </a:prstGeom>
          <a:no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9246B42E-05DB-4E08-A3CE-D8BF88B2354F}"/>
              </a:ext>
            </a:extLst>
          </p:cNvPr>
          <p:cNvSpPr/>
          <p:nvPr/>
        </p:nvSpPr>
        <p:spPr>
          <a:xfrm>
            <a:off x="8001000" y="4114800"/>
            <a:ext cx="1066800" cy="304800"/>
          </a:xfrm>
          <a:prstGeom prst="rect">
            <a:avLst/>
          </a:prstGeom>
          <a:no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DB95816B-6D75-4E00-BF7E-118AE19CAC63}"/>
              </a:ext>
            </a:extLst>
          </p:cNvPr>
          <p:cNvSpPr txBox="1"/>
          <p:nvPr/>
        </p:nvSpPr>
        <p:spPr>
          <a:xfrm>
            <a:off x="2590797" y="1467199"/>
            <a:ext cx="4876800" cy="646331"/>
          </a:xfrm>
          <a:prstGeom prst="rect">
            <a:avLst/>
          </a:prstGeom>
          <a:noFill/>
        </p:spPr>
        <p:txBody>
          <a:bodyPr wrap="square" rtlCol="0">
            <a:spAutoFit/>
          </a:bodyPr>
          <a:lstStyle/>
          <a:p>
            <a:pPr algn="ctr"/>
            <a:r>
              <a:rPr lang="en-US" sz="1800" b="1" i="1" dirty="0"/>
              <a:t>Check that hand-computed z values match the code-computed ones</a:t>
            </a:r>
          </a:p>
        </p:txBody>
      </p:sp>
      <p:sp>
        <p:nvSpPr>
          <p:cNvPr id="10" name="TextBox 9">
            <a:extLst>
              <a:ext uri="{FF2B5EF4-FFF2-40B4-BE49-F238E27FC236}">
                <a16:creationId xmlns:a16="http://schemas.microsoft.com/office/drawing/2014/main" id="{00892D20-802A-4C1F-9D18-D844BE8903A8}"/>
              </a:ext>
            </a:extLst>
          </p:cNvPr>
          <p:cNvSpPr txBox="1"/>
          <p:nvPr/>
        </p:nvSpPr>
        <p:spPr>
          <a:xfrm>
            <a:off x="551123" y="7295273"/>
            <a:ext cx="9391930" cy="400110"/>
          </a:xfrm>
          <a:prstGeom prst="rect">
            <a:avLst/>
          </a:prstGeom>
          <a:solidFill>
            <a:schemeClr val="accent1">
              <a:lumMod val="20000"/>
              <a:lumOff val="80000"/>
            </a:schemeClr>
          </a:solidFill>
          <a:ln w="19050">
            <a:solidFill>
              <a:schemeClr val="accent1">
                <a:lumMod val="50000"/>
              </a:schemeClr>
            </a:solidFill>
          </a:ln>
        </p:spPr>
        <p:txBody>
          <a:bodyPr wrap="none" rtlCol="0">
            <a:spAutoFit/>
          </a:bodyPr>
          <a:lstStyle/>
          <a:p>
            <a:r>
              <a:rPr lang="en-US" dirty="0"/>
              <a:t>Next step: Find the (eps0, eps1) pair yielding a free energy minimum for this grid pattern</a:t>
            </a:r>
          </a:p>
        </p:txBody>
      </p:sp>
    </p:spTree>
    <p:extLst>
      <p:ext uri="{BB962C8B-B14F-4D97-AF65-F5344CB8AC3E}">
        <p14:creationId xmlns:p14="http://schemas.microsoft.com/office/powerpoint/2010/main" val="397039016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8B0E144-D6E0-40CC-AEAE-AB1CDBD2D751}"/>
              </a:ext>
            </a:extLst>
          </p:cNvPr>
          <p:cNvSpPr txBox="1"/>
          <p:nvPr/>
        </p:nvSpPr>
        <p:spPr>
          <a:xfrm>
            <a:off x="3963908" y="304800"/>
            <a:ext cx="2130583" cy="461665"/>
          </a:xfrm>
          <a:prstGeom prst="rect">
            <a:avLst/>
          </a:prstGeom>
          <a:noFill/>
        </p:spPr>
        <p:txBody>
          <a:bodyPr wrap="none" rtlCol="0">
            <a:spAutoFit/>
          </a:bodyPr>
          <a:lstStyle/>
          <a:p>
            <a:r>
              <a:rPr lang="en-US" sz="2400" b="1" dirty="0"/>
              <a:t>The Challenge: </a:t>
            </a:r>
          </a:p>
        </p:txBody>
      </p:sp>
      <p:sp>
        <p:nvSpPr>
          <p:cNvPr id="3" name="TextBox 2">
            <a:extLst>
              <a:ext uri="{FF2B5EF4-FFF2-40B4-BE49-F238E27FC236}">
                <a16:creationId xmlns:a16="http://schemas.microsoft.com/office/drawing/2014/main" id="{EA7263C3-C3BD-46EC-9F7E-931010FBA4D3}"/>
              </a:ext>
            </a:extLst>
          </p:cNvPr>
          <p:cNvSpPr txBox="1"/>
          <p:nvPr/>
        </p:nvSpPr>
        <p:spPr>
          <a:xfrm>
            <a:off x="1295400" y="1219200"/>
            <a:ext cx="8153400" cy="3262432"/>
          </a:xfrm>
          <a:prstGeom prst="rect">
            <a:avLst/>
          </a:prstGeom>
          <a:noFill/>
        </p:spPr>
        <p:txBody>
          <a:bodyPr wrap="square" rtlCol="0">
            <a:spAutoFit/>
          </a:bodyPr>
          <a:lstStyle/>
          <a:p>
            <a:pPr marL="342900" indent="-342900">
              <a:buFont typeface="Arial" panose="020B0604020202020204" pitchFamily="34" charset="0"/>
              <a:buChar char="•"/>
            </a:pPr>
            <a:r>
              <a:rPr lang="en-US" b="1" dirty="0"/>
              <a:t>What does not work:  </a:t>
            </a:r>
            <a:r>
              <a:rPr lang="en-US" dirty="0"/>
              <a:t>Simply creating a defined pattern and running a set of free energy computations, with different values of epsilon0 and epsilon1, won’t work</a:t>
            </a:r>
          </a:p>
          <a:p>
            <a:pPr marL="342900" indent="-342900">
              <a:buFont typeface="Arial" panose="020B0604020202020204" pitchFamily="34" charset="0"/>
              <a:buChar char="•"/>
            </a:pPr>
            <a:r>
              <a:rPr lang="en-US" b="1" dirty="0"/>
              <a:t>What can possibly work: </a:t>
            </a:r>
          </a:p>
          <a:p>
            <a:pPr marL="851838" lvl="1" indent="-342900">
              <a:buFont typeface="Arial" panose="020B0604020202020204" pitchFamily="34" charset="0"/>
              <a:buChar char="•"/>
            </a:pPr>
            <a:r>
              <a:rPr lang="en-US" sz="1800" dirty="0"/>
              <a:t>Creating a “base pattern” as a starting point, and identifying candidate epsilon0 and epsilon1 values that we think might generate a minimal FE for that pattern</a:t>
            </a:r>
          </a:p>
          <a:p>
            <a:pPr marL="851838" lvl="1" indent="-342900">
              <a:buFont typeface="Arial" panose="020B0604020202020204" pitchFamily="34" charset="0"/>
              <a:buChar char="•"/>
            </a:pPr>
            <a:r>
              <a:rPr lang="en-US" sz="1800" dirty="0"/>
              <a:t>Hold the epsilon values constant</a:t>
            </a:r>
          </a:p>
          <a:p>
            <a:pPr marL="851838" lvl="1" indent="-342900">
              <a:buFont typeface="Arial" panose="020B0604020202020204" pitchFamily="34" charset="0"/>
              <a:buChar char="•"/>
            </a:pPr>
            <a:r>
              <a:rPr lang="en-US" sz="1800" dirty="0"/>
              <a:t>Modify the pattern (via node-swaps) until a FE minimum IS reached</a:t>
            </a:r>
          </a:p>
          <a:p>
            <a:pPr marL="851838" lvl="1" indent="-342900">
              <a:buFont typeface="Arial" panose="020B0604020202020204" pitchFamily="34" charset="0"/>
              <a:buChar char="•"/>
            </a:pPr>
            <a:r>
              <a:rPr lang="en-US" sz="1800" dirty="0"/>
              <a:t>Assess the resulting configuration variables</a:t>
            </a:r>
          </a:p>
          <a:p>
            <a:pPr marL="851838" lvl="1" indent="-342900">
              <a:buFont typeface="Arial" panose="020B0604020202020204" pitchFamily="34" charset="0"/>
              <a:buChar char="•"/>
            </a:pPr>
            <a:r>
              <a:rPr lang="en-US" sz="1800" dirty="0"/>
              <a:t>Do this several times and assess / average the results </a:t>
            </a:r>
          </a:p>
        </p:txBody>
      </p:sp>
      <p:sp>
        <p:nvSpPr>
          <p:cNvPr id="4" name="TextBox 3">
            <a:extLst>
              <a:ext uri="{FF2B5EF4-FFF2-40B4-BE49-F238E27FC236}">
                <a16:creationId xmlns:a16="http://schemas.microsoft.com/office/drawing/2014/main" id="{E19FD924-84FB-40CC-8A96-5CB757D13F32}"/>
              </a:ext>
            </a:extLst>
          </p:cNvPr>
          <p:cNvSpPr txBox="1"/>
          <p:nvPr/>
        </p:nvSpPr>
        <p:spPr>
          <a:xfrm>
            <a:off x="2850034" y="5105400"/>
            <a:ext cx="4358329" cy="707886"/>
          </a:xfrm>
          <a:prstGeom prst="rect">
            <a:avLst/>
          </a:prstGeom>
          <a:solidFill>
            <a:schemeClr val="accent1">
              <a:lumMod val="20000"/>
              <a:lumOff val="80000"/>
            </a:schemeClr>
          </a:solidFill>
          <a:ln w="28575">
            <a:solidFill>
              <a:schemeClr val="accent1">
                <a:lumMod val="50000"/>
              </a:schemeClr>
            </a:solidFill>
          </a:ln>
        </p:spPr>
        <p:txBody>
          <a:bodyPr wrap="square" rtlCol="0">
            <a:spAutoFit/>
          </a:bodyPr>
          <a:lstStyle/>
          <a:p>
            <a:pPr algn="ctr"/>
            <a:r>
              <a:rPr lang="en-US" dirty="0"/>
              <a:t>This requires fairly complex code, which will be addressed in the next </a:t>
            </a:r>
            <a:r>
              <a:rPr lang="en-US" dirty="0" err="1"/>
              <a:t>slidedeck</a:t>
            </a:r>
            <a:endParaRPr lang="en-US" dirty="0"/>
          </a:p>
        </p:txBody>
      </p:sp>
    </p:spTree>
    <p:extLst>
      <p:ext uri="{BB962C8B-B14F-4D97-AF65-F5344CB8AC3E}">
        <p14:creationId xmlns:p14="http://schemas.microsoft.com/office/powerpoint/2010/main" val="411263081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8" name="TextBox 447"/>
          <p:cNvSpPr txBox="1"/>
          <p:nvPr/>
        </p:nvSpPr>
        <p:spPr>
          <a:xfrm>
            <a:off x="6600741" y="1351900"/>
            <a:ext cx="3152859" cy="2534300"/>
          </a:xfrm>
          <a:prstGeom prst="rect">
            <a:avLst/>
          </a:prstGeom>
          <a:noFill/>
        </p:spPr>
        <p:txBody>
          <a:bodyPr wrap="square" lIns="101870" tIns="50935" rIns="101870" bIns="50935" rtlCol="0">
            <a:spAutoFit/>
          </a:bodyPr>
          <a:lstStyle/>
          <a:p>
            <a:pPr algn="ctr"/>
            <a:r>
              <a:rPr lang="en-US" b="1" i="1" dirty="0"/>
              <a:t>A Slightly Smaller Rich Club-Like Composition:</a:t>
            </a:r>
          </a:p>
          <a:p>
            <a:pPr algn="ctr"/>
            <a:r>
              <a:rPr lang="en-US" b="1" i="1" dirty="0"/>
              <a:t>x1_target = 0.45 </a:t>
            </a:r>
          </a:p>
          <a:p>
            <a:pPr algn="ctr"/>
            <a:r>
              <a:rPr lang="en-US" sz="1400" dirty="0"/>
              <a:t>= 115 “A” (all connected) </a:t>
            </a:r>
          </a:p>
          <a:p>
            <a:pPr algn="ctr"/>
            <a:r>
              <a:rPr lang="en-US" sz="1400" dirty="0"/>
              <a:t>and 141 “B” (connected)</a:t>
            </a:r>
          </a:p>
          <a:p>
            <a:pPr algn="ctr"/>
            <a:endParaRPr lang="en-US" sz="1400" dirty="0"/>
          </a:p>
          <a:p>
            <a:pPr algn="ctr"/>
            <a:r>
              <a:rPr lang="en-US" sz="1400" dirty="0"/>
              <a:t>(Note: 0.45*256 = 115.2)</a:t>
            </a:r>
          </a:p>
          <a:p>
            <a:pPr algn="ctr"/>
            <a:endParaRPr lang="en-US" sz="1400" dirty="0"/>
          </a:p>
          <a:p>
            <a:pPr algn="ctr"/>
            <a:r>
              <a:rPr lang="en-US" sz="1400" dirty="0"/>
              <a:t>Original configuration had 128 “A” nodes; so convert 13 of these to “B”</a:t>
            </a:r>
          </a:p>
        </p:txBody>
      </p:sp>
      <p:grpSp>
        <p:nvGrpSpPr>
          <p:cNvPr id="6" name="Group 421"/>
          <p:cNvGrpSpPr/>
          <p:nvPr/>
        </p:nvGrpSpPr>
        <p:grpSpPr>
          <a:xfrm>
            <a:off x="586742" y="1442720"/>
            <a:ext cx="5867401" cy="5872480"/>
            <a:chOff x="685799" y="533400"/>
            <a:chExt cx="5334001" cy="5181600"/>
          </a:xfrm>
        </p:grpSpPr>
        <p:sp>
          <p:nvSpPr>
            <p:cNvPr id="35" name="Rectangle 34"/>
            <p:cNvSpPr/>
            <p:nvPr/>
          </p:nvSpPr>
          <p:spPr>
            <a:xfrm>
              <a:off x="838200" y="533400"/>
              <a:ext cx="304800" cy="304800"/>
            </a:xfrm>
            <a:prstGeom prst="rect">
              <a:avLst/>
            </a:prstGeom>
            <a:blipFill>
              <a:blip r:embed="rId2"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1143000" y="533400"/>
              <a:ext cx="304800" cy="304800"/>
            </a:xfrm>
            <a:prstGeom prst="rect">
              <a:avLst/>
            </a:prstGeom>
            <a:blipFill>
              <a:blip r:embed="rId2"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p:nvSpPr>
          <p:spPr>
            <a:xfrm>
              <a:off x="1447800" y="533400"/>
              <a:ext cx="304800" cy="304800"/>
            </a:xfrm>
            <a:prstGeom prst="rect">
              <a:avLst/>
            </a:prstGeom>
            <a:blipFill>
              <a:blip r:embed="rId2"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p:nvSpPr>
          <p:spPr>
            <a:xfrm>
              <a:off x="1752600" y="533400"/>
              <a:ext cx="304800" cy="304800"/>
            </a:xfrm>
            <a:prstGeom prst="rect">
              <a:avLst/>
            </a:prstGeom>
            <a:blipFill>
              <a:blip r:embed="rId2"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p:nvSpPr>
          <p:spPr>
            <a:xfrm>
              <a:off x="2362200" y="533400"/>
              <a:ext cx="304800" cy="304800"/>
            </a:xfrm>
            <a:prstGeom prst="rect">
              <a:avLst/>
            </a:prstGeom>
            <a:blipFill>
              <a:blip r:embed="rId3"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p:nvSpPr>
          <p:spPr>
            <a:xfrm>
              <a:off x="2667000" y="533400"/>
              <a:ext cx="304800" cy="304800"/>
            </a:xfrm>
            <a:prstGeom prst="rect">
              <a:avLst/>
            </a:prstGeom>
            <a:blipFill>
              <a:blip r:embed="rId3"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p:nvSpPr>
          <p:spPr>
            <a:xfrm>
              <a:off x="2971800" y="533400"/>
              <a:ext cx="304800" cy="304800"/>
            </a:xfrm>
            <a:prstGeom prst="rect">
              <a:avLst/>
            </a:prstGeom>
            <a:blipFill>
              <a:blip r:embed="rId3"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Rectangle 123"/>
            <p:cNvSpPr/>
            <p:nvPr/>
          </p:nvSpPr>
          <p:spPr>
            <a:xfrm>
              <a:off x="3276600" y="533400"/>
              <a:ext cx="304800" cy="304800"/>
            </a:xfrm>
            <a:prstGeom prst="rect">
              <a:avLst/>
            </a:prstGeom>
            <a:blipFill>
              <a:blip r:embed="rId3"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Rectangle 124"/>
            <p:cNvSpPr/>
            <p:nvPr/>
          </p:nvSpPr>
          <p:spPr>
            <a:xfrm>
              <a:off x="3581400" y="533400"/>
              <a:ext cx="304800" cy="304800"/>
            </a:xfrm>
            <a:prstGeom prst="rect">
              <a:avLst/>
            </a:prstGeom>
            <a:blipFill>
              <a:blip r:embed="rId3"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Rectangle 125"/>
            <p:cNvSpPr/>
            <p:nvPr/>
          </p:nvSpPr>
          <p:spPr>
            <a:xfrm>
              <a:off x="3886200" y="533400"/>
              <a:ext cx="304800" cy="304800"/>
            </a:xfrm>
            <a:prstGeom prst="rect">
              <a:avLst/>
            </a:prstGeom>
            <a:blipFill>
              <a:blip r:embed="rId3"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Rectangle 126"/>
            <p:cNvSpPr/>
            <p:nvPr/>
          </p:nvSpPr>
          <p:spPr>
            <a:xfrm>
              <a:off x="4191000" y="533400"/>
              <a:ext cx="304800" cy="304800"/>
            </a:xfrm>
            <a:prstGeom prst="rect">
              <a:avLst/>
            </a:prstGeom>
            <a:blipFill>
              <a:blip r:embed="rId3"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Rectangle 127"/>
            <p:cNvSpPr/>
            <p:nvPr/>
          </p:nvSpPr>
          <p:spPr>
            <a:xfrm>
              <a:off x="4800600" y="533400"/>
              <a:ext cx="304800" cy="304800"/>
            </a:xfrm>
            <a:prstGeom prst="rect">
              <a:avLst/>
            </a:prstGeom>
            <a:blipFill>
              <a:blip r:embed="rId2"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Rectangle 128"/>
            <p:cNvSpPr/>
            <p:nvPr/>
          </p:nvSpPr>
          <p:spPr>
            <a:xfrm>
              <a:off x="5410200" y="533400"/>
              <a:ext cx="304800" cy="304800"/>
            </a:xfrm>
            <a:prstGeom prst="rect">
              <a:avLst/>
            </a:prstGeom>
            <a:blipFill>
              <a:blip r:embed="rId2"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Rectangle 129"/>
            <p:cNvSpPr/>
            <p:nvPr/>
          </p:nvSpPr>
          <p:spPr>
            <a:xfrm>
              <a:off x="4495800" y="533400"/>
              <a:ext cx="304800" cy="304800"/>
            </a:xfrm>
            <a:prstGeom prst="rect">
              <a:avLst/>
            </a:prstGeom>
            <a:blipFill>
              <a:blip r:embed="rId2"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Rectangle 147"/>
            <p:cNvSpPr/>
            <p:nvPr/>
          </p:nvSpPr>
          <p:spPr>
            <a:xfrm>
              <a:off x="2514600" y="838200"/>
              <a:ext cx="304800"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Rectangle 152"/>
            <p:cNvSpPr/>
            <p:nvPr/>
          </p:nvSpPr>
          <p:spPr>
            <a:xfrm>
              <a:off x="3124200" y="838200"/>
              <a:ext cx="304800"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Rectangle 153"/>
            <p:cNvSpPr/>
            <p:nvPr/>
          </p:nvSpPr>
          <p:spPr>
            <a:xfrm>
              <a:off x="3429000" y="838200"/>
              <a:ext cx="304800"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Rectangle 155"/>
            <p:cNvSpPr/>
            <p:nvPr/>
          </p:nvSpPr>
          <p:spPr>
            <a:xfrm>
              <a:off x="3733800" y="838200"/>
              <a:ext cx="304800"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Rectangle 161"/>
            <p:cNvSpPr/>
            <p:nvPr/>
          </p:nvSpPr>
          <p:spPr>
            <a:xfrm>
              <a:off x="4648200" y="838200"/>
              <a:ext cx="304800"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p:cNvSpPr/>
            <p:nvPr/>
          </p:nvSpPr>
          <p:spPr>
            <a:xfrm>
              <a:off x="685800" y="838200"/>
              <a:ext cx="304800"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Rectangle 164"/>
            <p:cNvSpPr/>
            <p:nvPr/>
          </p:nvSpPr>
          <p:spPr>
            <a:xfrm>
              <a:off x="5562600" y="838200"/>
              <a:ext cx="304800" cy="304800"/>
            </a:xfrm>
            <a:prstGeom prst="rect">
              <a:avLst/>
            </a:prstGeom>
            <a:blipFill>
              <a:blip r:embed="rId2"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rot="10800000">
              <a:off x="4343399" y="5105400"/>
              <a:ext cx="304800"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Rectangle 140"/>
            <p:cNvSpPr/>
            <p:nvPr/>
          </p:nvSpPr>
          <p:spPr>
            <a:xfrm rot="10800000">
              <a:off x="4038599" y="5105400"/>
              <a:ext cx="304800"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Rectangle 141"/>
            <p:cNvSpPr/>
            <p:nvPr/>
          </p:nvSpPr>
          <p:spPr>
            <a:xfrm rot="10800000">
              <a:off x="3733799" y="5105400"/>
              <a:ext cx="304800"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Rectangle 142"/>
            <p:cNvSpPr/>
            <p:nvPr/>
          </p:nvSpPr>
          <p:spPr>
            <a:xfrm rot="10800000">
              <a:off x="3124199" y="5105400"/>
              <a:ext cx="304800"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Rectangle 148"/>
            <p:cNvSpPr/>
            <p:nvPr/>
          </p:nvSpPr>
          <p:spPr>
            <a:xfrm rot="10800000">
              <a:off x="2819399" y="5105400"/>
              <a:ext cx="304800"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Rectangle 156"/>
            <p:cNvSpPr/>
            <p:nvPr/>
          </p:nvSpPr>
          <p:spPr>
            <a:xfrm rot="10800000">
              <a:off x="1600199" y="5105400"/>
              <a:ext cx="304800"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Rectangle 157"/>
            <p:cNvSpPr/>
            <p:nvPr/>
          </p:nvSpPr>
          <p:spPr>
            <a:xfrm rot="10800000">
              <a:off x="1295399" y="5105400"/>
              <a:ext cx="304800"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Rectangle 158"/>
            <p:cNvSpPr/>
            <p:nvPr/>
          </p:nvSpPr>
          <p:spPr>
            <a:xfrm rot="10800000">
              <a:off x="685799" y="5105400"/>
              <a:ext cx="304800"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Rectangle 165"/>
            <p:cNvSpPr/>
            <p:nvPr/>
          </p:nvSpPr>
          <p:spPr>
            <a:xfrm rot="10800000">
              <a:off x="5562599" y="5105400"/>
              <a:ext cx="304800" cy="304800"/>
            </a:xfrm>
            <a:prstGeom prst="rect">
              <a:avLst/>
            </a:prstGeom>
            <a:blipFill>
              <a:blip r:embed="rId2"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Rectangle 167"/>
            <p:cNvSpPr/>
            <p:nvPr/>
          </p:nvSpPr>
          <p:spPr>
            <a:xfrm>
              <a:off x="1752600" y="1752600"/>
              <a:ext cx="304800"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Rectangle 168"/>
            <p:cNvSpPr/>
            <p:nvPr/>
          </p:nvSpPr>
          <p:spPr>
            <a:xfrm>
              <a:off x="1447800" y="1752600"/>
              <a:ext cx="304800"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Rectangle 169"/>
            <p:cNvSpPr/>
            <p:nvPr/>
          </p:nvSpPr>
          <p:spPr>
            <a:xfrm>
              <a:off x="990600" y="1447800"/>
              <a:ext cx="304800"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Rectangle 170"/>
            <p:cNvSpPr/>
            <p:nvPr/>
          </p:nvSpPr>
          <p:spPr>
            <a:xfrm>
              <a:off x="1600200" y="1447800"/>
              <a:ext cx="304800"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Rectangle 172"/>
            <p:cNvSpPr/>
            <p:nvPr/>
          </p:nvSpPr>
          <p:spPr>
            <a:xfrm>
              <a:off x="2057400" y="1752600"/>
              <a:ext cx="304800"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 name="Rectangle 173"/>
            <p:cNvSpPr/>
            <p:nvPr/>
          </p:nvSpPr>
          <p:spPr>
            <a:xfrm>
              <a:off x="2362200" y="1752600"/>
              <a:ext cx="304800"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Rectangle 174"/>
            <p:cNvSpPr/>
            <p:nvPr/>
          </p:nvSpPr>
          <p:spPr>
            <a:xfrm>
              <a:off x="2971800" y="1752600"/>
              <a:ext cx="304800"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Rectangle 175"/>
            <p:cNvSpPr/>
            <p:nvPr/>
          </p:nvSpPr>
          <p:spPr>
            <a:xfrm>
              <a:off x="2667000" y="1752600"/>
              <a:ext cx="304800"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Rectangle 176"/>
            <p:cNvSpPr/>
            <p:nvPr/>
          </p:nvSpPr>
          <p:spPr>
            <a:xfrm>
              <a:off x="1905000" y="1447800"/>
              <a:ext cx="304800"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 name="Rectangle 177"/>
            <p:cNvSpPr/>
            <p:nvPr/>
          </p:nvSpPr>
          <p:spPr>
            <a:xfrm>
              <a:off x="2209800" y="1447800"/>
              <a:ext cx="304800"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Rectangle 179"/>
            <p:cNvSpPr/>
            <p:nvPr/>
          </p:nvSpPr>
          <p:spPr>
            <a:xfrm>
              <a:off x="2514600" y="1447800"/>
              <a:ext cx="304800"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Rectangle 182"/>
            <p:cNvSpPr/>
            <p:nvPr/>
          </p:nvSpPr>
          <p:spPr>
            <a:xfrm>
              <a:off x="4191000" y="1752600"/>
              <a:ext cx="304800"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Rectangle 186"/>
            <p:cNvSpPr/>
            <p:nvPr/>
          </p:nvSpPr>
          <p:spPr>
            <a:xfrm>
              <a:off x="4038600" y="1447800"/>
              <a:ext cx="304800"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Rectangle 187"/>
            <p:cNvSpPr/>
            <p:nvPr/>
          </p:nvSpPr>
          <p:spPr>
            <a:xfrm>
              <a:off x="3733800" y="1447800"/>
              <a:ext cx="304800"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Rectangle 189"/>
            <p:cNvSpPr/>
            <p:nvPr/>
          </p:nvSpPr>
          <p:spPr>
            <a:xfrm>
              <a:off x="4800600" y="1752600"/>
              <a:ext cx="304800"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Rectangle 192"/>
            <p:cNvSpPr/>
            <p:nvPr/>
          </p:nvSpPr>
          <p:spPr>
            <a:xfrm>
              <a:off x="4343400" y="1447800"/>
              <a:ext cx="304800"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Rectangle 196"/>
            <p:cNvSpPr/>
            <p:nvPr/>
          </p:nvSpPr>
          <p:spPr>
            <a:xfrm>
              <a:off x="685800" y="1447800"/>
              <a:ext cx="304800"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 name="Rectangle 197"/>
            <p:cNvSpPr/>
            <p:nvPr/>
          </p:nvSpPr>
          <p:spPr>
            <a:xfrm>
              <a:off x="5562600" y="1447800"/>
              <a:ext cx="304800" cy="304800"/>
            </a:xfrm>
            <a:prstGeom prst="rect">
              <a:avLst/>
            </a:prstGeom>
            <a:blipFill>
              <a:blip r:embed="rId2"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 name="Rectangle 198"/>
            <p:cNvSpPr/>
            <p:nvPr/>
          </p:nvSpPr>
          <p:spPr>
            <a:xfrm>
              <a:off x="5715000" y="1752600"/>
              <a:ext cx="304800" cy="304800"/>
            </a:xfrm>
            <a:prstGeom prst="rect">
              <a:avLst/>
            </a:prstGeom>
            <a:blipFill>
              <a:blip r:embed="rId2"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 name="Rectangle 199"/>
            <p:cNvSpPr/>
            <p:nvPr/>
          </p:nvSpPr>
          <p:spPr>
            <a:xfrm>
              <a:off x="838200" y="1752600"/>
              <a:ext cx="304800"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 name="Rectangle 201"/>
            <p:cNvSpPr/>
            <p:nvPr/>
          </p:nvSpPr>
          <p:spPr>
            <a:xfrm>
              <a:off x="1752600" y="2362200"/>
              <a:ext cx="304800"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Rectangle 202"/>
            <p:cNvSpPr/>
            <p:nvPr/>
          </p:nvSpPr>
          <p:spPr>
            <a:xfrm>
              <a:off x="1447800" y="2362200"/>
              <a:ext cx="304800"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 name="Rectangle 204"/>
            <p:cNvSpPr/>
            <p:nvPr/>
          </p:nvSpPr>
          <p:spPr>
            <a:xfrm>
              <a:off x="1600200" y="2057400"/>
              <a:ext cx="304800"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 name="Rectangle 205"/>
            <p:cNvSpPr/>
            <p:nvPr/>
          </p:nvSpPr>
          <p:spPr>
            <a:xfrm>
              <a:off x="1295400" y="2057400"/>
              <a:ext cx="304800"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 name="Rectangle 206"/>
            <p:cNvSpPr/>
            <p:nvPr/>
          </p:nvSpPr>
          <p:spPr>
            <a:xfrm>
              <a:off x="2057400" y="2362200"/>
              <a:ext cx="304800"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 name="Rectangle 207"/>
            <p:cNvSpPr/>
            <p:nvPr/>
          </p:nvSpPr>
          <p:spPr>
            <a:xfrm>
              <a:off x="2362200" y="2362200"/>
              <a:ext cx="304800"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 name="Rectangle 208"/>
            <p:cNvSpPr/>
            <p:nvPr/>
          </p:nvSpPr>
          <p:spPr>
            <a:xfrm>
              <a:off x="2971800" y="2362200"/>
              <a:ext cx="304800"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 name="Rectangle 209"/>
            <p:cNvSpPr/>
            <p:nvPr/>
          </p:nvSpPr>
          <p:spPr>
            <a:xfrm>
              <a:off x="2667000" y="2362200"/>
              <a:ext cx="304800"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 name="Rectangle 210"/>
            <p:cNvSpPr/>
            <p:nvPr/>
          </p:nvSpPr>
          <p:spPr>
            <a:xfrm>
              <a:off x="1905000" y="2057400"/>
              <a:ext cx="304800"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 name="Rectangle 211"/>
            <p:cNvSpPr/>
            <p:nvPr/>
          </p:nvSpPr>
          <p:spPr>
            <a:xfrm>
              <a:off x="2209800" y="2057400"/>
              <a:ext cx="304800"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 name="Rectangle 212"/>
            <p:cNvSpPr/>
            <p:nvPr/>
          </p:nvSpPr>
          <p:spPr>
            <a:xfrm>
              <a:off x="2819400" y="2057400"/>
              <a:ext cx="304800"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 name="Rectangle 213"/>
            <p:cNvSpPr/>
            <p:nvPr/>
          </p:nvSpPr>
          <p:spPr>
            <a:xfrm>
              <a:off x="2514600" y="2057400"/>
              <a:ext cx="304800"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 name="Rectangle 214"/>
            <p:cNvSpPr/>
            <p:nvPr/>
          </p:nvSpPr>
          <p:spPr>
            <a:xfrm>
              <a:off x="3276600" y="2362200"/>
              <a:ext cx="304800"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6" name="Rectangle 215"/>
            <p:cNvSpPr/>
            <p:nvPr/>
          </p:nvSpPr>
          <p:spPr>
            <a:xfrm>
              <a:off x="3581400" y="2362200"/>
              <a:ext cx="304800"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8" name="Rectangle 217"/>
            <p:cNvSpPr/>
            <p:nvPr/>
          </p:nvSpPr>
          <p:spPr>
            <a:xfrm>
              <a:off x="3886200" y="2362200"/>
              <a:ext cx="304800"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9" name="Rectangle 218"/>
            <p:cNvSpPr/>
            <p:nvPr/>
          </p:nvSpPr>
          <p:spPr>
            <a:xfrm>
              <a:off x="3124200" y="2057400"/>
              <a:ext cx="304800"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0" name="Rectangle 219"/>
            <p:cNvSpPr/>
            <p:nvPr/>
          </p:nvSpPr>
          <p:spPr>
            <a:xfrm>
              <a:off x="3429000" y="2057400"/>
              <a:ext cx="304800"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2" name="Rectangle 221"/>
            <p:cNvSpPr/>
            <p:nvPr/>
          </p:nvSpPr>
          <p:spPr>
            <a:xfrm>
              <a:off x="3733800" y="2057400"/>
              <a:ext cx="304800"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 name="Rectangle 222"/>
            <p:cNvSpPr/>
            <p:nvPr/>
          </p:nvSpPr>
          <p:spPr>
            <a:xfrm>
              <a:off x="4495800" y="2362200"/>
              <a:ext cx="304800"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 name="Rectangle 225"/>
            <p:cNvSpPr/>
            <p:nvPr/>
          </p:nvSpPr>
          <p:spPr>
            <a:xfrm>
              <a:off x="5105400" y="2362200"/>
              <a:ext cx="304800"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 name="Rectangle 226"/>
            <p:cNvSpPr/>
            <p:nvPr/>
          </p:nvSpPr>
          <p:spPr>
            <a:xfrm>
              <a:off x="4343400" y="2057400"/>
              <a:ext cx="304800"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8" name="Rectangle 227"/>
            <p:cNvSpPr/>
            <p:nvPr/>
          </p:nvSpPr>
          <p:spPr>
            <a:xfrm>
              <a:off x="4648200" y="2057400"/>
              <a:ext cx="304800"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0" name="Rectangle 229"/>
            <p:cNvSpPr/>
            <p:nvPr/>
          </p:nvSpPr>
          <p:spPr>
            <a:xfrm>
              <a:off x="4953000" y="2057400"/>
              <a:ext cx="304800"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1" name="Rectangle 230"/>
            <p:cNvSpPr/>
            <p:nvPr/>
          </p:nvSpPr>
          <p:spPr>
            <a:xfrm>
              <a:off x="685800" y="2057400"/>
              <a:ext cx="304800"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2" name="Rectangle 231"/>
            <p:cNvSpPr/>
            <p:nvPr/>
          </p:nvSpPr>
          <p:spPr>
            <a:xfrm>
              <a:off x="5562600" y="2057400"/>
              <a:ext cx="304800" cy="304800"/>
            </a:xfrm>
            <a:prstGeom prst="rect">
              <a:avLst/>
            </a:prstGeom>
            <a:blipFill>
              <a:blip r:embed="rId2"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 name="Rectangle 232"/>
            <p:cNvSpPr/>
            <p:nvPr/>
          </p:nvSpPr>
          <p:spPr>
            <a:xfrm>
              <a:off x="5715000" y="2362200"/>
              <a:ext cx="304800" cy="304800"/>
            </a:xfrm>
            <a:prstGeom prst="rect">
              <a:avLst/>
            </a:prstGeom>
            <a:blipFill>
              <a:blip r:embed="rId2"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4" name="Rectangle 233"/>
            <p:cNvSpPr/>
            <p:nvPr/>
          </p:nvSpPr>
          <p:spPr>
            <a:xfrm>
              <a:off x="838200" y="2362200"/>
              <a:ext cx="304800"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 name="Rectangle 234"/>
            <p:cNvSpPr/>
            <p:nvPr/>
          </p:nvSpPr>
          <p:spPr>
            <a:xfrm rot="10800000">
              <a:off x="5105399" y="5410200"/>
              <a:ext cx="304800"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9" name="Rectangle 238"/>
            <p:cNvSpPr/>
            <p:nvPr/>
          </p:nvSpPr>
          <p:spPr>
            <a:xfrm rot="10800000">
              <a:off x="3886199" y="5410200"/>
              <a:ext cx="304800"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0" name="Rectangle 239"/>
            <p:cNvSpPr/>
            <p:nvPr/>
          </p:nvSpPr>
          <p:spPr>
            <a:xfrm rot="10800000">
              <a:off x="3276599" y="5410200"/>
              <a:ext cx="304800"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1" name="Rectangle 240"/>
            <p:cNvSpPr/>
            <p:nvPr/>
          </p:nvSpPr>
          <p:spPr>
            <a:xfrm rot="10800000">
              <a:off x="3581399" y="5410200"/>
              <a:ext cx="304800"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2" name="Rectangle 241"/>
            <p:cNvSpPr/>
            <p:nvPr/>
          </p:nvSpPr>
          <p:spPr>
            <a:xfrm rot="10800000">
              <a:off x="2971799" y="5410200"/>
              <a:ext cx="304800"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3" name="Rectangle 242"/>
            <p:cNvSpPr/>
            <p:nvPr/>
          </p:nvSpPr>
          <p:spPr>
            <a:xfrm rot="10800000">
              <a:off x="2666999" y="5410200"/>
              <a:ext cx="304800"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5" name="Rectangle 244"/>
            <p:cNvSpPr/>
            <p:nvPr/>
          </p:nvSpPr>
          <p:spPr>
            <a:xfrm rot="10800000">
              <a:off x="2362199" y="5410200"/>
              <a:ext cx="304800"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8" name="Rectangle 247"/>
            <p:cNvSpPr/>
            <p:nvPr/>
          </p:nvSpPr>
          <p:spPr>
            <a:xfrm rot="10800000">
              <a:off x="838199" y="5410200"/>
              <a:ext cx="304800"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9" name="Rectangle 248"/>
            <p:cNvSpPr/>
            <p:nvPr/>
          </p:nvSpPr>
          <p:spPr>
            <a:xfrm rot="10800000">
              <a:off x="1142999" y="5410200"/>
              <a:ext cx="304800"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1" name="Rectangle 250"/>
            <p:cNvSpPr/>
            <p:nvPr/>
          </p:nvSpPr>
          <p:spPr>
            <a:xfrm rot="10800000">
              <a:off x="5714999" y="5410200"/>
              <a:ext cx="304800" cy="304800"/>
            </a:xfrm>
            <a:prstGeom prst="rect">
              <a:avLst/>
            </a:prstGeom>
            <a:blipFill>
              <a:blip r:embed="rId2"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6" name="Rectangle 255"/>
            <p:cNvSpPr/>
            <p:nvPr/>
          </p:nvSpPr>
          <p:spPr>
            <a:xfrm>
              <a:off x="1752600" y="1143000"/>
              <a:ext cx="304800"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7" name="Rectangle 256"/>
            <p:cNvSpPr/>
            <p:nvPr/>
          </p:nvSpPr>
          <p:spPr>
            <a:xfrm>
              <a:off x="1447800" y="1143000"/>
              <a:ext cx="304800"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8" name="Rectangle 257"/>
            <p:cNvSpPr/>
            <p:nvPr/>
          </p:nvSpPr>
          <p:spPr>
            <a:xfrm>
              <a:off x="2057400" y="1143000"/>
              <a:ext cx="304800"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9" name="Rectangle 258"/>
            <p:cNvSpPr/>
            <p:nvPr/>
          </p:nvSpPr>
          <p:spPr>
            <a:xfrm>
              <a:off x="2362200" y="1143000"/>
              <a:ext cx="304800"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0" name="Rectangle 259"/>
            <p:cNvSpPr/>
            <p:nvPr/>
          </p:nvSpPr>
          <p:spPr>
            <a:xfrm>
              <a:off x="2971800" y="1143000"/>
              <a:ext cx="304800"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1" name="Rectangle 260"/>
            <p:cNvSpPr/>
            <p:nvPr/>
          </p:nvSpPr>
          <p:spPr>
            <a:xfrm>
              <a:off x="2667000" y="1143000"/>
              <a:ext cx="304800"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2" name="Rectangle 261"/>
            <p:cNvSpPr/>
            <p:nvPr/>
          </p:nvSpPr>
          <p:spPr>
            <a:xfrm>
              <a:off x="3276600" y="1143000"/>
              <a:ext cx="304800"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3" name="Rectangle 262"/>
            <p:cNvSpPr/>
            <p:nvPr/>
          </p:nvSpPr>
          <p:spPr>
            <a:xfrm>
              <a:off x="3581400" y="1143000"/>
              <a:ext cx="304800"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5" name="Rectangle 264"/>
            <p:cNvSpPr/>
            <p:nvPr/>
          </p:nvSpPr>
          <p:spPr>
            <a:xfrm>
              <a:off x="3886200" y="1143000"/>
              <a:ext cx="304800"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6" name="Rectangle 265"/>
            <p:cNvSpPr/>
            <p:nvPr/>
          </p:nvSpPr>
          <p:spPr>
            <a:xfrm>
              <a:off x="4495800" y="1143000"/>
              <a:ext cx="304800"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7" name="Rectangle 266"/>
            <p:cNvSpPr/>
            <p:nvPr/>
          </p:nvSpPr>
          <p:spPr>
            <a:xfrm>
              <a:off x="4800600" y="1143000"/>
              <a:ext cx="304800"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9" name="Rectangle 268"/>
            <p:cNvSpPr/>
            <p:nvPr/>
          </p:nvSpPr>
          <p:spPr>
            <a:xfrm>
              <a:off x="5105400" y="1143000"/>
              <a:ext cx="304800"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0" name="Rectangle 269"/>
            <p:cNvSpPr/>
            <p:nvPr/>
          </p:nvSpPr>
          <p:spPr>
            <a:xfrm>
              <a:off x="5715000" y="1143000"/>
              <a:ext cx="304800" cy="304800"/>
            </a:xfrm>
            <a:prstGeom prst="rect">
              <a:avLst/>
            </a:prstGeom>
            <a:blipFill>
              <a:blip r:embed="rId2"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1" name="Rectangle 270"/>
            <p:cNvSpPr/>
            <p:nvPr/>
          </p:nvSpPr>
          <p:spPr>
            <a:xfrm>
              <a:off x="838200" y="1143000"/>
              <a:ext cx="304800"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5" name="Rectangle 274"/>
            <p:cNvSpPr/>
            <p:nvPr/>
          </p:nvSpPr>
          <p:spPr>
            <a:xfrm rot="10800000">
              <a:off x="4190999" y="4800600"/>
              <a:ext cx="304800"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8" name="Rectangle 277"/>
            <p:cNvSpPr/>
            <p:nvPr/>
          </p:nvSpPr>
          <p:spPr>
            <a:xfrm rot="10800000">
              <a:off x="3581399" y="4800600"/>
              <a:ext cx="304800"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9" name="Rectangle 278"/>
            <p:cNvSpPr/>
            <p:nvPr/>
          </p:nvSpPr>
          <p:spPr>
            <a:xfrm rot="10800000">
              <a:off x="2971799" y="4800600"/>
              <a:ext cx="304800"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1" name="Rectangle 280"/>
            <p:cNvSpPr/>
            <p:nvPr/>
          </p:nvSpPr>
          <p:spPr>
            <a:xfrm rot="10800000">
              <a:off x="2057399" y="4800600"/>
              <a:ext cx="304800"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3" name="Rectangle 282"/>
            <p:cNvSpPr/>
            <p:nvPr/>
          </p:nvSpPr>
          <p:spPr>
            <a:xfrm rot="10800000">
              <a:off x="1752599" y="4800600"/>
              <a:ext cx="304800"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4" name="Rectangle 283"/>
            <p:cNvSpPr/>
            <p:nvPr/>
          </p:nvSpPr>
          <p:spPr>
            <a:xfrm rot="10800000">
              <a:off x="1447799" y="4800600"/>
              <a:ext cx="304800"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6" name="Rectangle 285"/>
            <p:cNvSpPr/>
            <p:nvPr/>
          </p:nvSpPr>
          <p:spPr>
            <a:xfrm rot="10800000">
              <a:off x="1142999" y="4800600"/>
              <a:ext cx="304800"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8" name="Rectangle 287"/>
            <p:cNvSpPr/>
            <p:nvPr/>
          </p:nvSpPr>
          <p:spPr>
            <a:xfrm rot="10800000">
              <a:off x="5714999" y="4800600"/>
              <a:ext cx="304800" cy="304800"/>
            </a:xfrm>
            <a:prstGeom prst="rect">
              <a:avLst/>
            </a:prstGeom>
            <a:blipFill>
              <a:blip r:embed="rId2"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1" name="Rectangle 290"/>
            <p:cNvSpPr/>
            <p:nvPr/>
          </p:nvSpPr>
          <p:spPr>
            <a:xfrm rot="10800000">
              <a:off x="4343400" y="4495800"/>
              <a:ext cx="304800"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5" name="Rectangle 294"/>
            <p:cNvSpPr/>
            <p:nvPr/>
          </p:nvSpPr>
          <p:spPr>
            <a:xfrm rot="10800000">
              <a:off x="3124200" y="4495800"/>
              <a:ext cx="304800"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6" name="Rectangle 295"/>
            <p:cNvSpPr/>
            <p:nvPr/>
          </p:nvSpPr>
          <p:spPr>
            <a:xfrm rot="10800000">
              <a:off x="3429000" y="4495800"/>
              <a:ext cx="304800"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9" name="Rectangle 298"/>
            <p:cNvSpPr/>
            <p:nvPr/>
          </p:nvSpPr>
          <p:spPr>
            <a:xfrm rot="10800000">
              <a:off x="1905000" y="4495800"/>
              <a:ext cx="304800"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1" name="Rectangle 300"/>
            <p:cNvSpPr/>
            <p:nvPr/>
          </p:nvSpPr>
          <p:spPr>
            <a:xfrm rot="10800000">
              <a:off x="1600200" y="4495800"/>
              <a:ext cx="304800"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2" name="Rectangle 301"/>
            <p:cNvSpPr/>
            <p:nvPr/>
          </p:nvSpPr>
          <p:spPr>
            <a:xfrm rot="10800000">
              <a:off x="1295400" y="4495800"/>
              <a:ext cx="304800"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3" name="Rectangle 302"/>
            <p:cNvSpPr/>
            <p:nvPr/>
          </p:nvSpPr>
          <p:spPr>
            <a:xfrm rot="10800000">
              <a:off x="685800" y="4495800"/>
              <a:ext cx="304800"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5" name="Rectangle 304"/>
            <p:cNvSpPr/>
            <p:nvPr/>
          </p:nvSpPr>
          <p:spPr>
            <a:xfrm rot="10800000">
              <a:off x="5562599" y="4495800"/>
              <a:ext cx="304800" cy="304800"/>
            </a:xfrm>
            <a:prstGeom prst="rect">
              <a:avLst/>
            </a:prstGeom>
            <a:blipFill>
              <a:blip r:embed="rId2"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6" name="Rectangle 305"/>
            <p:cNvSpPr/>
            <p:nvPr/>
          </p:nvSpPr>
          <p:spPr>
            <a:xfrm rot="10800000">
              <a:off x="5257800" y="4495800"/>
              <a:ext cx="304800"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9" name="Rectangle 308"/>
            <p:cNvSpPr/>
            <p:nvPr/>
          </p:nvSpPr>
          <p:spPr>
            <a:xfrm rot="10800000">
              <a:off x="4495799" y="4191000"/>
              <a:ext cx="304800"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0" name="Rectangle 309"/>
            <p:cNvSpPr/>
            <p:nvPr/>
          </p:nvSpPr>
          <p:spPr>
            <a:xfrm rot="10800000">
              <a:off x="4800599" y="4191000"/>
              <a:ext cx="304800"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1" name="Rectangle 310"/>
            <p:cNvSpPr/>
            <p:nvPr/>
          </p:nvSpPr>
          <p:spPr>
            <a:xfrm rot="10800000">
              <a:off x="4190999" y="4191000"/>
              <a:ext cx="304800"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3" name="Rectangle 312"/>
            <p:cNvSpPr/>
            <p:nvPr/>
          </p:nvSpPr>
          <p:spPr>
            <a:xfrm rot="10800000">
              <a:off x="3276599" y="4191000"/>
              <a:ext cx="304800"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4" name="Rectangle 313"/>
            <p:cNvSpPr/>
            <p:nvPr/>
          </p:nvSpPr>
          <p:spPr>
            <a:xfrm rot="10800000">
              <a:off x="3581399" y="4191000"/>
              <a:ext cx="304800"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5" name="Rectangle 314"/>
            <p:cNvSpPr/>
            <p:nvPr/>
          </p:nvSpPr>
          <p:spPr>
            <a:xfrm rot="10800000">
              <a:off x="2971799" y="4191000"/>
              <a:ext cx="304800"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6" name="Rectangle 315"/>
            <p:cNvSpPr/>
            <p:nvPr/>
          </p:nvSpPr>
          <p:spPr>
            <a:xfrm rot="10800000">
              <a:off x="2666999" y="4191000"/>
              <a:ext cx="304800"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8" name="Rectangle 317"/>
            <p:cNvSpPr/>
            <p:nvPr/>
          </p:nvSpPr>
          <p:spPr>
            <a:xfrm rot="10800000">
              <a:off x="2362199" y="4191000"/>
              <a:ext cx="304800"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9" name="Rectangle 318"/>
            <p:cNvSpPr/>
            <p:nvPr/>
          </p:nvSpPr>
          <p:spPr>
            <a:xfrm rot="10800000">
              <a:off x="1752599" y="4191000"/>
              <a:ext cx="304800"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0" name="Rectangle 319"/>
            <p:cNvSpPr/>
            <p:nvPr/>
          </p:nvSpPr>
          <p:spPr>
            <a:xfrm rot="10800000">
              <a:off x="1447799" y="4191000"/>
              <a:ext cx="304800"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1" name="Rectangle 320"/>
            <p:cNvSpPr/>
            <p:nvPr/>
          </p:nvSpPr>
          <p:spPr>
            <a:xfrm rot="10800000">
              <a:off x="838199" y="4191000"/>
              <a:ext cx="304800"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4" name="Rectangle 323"/>
            <p:cNvSpPr/>
            <p:nvPr/>
          </p:nvSpPr>
          <p:spPr>
            <a:xfrm rot="10800000">
              <a:off x="5714999" y="4191000"/>
              <a:ext cx="304800" cy="304800"/>
            </a:xfrm>
            <a:prstGeom prst="rect">
              <a:avLst/>
            </a:prstGeom>
            <a:blipFill>
              <a:blip r:embed="rId2"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7" name="Rectangle 326"/>
            <p:cNvSpPr/>
            <p:nvPr/>
          </p:nvSpPr>
          <p:spPr>
            <a:xfrm rot="10800000">
              <a:off x="4343399" y="3886200"/>
              <a:ext cx="304800"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8" name="Rectangle 327"/>
            <p:cNvSpPr/>
            <p:nvPr/>
          </p:nvSpPr>
          <p:spPr>
            <a:xfrm rot="10800000">
              <a:off x="4648199" y="3886200"/>
              <a:ext cx="304800"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9" name="Rectangle 328"/>
            <p:cNvSpPr/>
            <p:nvPr/>
          </p:nvSpPr>
          <p:spPr>
            <a:xfrm rot="10800000">
              <a:off x="4038599" y="3886200"/>
              <a:ext cx="304800"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0" name="Rectangle 329"/>
            <p:cNvSpPr/>
            <p:nvPr/>
          </p:nvSpPr>
          <p:spPr>
            <a:xfrm rot="10800000">
              <a:off x="3733799" y="3886200"/>
              <a:ext cx="304800"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1" name="Rectangle 330"/>
            <p:cNvSpPr/>
            <p:nvPr/>
          </p:nvSpPr>
          <p:spPr>
            <a:xfrm rot="10800000">
              <a:off x="3124199" y="3886200"/>
              <a:ext cx="304800"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2" name="Rectangle 331"/>
            <p:cNvSpPr/>
            <p:nvPr/>
          </p:nvSpPr>
          <p:spPr>
            <a:xfrm rot="10800000">
              <a:off x="3428999" y="3886200"/>
              <a:ext cx="304800"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3" name="Rectangle 332"/>
            <p:cNvSpPr/>
            <p:nvPr/>
          </p:nvSpPr>
          <p:spPr>
            <a:xfrm rot="10800000">
              <a:off x="2819399" y="3886200"/>
              <a:ext cx="304800"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4" name="Rectangle 333"/>
            <p:cNvSpPr/>
            <p:nvPr/>
          </p:nvSpPr>
          <p:spPr>
            <a:xfrm rot="10800000">
              <a:off x="2514599" y="3886200"/>
              <a:ext cx="304800"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6" name="Rectangle 335"/>
            <p:cNvSpPr/>
            <p:nvPr/>
          </p:nvSpPr>
          <p:spPr>
            <a:xfrm rot="10800000">
              <a:off x="2209799" y="3886200"/>
              <a:ext cx="304800"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7" name="Rectangle 336"/>
            <p:cNvSpPr/>
            <p:nvPr/>
          </p:nvSpPr>
          <p:spPr>
            <a:xfrm rot="10800000">
              <a:off x="1600199" y="3886200"/>
              <a:ext cx="304800"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9" name="Rectangle 338"/>
            <p:cNvSpPr/>
            <p:nvPr/>
          </p:nvSpPr>
          <p:spPr>
            <a:xfrm rot="10800000">
              <a:off x="685799" y="3886200"/>
              <a:ext cx="304800"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0" name="Rectangle 339"/>
            <p:cNvSpPr/>
            <p:nvPr/>
          </p:nvSpPr>
          <p:spPr>
            <a:xfrm rot="10800000">
              <a:off x="990599" y="3886200"/>
              <a:ext cx="304800"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1" name="Rectangle 340"/>
            <p:cNvSpPr/>
            <p:nvPr/>
          </p:nvSpPr>
          <p:spPr>
            <a:xfrm rot="10800000">
              <a:off x="5562599" y="3886200"/>
              <a:ext cx="304800" cy="304800"/>
            </a:xfrm>
            <a:prstGeom prst="rect">
              <a:avLst/>
            </a:prstGeom>
            <a:blipFill>
              <a:blip r:embed="rId2"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2" name="Rectangle 341"/>
            <p:cNvSpPr/>
            <p:nvPr/>
          </p:nvSpPr>
          <p:spPr>
            <a:xfrm rot="10800000">
              <a:off x="5257799" y="3886200"/>
              <a:ext cx="304800"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5" name="Rectangle 344"/>
            <p:cNvSpPr/>
            <p:nvPr/>
          </p:nvSpPr>
          <p:spPr>
            <a:xfrm>
              <a:off x="1752600" y="2971800"/>
              <a:ext cx="304800"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0" name="Rectangle 349"/>
            <p:cNvSpPr/>
            <p:nvPr/>
          </p:nvSpPr>
          <p:spPr>
            <a:xfrm>
              <a:off x="2057400" y="2971800"/>
              <a:ext cx="304800"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1" name="Rectangle 350"/>
            <p:cNvSpPr/>
            <p:nvPr/>
          </p:nvSpPr>
          <p:spPr>
            <a:xfrm>
              <a:off x="2362200" y="2971800"/>
              <a:ext cx="304800"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2" name="Rectangle 351"/>
            <p:cNvSpPr/>
            <p:nvPr/>
          </p:nvSpPr>
          <p:spPr>
            <a:xfrm>
              <a:off x="2971800" y="2971800"/>
              <a:ext cx="304800"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3" name="Rectangle 352"/>
            <p:cNvSpPr/>
            <p:nvPr/>
          </p:nvSpPr>
          <p:spPr>
            <a:xfrm>
              <a:off x="2667000" y="2971800"/>
              <a:ext cx="304800"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4" name="Rectangle 353"/>
            <p:cNvSpPr/>
            <p:nvPr/>
          </p:nvSpPr>
          <p:spPr>
            <a:xfrm>
              <a:off x="1905000" y="2667000"/>
              <a:ext cx="304800"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5" name="Rectangle 354"/>
            <p:cNvSpPr/>
            <p:nvPr/>
          </p:nvSpPr>
          <p:spPr>
            <a:xfrm>
              <a:off x="2209800" y="2667000"/>
              <a:ext cx="304800"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6" name="Rectangle 355"/>
            <p:cNvSpPr/>
            <p:nvPr/>
          </p:nvSpPr>
          <p:spPr>
            <a:xfrm>
              <a:off x="2819400" y="2667000"/>
              <a:ext cx="304800"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7" name="Rectangle 356"/>
            <p:cNvSpPr/>
            <p:nvPr/>
          </p:nvSpPr>
          <p:spPr>
            <a:xfrm>
              <a:off x="2514600" y="2667000"/>
              <a:ext cx="304800"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8" name="Rectangle 357"/>
            <p:cNvSpPr/>
            <p:nvPr/>
          </p:nvSpPr>
          <p:spPr>
            <a:xfrm>
              <a:off x="3276600" y="2971800"/>
              <a:ext cx="304800"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9" name="Rectangle 358"/>
            <p:cNvSpPr/>
            <p:nvPr/>
          </p:nvSpPr>
          <p:spPr>
            <a:xfrm>
              <a:off x="3581400" y="2971800"/>
              <a:ext cx="304800"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0" name="Rectangle 359"/>
            <p:cNvSpPr/>
            <p:nvPr/>
          </p:nvSpPr>
          <p:spPr>
            <a:xfrm>
              <a:off x="4191000" y="2971800"/>
              <a:ext cx="304800"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1" name="Rectangle 360"/>
            <p:cNvSpPr/>
            <p:nvPr/>
          </p:nvSpPr>
          <p:spPr>
            <a:xfrm>
              <a:off x="3886200" y="2971800"/>
              <a:ext cx="304800"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2" name="Rectangle 361"/>
            <p:cNvSpPr/>
            <p:nvPr/>
          </p:nvSpPr>
          <p:spPr>
            <a:xfrm>
              <a:off x="3124200" y="2667000"/>
              <a:ext cx="304800"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3" name="Rectangle 362"/>
            <p:cNvSpPr/>
            <p:nvPr/>
          </p:nvSpPr>
          <p:spPr>
            <a:xfrm>
              <a:off x="3429000" y="2667000"/>
              <a:ext cx="304800"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4" name="Rectangle 363"/>
            <p:cNvSpPr/>
            <p:nvPr/>
          </p:nvSpPr>
          <p:spPr>
            <a:xfrm>
              <a:off x="4038600" y="2667000"/>
              <a:ext cx="304800"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5" name="Rectangle 364"/>
            <p:cNvSpPr/>
            <p:nvPr/>
          </p:nvSpPr>
          <p:spPr>
            <a:xfrm>
              <a:off x="3733800" y="2667000"/>
              <a:ext cx="304800"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6" name="Rectangle 365"/>
            <p:cNvSpPr/>
            <p:nvPr/>
          </p:nvSpPr>
          <p:spPr>
            <a:xfrm>
              <a:off x="4495800" y="2971800"/>
              <a:ext cx="304800"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7" name="Rectangle 366"/>
            <p:cNvSpPr/>
            <p:nvPr/>
          </p:nvSpPr>
          <p:spPr>
            <a:xfrm>
              <a:off x="4800600" y="2971800"/>
              <a:ext cx="304800"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9" name="Rectangle 368"/>
            <p:cNvSpPr/>
            <p:nvPr/>
          </p:nvSpPr>
          <p:spPr>
            <a:xfrm>
              <a:off x="5105400" y="2971800"/>
              <a:ext cx="304800"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0" name="Rectangle 369"/>
            <p:cNvSpPr/>
            <p:nvPr/>
          </p:nvSpPr>
          <p:spPr>
            <a:xfrm>
              <a:off x="4343400" y="2667000"/>
              <a:ext cx="304800"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3" name="Rectangle 372"/>
            <p:cNvSpPr/>
            <p:nvPr/>
          </p:nvSpPr>
          <p:spPr>
            <a:xfrm>
              <a:off x="4953000" y="2667000"/>
              <a:ext cx="304800"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4" name="Rectangle 373"/>
            <p:cNvSpPr/>
            <p:nvPr/>
          </p:nvSpPr>
          <p:spPr>
            <a:xfrm>
              <a:off x="685800" y="2667000"/>
              <a:ext cx="304800"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5" name="Rectangle 374"/>
            <p:cNvSpPr/>
            <p:nvPr/>
          </p:nvSpPr>
          <p:spPr>
            <a:xfrm>
              <a:off x="5562600" y="2667000"/>
              <a:ext cx="304800" cy="304800"/>
            </a:xfrm>
            <a:prstGeom prst="rect">
              <a:avLst/>
            </a:prstGeom>
            <a:blipFill>
              <a:blip r:embed="rId2"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6" name="Rectangle 375"/>
            <p:cNvSpPr/>
            <p:nvPr/>
          </p:nvSpPr>
          <p:spPr>
            <a:xfrm>
              <a:off x="5715000" y="2971800"/>
              <a:ext cx="304800" cy="304800"/>
            </a:xfrm>
            <a:prstGeom prst="rect">
              <a:avLst/>
            </a:prstGeom>
            <a:blipFill>
              <a:blip r:embed="rId2"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1" name="Rectangle 380"/>
            <p:cNvSpPr/>
            <p:nvPr/>
          </p:nvSpPr>
          <p:spPr>
            <a:xfrm rot="10800000">
              <a:off x="4190999" y="3581400"/>
              <a:ext cx="304800"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2" name="Rectangle 381"/>
            <p:cNvSpPr/>
            <p:nvPr/>
          </p:nvSpPr>
          <p:spPr>
            <a:xfrm rot="10800000">
              <a:off x="3886199" y="3581400"/>
              <a:ext cx="304800"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3" name="Rectangle 382"/>
            <p:cNvSpPr/>
            <p:nvPr/>
          </p:nvSpPr>
          <p:spPr>
            <a:xfrm rot="10800000">
              <a:off x="3276599" y="3581400"/>
              <a:ext cx="304800"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4" name="Rectangle 383"/>
            <p:cNvSpPr/>
            <p:nvPr/>
          </p:nvSpPr>
          <p:spPr>
            <a:xfrm rot="10800000">
              <a:off x="3581399" y="3581400"/>
              <a:ext cx="304800"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5" name="Rectangle 384"/>
            <p:cNvSpPr/>
            <p:nvPr/>
          </p:nvSpPr>
          <p:spPr>
            <a:xfrm rot="10800000">
              <a:off x="2971799" y="3581400"/>
              <a:ext cx="304800"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6" name="Rectangle 385"/>
            <p:cNvSpPr/>
            <p:nvPr/>
          </p:nvSpPr>
          <p:spPr>
            <a:xfrm rot="10800000">
              <a:off x="2666999" y="3581400"/>
              <a:ext cx="304800"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7" name="Rectangle 386"/>
            <p:cNvSpPr/>
            <p:nvPr/>
          </p:nvSpPr>
          <p:spPr>
            <a:xfrm rot="10800000">
              <a:off x="2057399" y="3581400"/>
              <a:ext cx="304800"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8" name="Rectangle 387"/>
            <p:cNvSpPr/>
            <p:nvPr/>
          </p:nvSpPr>
          <p:spPr>
            <a:xfrm rot="10800000">
              <a:off x="2362199" y="3581400"/>
              <a:ext cx="304800"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1" name="Rectangle 390"/>
            <p:cNvSpPr/>
            <p:nvPr/>
          </p:nvSpPr>
          <p:spPr>
            <a:xfrm rot="10800000">
              <a:off x="838199" y="3581400"/>
              <a:ext cx="304800"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4" name="Rectangle 393"/>
            <p:cNvSpPr/>
            <p:nvPr/>
          </p:nvSpPr>
          <p:spPr>
            <a:xfrm rot="10800000">
              <a:off x="5714999" y="3581400"/>
              <a:ext cx="304800" cy="304800"/>
            </a:xfrm>
            <a:prstGeom prst="rect">
              <a:avLst/>
            </a:prstGeom>
            <a:blipFill>
              <a:blip r:embed="rId2"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0" name="Rectangle 429"/>
            <p:cNvSpPr/>
            <p:nvPr/>
          </p:nvSpPr>
          <p:spPr>
            <a:xfrm rot="10800000">
              <a:off x="4953000" y="3276600"/>
              <a:ext cx="304800"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1" name="Rectangle 430"/>
            <p:cNvSpPr/>
            <p:nvPr/>
          </p:nvSpPr>
          <p:spPr>
            <a:xfrm rot="10800000">
              <a:off x="4343400" y="3276600"/>
              <a:ext cx="304800"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3" name="Rectangle 432"/>
            <p:cNvSpPr/>
            <p:nvPr/>
          </p:nvSpPr>
          <p:spPr>
            <a:xfrm rot="10800000">
              <a:off x="4038600" y="3276600"/>
              <a:ext cx="304800"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4" name="Rectangle 433"/>
            <p:cNvSpPr/>
            <p:nvPr/>
          </p:nvSpPr>
          <p:spPr>
            <a:xfrm rot="10800000">
              <a:off x="3733800" y="3276600"/>
              <a:ext cx="304800"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5" name="Rectangle 434"/>
            <p:cNvSpPr/>
            <p:nvPr/>
          </p:nvSpPr>
          <p:spPr>
            <a:xfrm rot="10800000">
              <a:off x="3124200" y="3276600"/>
              <a:ext cx="304800"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6" name="Rectangle 435"/>
            <p:cNvSpPr/>
            <p:nvPr/>
          </p:nvSpPr>
          <p:spPr>
            <a:xfrm rot="10800000">
              <a:off x="3429000" y="3276600"/>
              <a:ext cx="304800"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7" name="Rectangle 436"/>
            <p:cNvSpPr/>
            <p:nvPr/>
          </p:nvSpPr>
          <p:spPr>
            <a:xfrm rot="10800000">
              <a:off x="2819400" y="3276600"/>
              <a:ext cx="304800"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8" name="Rectangle 437"/>
            <p:cNvSpPr/>
            <p:nvPr/>
          </p:nvSpPr>
          <p:spPr>
            <a:xfrm rot="10800000">
              <a:off x="2514600" y="3276600"/>
              <a:ext cx="304800"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9" name="Rectangle 438"/>
            <p:cNvSpPr/>
            <p:nvPr/>
          </p:nvSpPr>
          <p:spPr>
            <a:xfrm rot="10800000">
              <a:off x="1905000" y="3276600"/>
              <a:ext cx="304800"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0" name="Rectangle 439"/>
            <p:cNvSpPr/>
            <p:nvPr/>
          </p:nvSpPr>
          <p:spPr>
            <a:xfrm rot="10800000">
              <a:off x="2209800" y="3276600"/>
              <a:ext cx="304800"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1" name="Rectangle 440"/>
            <p:cNvSpPr/>
            <p:nvPr/>
          </p:nvSpPr>
          <p:spPr>
            <a:xfrm rot="10800000">
              <a:off x="1600200" y="3276600"/>
              <a:ext cx="304800"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4" name="Rectangle 443"/>
            <p:cNvSpPr/>
            <p:nvPr/>
          </p:nvSpPr>
          <p:spPr>
            <a:xfrm rot="10800000">
              <a:off x="990600" y="3276600"/>
              <a:ext cx="304800"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6" name="Rectangle 445"/>
            <p:cNvSpPr/>
            <p:nvPr/>
          </p:nvSpPr>
          <p:spPr>
            <a:xfrm rot="10800000">
              <a:off x="5562599" y="3276600"/>
              <a:ext cx="304800" cy="304800"/>
            </a:xfrm>
            <a:prstGeom prst="rect">
              <a:avLst/>
            </a:prstGeom>
            <a:blipFill>
              <a:blip r:embed="rId2"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0" name="Rectangle 389"/>
            <p:cNvSpPr/>
            <p:nvPr/>
          </p:nvSpPr>
          <p:spPr>
            <a:xfrm rot="10800000">
              <a:off x="1447799" y="3581400"/>
              <a:ext cx="304800"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9" name="Rectangle 388"/>
            <p:cNvSpPr/>
            <p:nvPr/>
          </p:nvSpPr>
          <p:spPr>
            <a:xfrm rot="10800000">
              <a:off x="1752599" y="3581400"/>
              <a:ext cx="304800" cy="304800"/>
            </a:xfrm>
            <a:prstGeom prst="rect">
              <a:avLst/>
            </a:prstGeom>
            <a:blipFill>
              <a:blip r:embed="rId3" cstate="print"/>
              <a:tile tx="0" ty="0" sx="100000" sy="100000" flip="none" algn="tl"/>
            </a:blipFill>
            <a:ln w="38100">
              <a:solidFill>
                <a:schemeClr val="accent2">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8" name="Rectangle 337"/>
            <p:cNvSpPr/>
            <p:nvPr/>
          </p:nvSpPr>
          <p:spPr>
            <a:xfrm rot="10800000">
              <a:off x="1295399" y="3886200"/>
              <a:ext cx="304800"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2" name="Rectangle 321"/>
            <p:cNvSpPr/>
            <p:nvPr/>
          </p:nvSpPr>
          <p:spPr>
            <a:xfrm rot="10800000">
              <a:off x="1142999" y="4191000"/>
              <a:ext cx="304800"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5" name="Rectangle 334"/>
            <p:cNvSpPr/>
            <p:nvPr/>
          </p:nvSpPr>
          <p:spPr>
            <a:xfrm rot="10800000">
              <a:off x="1904999" y="3886200"/>
              <a:ext cx="304800" cy="304800"/>
            </a:xfrm>
            <a:prstGeom prst="rect">
              <a:avLst/>
            </a:prstGeom>
            <a:blipFill>
              <a:blip r:embed="rId3" cstate="print"/>
              <a:tile tx="0" ty="0" sx="100000" sy="100000" flip="none" algn="tl"/>
            </a:blipFill>
            <a:ln w="38100">
              <a:solidFill>
                <a:schemeClr val="accent2">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7" name="Rectangle 316"/>
            <p:cNvSpPr/>
            <p:nvPr/>
          </p:nvSpPr>
          <p:spPr>
            <a:xfrm rot="10800000">
              <a:off x="2057399" y="4191000"/>
              <a:ext cx="304800" cy="304800"/>
            </a:xfrm>
            <a:prstGeom prst="rect">
              <a:avLst/>
            </a:prstGeom>
            <a:blipFill>
              <a:blip r:embed="rId3" cstate="print"/>
              <a:tile tx="0" ty="0" sx="100000" sy="100000" flip="none" algn="tl"/>
            </a:blipFill>
            <a:ln w="38100">
              <a:solidFill>
                <a:schemeClr val="accent2">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4" name="Rectangle 303"/>
            <p:cNvSpPr/>
            <p:nvPr/>
          </p:nvSpPr>
          <p:spPr>
            <a:xfrm rot="10800000">
              <a:off x="990600" y="4495800"/>
              <a:ext cx="304800"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5" name="Rectangle 284"/>
            <p:cNvSpPr/>
            <p:nvPr/>
          </p:nvSpPr>
          <p:spPr>
            <a:xfrm rot="10800000">
              <a:off x="838199" y="4800600"/>
              <a:ext cx="304800"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Rectangle 159"/>
            <p:cNvSpPr/>
            <p:nvPr/>
          </p:nvSpPr>
          <p:spPr>
            <a:xfrm rot="10800000">
              <a:off x="990599" y="5105400"/>
              <a:ext cx="304800"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Rectangle 193"/>
            <p:cNvSpPr/>
            <p:nvPr/>
          </p:nvSpPr>
          <p:spPr>
            <a:xfrm>
              <a:off x="4648200" y="1447800"/>
              <a:ext cx="304800"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Rectangle 194"/>
            <p:cNvSpPr/>
            <p:nvPr/>
          </p:nvSpPr>
          <p:spPr>
            <a:xfrm>
              <a:off x="5257800" y="1447800"/>
              <a:ext cx="304800"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 name="Rectangle 195"/>
            <p:cNvSpPr/>
            <p:nvPr/>
          </p:nvSpPr>
          <p:spPr>
            <a:xfrm>
              <a:off x="4953000" y="1447800"/>
              <a:ext cx="304800"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Rectangle 188"/>
            <p:cNvSpPr/>
            <p:nvPr/>
          </p:nvSpPr>
          <p:spPr>
            <a:xfrm>
              <a:off x="4495800" y="1752600"/>
              <a:ext cx="304800"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Rectangle 191"/>
            <p:cNvSpPr/>
            <p:nvPr/>
          </p:nvSpPr>
          <p:spPr>
            <a:xfrm>
              <a:off x="5105400" y="1752600"/>
              <a:ext cx="304800"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1" name="Rectangle 220"/>
            <p:cNvSpPr/>
            <p:nvPr/>
          </p:nvSpPr>
          <p:spPr>
            <a:xfrm>
              <a:off x="4038600" y="2057400"/>
              <a:ext cx="304800"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7" name="Rectangle 216"/>
            <p:cNvSpPr/>
            <p:nvPr/>
          </p:nvSpPr>
          <p:spPr>
            <a:xfrm>
              <a:off x="4191000" y="2362200"/>
              <a:ext cx="304800"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Rectangle 145"/>
            <p:cNvSpPr/>
            <p:nvPr/>
          </p:nvSpPr>
          <p:spPr>
            <a:xfrm>
              <a:off x="2209800" y="838200"/>
              <a:ext cx="304800"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Rectangle 144"/>
            <p:cNvSpPr/>
            <p:nvPr/>
          </p:nvSpPr>
          <p:spPr>
            <a:xfrm>
              <a:off x="1905000" y="838200"/>
              <a:ext cx="304800"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Rectangle 150"/>
            <p:cNvSpPr/>
            <p:nvPr/>
          </p:nvSpPr>
          <p:spPr>
            <a:xfrm rot="10800000">
              <a:off x="1904999" y="5105400"/>
              <a:ext cx="304800"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2" name="Rectangle 281"/>
            <p:cNvSpPr/>
            <p:nvPr/>
          </p:nvSpPr>
          <p:spPr>
            <a:xfrm rot="10800000">
              <a:off x="2362199" y="4800600"/>
              <a:ext cx="304800"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6" name="Rectangle 245"/>
            <p:cNvSpPr/>
            <p:nvPr/>
          </p:nvSpPr>
          <p:spPr>
            <a:xfrm rot="10800000">
              <a:off x="1752599" y="5410200"/>
              <a:ext cx="304800"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Rectangle 151"/>
            <p:cNvSpPr/>
            <p:nvPr/>
          </p:nvSpPr>
          <p:spPr>
            <a:xfrm rot="10800000">
              <a:off x="2209799" y="5105400"/>
              <a:ext cx="304800"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Rectangle 149"/>
            <p:cNvSpPr/>
            <p:nvPr/>
          </p:nvSpPr>
          <p:spPr>
            <a:xfrm rot="10800000">
              <a:off x="2514599" y="5105400"/>
              <a:ext cx="304800" cy="304800"/>
            </a:xfrm>
            <a:prstGeom prst="rect">
              <a:avLst/>
            </a:prstGeom>
            <a:blipFill>
              <a:blip r:embed="rId3" cstate="print"/>
              <a:tile tx="0" ty="0" sx="100000" sy="100000" flip="none" algn="tl"/>
            </a:blipFill>
            <a:ln w="38100">
              <a:solidFill>
                <a:schemeClr val="accent2">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4" name="Rectangle 243"/>
            <p:cNvSpPr/>
            <p:nvPr/>
          </p:nvSpPr>
          <p:spPr>
            <a:xfrm rot="10800000">
              <a:off x="2057399" y="5410200"/>
              <a:ext cx="304800" cy="304800"/>
            </a:xfrm>
            <a:prstGeom prst="rect">
              <a:avLst/>
            </a:prstGeom>
            <a:blipFill>
              <a:blip r:embed="rId3" cstate="print"/>
              <a:tile tx="0" ty="0" sx="100000" sy="100000" flip="none" algn="tl"/>
            </a:blipFill>
            <a:ln w="38100">
              <a:solidFill>
                <a:schemeClr val="accent2">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Rectangle 160"/>
            <p:cNvSpPr/>
            <p:nvPr/>
          </p:nvSpPr>
          <p:spPr>
            <a:xfrm>
              <a:off x="4343400" y="838200"/>
              <a:ext cx="304800"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4" name="Rectangle 263"/>
            <p:cNvSpPr/>
            <p:nvPr/>
          </p:nvSpPr>
          <p:spPr>
            <a:xfrm>
              <a:off x="4191000" y="1143000"/>
              <a:ext cx="304800"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4" name="Rectangle 223"/>
            <p:cNvSpPr/>
            <p:nvPr/>
          </p:nvSpPr>
          <p:spPr>
            <a:xfrm>
              <a:off x="4800600" y="2362200"/>
              <a:ext cx="304800"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1" name="Rectangle 370"/>
            <p:cNvSpPr/>
            <p:nvPr/>
          </p:nvSpPr>
          <p:spPr>
            <a:xfrm>
              <a:off x="4648200" y="2667000"/>
              <a:ext cx="304800"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8" name="Rectangle 237"/>
            <p:cNvSpPr/>
            <p:nvPr/>
          </p:nvSpPr>
          <p:spPr>
            <a:xfrm rot="10800000">
              <a:off x="4190999" y="5410200"/>
              <a:ext cx="304800"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8" name="Rectangle 377"/>
            <p:cNvSpPr/>
            <p:nvPr/>
          </p:nvSpPr>
          <p:spPr>
            <a:xfrm rot="10800000">
              <a:off x="5105399" y="3581400"/>
              <a:ext cx="304800"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6" name="Rectangle 325"/>
            <p:cNvSpPr/>
            <p:nvPr/>
          </p:nvSpPr>
          <p:spPr>
            <a:xfrm rot="10800000">
              <a:off x="4952999" y="3886200"/>
              <a:ext cx="304800"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 name="Rectangle 203"/>
            <p:cNvSpPr/>
            <p:nvPr/>
          </p:nvSpPr>
          <p:spPr>
            <a:xfrm>
              <a:off x="990600" y="2057400"/>
              <a:ext cx="304800"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 name="Rectangle 200"/>
            <p:cNvSpPr/>
            <p:nvPr/>
          </p:nvSpPr>
          <p:spPr>
            <a:xfrm>
              <a:off x="1143000" y="2362200"/>
              <a:ext cx="304800"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7" name="Rectangle 346"/>
            <p:cNvSpPr/>
            <p:nvPr/>
          </p:nvSpPr>
          <p:spPr>
            <a:xfrm>
              <a:off x="990600" y="2667000"/>
              <a:ext cx="304800"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7" name="Rectangle 376"/>
            <p:cNvSpPr/>
            <p:nvPr/>
          </p:nvSpPr>
          <p:spPr>
            <a:xfrm>
              <a:off x="838200" y="2971800"/>
              <a:ext cx="304800"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5" name="Rectangle 444"/>
            <p:cNvSpPr/>
            <p:nvPr/>
          </p:nvSpPr>
          <p:spPr>
            <a:xfrm rot="10800000">
              <a:off x="5257800" y="3276600"/>
              <a:ext cx="304800"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3" name="Rectangle 392"/>
            <p:cNvSpPr/>
            <p:nvPr/>
          </p:nvSpPr>
          <p:spPr>
            <a:xfrm rot="10800000">
              <a:off x="5410199" y="3581400"/>
              <a:ext cx="304800"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 name="Rectangle 307"/>
            <p:cNvSpPr/>
            <p:nvPr/>
          </p:nvSpPr>
          <p:spPr>
            <a:xfrm rot="10800000">
              <a:off x="5105399" y="4191000"/>
              <a:ext cx="304800"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3" name="Rectangle 322"/>
            <p:cNvSpPr/>
            <p:nvPr/>
          </p:nvSpPr>
          <p:spPr>
            <a:xfrm rot="10800000">
              <a:off x="5410201" y="4191000"/>
              <a:ext cx="304800"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rot="10800000">
              <a:off x="5257799" y="5105400"/>
              <a:ext cx="304800"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0" name="Rectangle 249"/>
            <p:cNvSpPr/>
            <p:nvPr/>
          </p:nvSpPr>
          <p:spPr>
            <a:xfrm rot="10800000">
              <a:off x="5410199" y="5410200"/>
              <a:ext cx="304800"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2" name="Rectangle 291"/>
            <p:cNvSpPr/>
            <p:nvPr/>
          </p:nvSpPr>
          <p:spPr>
            <a:xfrm rot="10800000">
              <a:off x="4648200" y="4495800"/>
              <a:ext cx="304800"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3" name="Rectangle 272"/>
            <p:cNvSpPr/>
            <p:nvPr/>
          </p:nvSpPr>
          <p:spPr>
            <a:xfrm rot="10800000">
              <a:off x="4495799" y="4800600"/>
              <a:ext cx="304800"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rot="10800000">
              <a:off x="4648199" y="5105400"/>
              <a:ext cx="304800"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2" name="Rectangle 311"/>
            <p:cNvSpPr/>
            <p:nvPr/>
          </p:nvSpPr>
          <p:spPr>
            <a:xfrm rot="10800000">
              <a:off x="3886199" y="4191000"/>
              <a:ext cx="304800"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3" name="Rectangle 292"/>
            <p:cNvSpPr/>
            <p:nvPr/>
          </p:nvSpPr>
          <p:spPr>
            <a:xfrm rot="10800000">
              <a:off x="4038600" y="4495800"/>
              <a:ext cx="304800"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4" name="Rectangle 293"/>
            <p:cNvSpPr/>
            <p:nvPr/>
          </p:nvSpPr>
          <p:spPr>
            <a:xfrm rot="10800000">
              <a:off x="3733800" y="4495800"/>
              <a:ext cx="304800"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6" name="Rectangle 275"/>
            <p:cNvSpPr/>
            <p:nvPr/>
          </p:nvSpPr>
          <p:spPr>
            <a:xfrm rot="10800000">
              <a:off x="3886199" y="4800600"/>
              <a:ext cx="304800"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Rectangle 143"/>
            <p:cNvSpPr/>
            <p:nvPr/>
          </p:nvSpPr>
          <p:spPr>
            <a:xfrm rot="10800000">
              <a:off x="3428999" y="5105400"/>
              <a:ext cx="304800"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9" name="Rectangle 448"/>
            <p:cNvSpPr/>
            <p:nvPr/>
          </p:nvSpPr>
          <p:spPr>
            <a:xfrm>
              <a:off x="5105400" y="533400"/>
              <a:ext cx="304800" cy="304800"/>
            </a:xfrm>
            <a:prstGeom prst="rect">
              <a:avLst/>
            </a:prstGeom>
            <a:blipFill>
              <a:blip r:embed="rId2"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7" name="Rectangle 246"/>
            <p:cNvSpPr/>
            <p:nvPr/>
          </p:nvSpPr>
          <p:spPr>
            <a:xfrm rot="10800000">
              <a:off x="1447799" y="5410200"/>
              <a:ext cx="304800"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 name="Rectangle 190"/>
            <p:cNvSpPr/>
            <p:nvPr/>
          </p:nvSpPr>
          <p:spPr>
            <a:xfrm>
              <a:off x="5410200" y="1752600"/>
              <a:ext cx="304800"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9" name="Rectangle 228"/>
            <p:cNvSpPr/>
            <p:nvPr/>
          </p:nvSpPr>
          <p:spPr>
            <a:xfrm>
              <a:off x="5257800" y="2057400"/>
              <a:ext cx="304800"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Rectangle 162"/>
            <p:cNvSpPr/>
            <p:nvPr/>
          </p:nvSpPr>
          <p:spPr>
            <a:xfrm>
              <a:off x="5257800" y="838200"/>
              <a:ext cx="304800"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Rectangle 163"/>
            <p:cNvSpPr/>
            <p:nvPr/>
          </p:nvSpPr>
          <p:spPr>
            <a:xfrm>
              <a:off x="4953000" y="838200"/>
              <a:ext cx="304800"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8" name="Rectangle 267"/>
            <p:cNvSpPr/>
            <p:nvPr/>
          </p:nvSpPr>
          <p:spPr>
            <a:xfrm>
              <a:off x="5410200" y="1143000"/>
              <a:ext cx="304800"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5" name="Rectangle 224"/>
            <p:cNvSpPr/>
            <p:nvPr/>
          </p:nvSpPr>
          <p:spPr>
            <a:xfrm>
              <a:off x="5410200" y="2362200"/>
              <a:ext cx="304800"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2" name="Rectangle 371"/>
            <p:cNvSpPr/>
            <p:nvPr/>
          </p:nvSpPr>
          <p:spPr>
            <a:xfrm>
              <a:off x="5257800" y="2667000"/>
              <a:ext cx="304800"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rot="10800000">
              <a:off x="4952999" y="5105400"/>
              <a:ext cx="304800"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2" name="Rectangle 271"/>
            <p:cNvSpPr/>
            <p:nvPr/>
          </p:nvSpPr>
          <p:spPr>
            <a:xfrm rot="10800000">
              <a:off x="5105399" y="4800600"/>
              <a:ext cx="304800"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4" name="Rectangle 273"/>
            <p:cNvSpPr/>
            <p:nvPr/>
          </p:nvSpPr>
          <p:spPr>
            <a:xfrm rot="10800000">
              <a:off x="4800599" y="4800600"/>
              <a:ext cx="304800"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0" name="Rectangle 289"/>
            <p:cNvSpPr/>
            <p:nvPr/>
          </p:nvSpPr>
          <p:spPr>
            <a:xfrm rot="10800000">
              <a:off x="4953000" y="4495800"/>
              <a:ext cx="304800"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Rectangle 171"/>
            <p:cNvSpPr/>
            <p:nvPr/>
          </p:nvSpPr>
          <p:spPr>
            <a:xfrm>
              <a:off x="1295400" y="1447800"/>
              <a:ext cx="304800" cy="304800"/>
            </a:xfrm>
            <a:prstGeom prst="rect">
              <a:avLst/>
            </a:prstGeom>
            <a:blipFill>
              <a:blip r:embed="rId3" cstate="print"/>
              <a:tile tx="0" ty="0" sx="100000" sy="100000" flip="none" algn="tl"/>
            </a:blipFill>
            <a:ln w="38100">
              <a:solidFill>
                <a:schemeClr val="accent2">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Rectangle 166"/>
            <p:cNvSpPr/>
            <p:nvPr/>
          </p:nvSpPr>
          <p:spPr>
            <a:xfrm>
              <a:off x="1143000" y="1752600"/>
              <a:ext cx="304800"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Rectangle 146"/>
            <p:cNvSpPr/>
            <p:nvPr/>
          </p:nvSpPr>
          <p:spPr>
            <a:xfrm>
              <a:off x="2819400" y="838200"/>
              <a:ext cx="304800"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Rectangle 178"/>
            <p:cNvSpPr/>
            <p:nvPr/>
          </p:nvSpPr>
          <p:spPr>
            <a:xfrm>
              <a:off x="2819400" y="1447800"/>
              <a:ext cx="304800"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7" name="Rectangle 276"/>
            <p:cNvSpPr/>
            <p:nvPr/>
          </p:nvSpPr>
          <p:spPr>
            <a:xfrm rot="10800000">
              <a:off x="3276599" y="4800600"/>
              <a:ext cx="304800"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7" name="Rectangle 296"/>
            <p:cNvSpPr/>
            <p:nvPr/>
          </p:nvSpPr>
          <p:spPr>
            <a:xfrm rot="10800000">
              <a:off x="2819400" y="4495800"/>
              <a:ext cx="304800"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Rectangle 180"/>
            <p:cNvSpPr/>
            <p:nvPr/>
          </p:nvSpPr>
          <p:spPr>
            <a:xfrm>
              <a:off x="3276600" y="1752600"/>
              <a:ext cx="304800"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Rectangle 183"/>
            <p:cNvSpPr/>
            <p:nvPr/>
          </p:nvSpPr>
          <p:spPr>
            <a:xfrm>
              <a:off x="3886200" y="1752600"/>
              <a:ext cx="304800"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2" name="Rectangle 391"/>
            <p:cNvSpPr/>
            <p:nvPr/>
          </p:nvSpPr>
          <p:spPr>
            <a:xfrm rot="10800000">
              <a:off x="1142999" y="3581400"/>
              <a:ext cx="304800"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8" name="Rectangle 367"/>
            <p:cNvSpPr/>
            <p:nvPr/>
          </p:nvSpPr>
          <p:spPr>
            <a:xfrm>
              <a:off x="5410200" y="2971800"/>
              <a:ext cx="304800"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7" name="Rectangle 286"/>
            <p:cNvSpPr/>
            <p:nvPr/>
          </p:nvSpPr>
          <p:spPr>
            <a:xfrm rot="10800000">
              <a:off x="5410199" y="4800600"/>
              <a:ext cx="304800"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9" name="Rectangle 378"/>
            <p:cNvSpPr/>
            <p:nvPr/>
          </p:nvSpPr>
          <p:spPr>
            <a:xfrm rot="10800000">
              <a:off x="4495799" y="3581400"/>
              <a:ext cx="304800"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3" name="Rectangle 442"/>
            <p:cNvSpPr/>
            <p:nvPr/>
          </p:nvSpPr>
          <p:spPr>
            <a:xfrm rot="10800000">
              <a:off x="685800" y="3276600"/>
              <a:ext cx="304800"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8" name="Rectangle 347"/>
            <p:cNvSpPr/>
            <p:nvPr/>
          </p:nvSpPr>
          <p:spPr>
            <a:xfrm>
              <a:off x="1600200" y="2667000"/>
              <a:ext cx="304800"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 name="Rectangle 343"/>
            <p:cNvSpPr/>
            <p:nvPr/>
          </p:nvSpPr>
          <p:spPr>
            <a:xfrm>
              <a:off x="1143000" y="2971800"/>
              <a:ext cx="304800"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Rectangle 184"/>
            <p:cNvSpPr/>
            <p:nvPr/>
          </p:nvSpPr>
          <p:spPr>
            <a:xfrm>
              <a:off x="3124200" y="1447800"/>
              <a:ext cx="304800"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 name="Rectangle 185"/>
            <p:cNvSpPr/>
            <p:nvPr/>
          </p:nvSpPr>
          <p:spPr>
            <a:xfrm>
              <a:off x="3429000" y="1447800"/>
              <a:ext cx="304800"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 name="Rectangle 181"/>
            <p:cNvSpPr/>
            <p:nvPr/>
          </p:nvSpPr>
          <p:spPr>
            <a:xfrm>
              <a:off x="3581400" y="1752600"/>
              <a:ext cx="304800"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 name="Rectangle 235"/>
            <p:cNvSpPr/>
            <p:nvPr/>
          </p:nvSpPr>
          <p:spPr>
            <a:xfrm rot="10800000">
              <a:off x="4495799" y="5410200"/>
              <a:ext cx="304800"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7" name="Rectangle 236"/>
            <p:cNvSpPr/>
            <p:nvPr/>
          </p:nvSpPr>
          <p:spPr>
            <a:xfrm rot="10800000">
              <a:off x="4800599" y="5410200"/>
              <a:ext cx="304800"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p:cNvSpPr/>
            <p:nvPr/>
          </p:nvSpPr>
          <p:spPr>
            <a:xfrm>
              <a:off x="1295400" y="838200"/>
              <a:ext cx="304800"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p:cNvSpPr/>
            <p:nvPr/>
          </p:nvSpPr>
          <p:spPr>
            <a:xfrm>
              <a:off x="990600" y="838200"/>
              <a:ext cx="304800"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Rectangle 154"/>
            <p:cNvSpPr/>
            <p:nvPr/>
          </p:nvSpPr>
          <p:spPr>
            <a:xfrm>
              <a:off x="4038600" y="838200"/>
              <a:ext cx="304800"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8" name="Rectangle 297"/>
            <p:cNvSpPr/>
            <p:nvPr/>
          </p:nvSpPr>
          <p:spPr>
            <a:xfrm rot="10800000">
              <a:off x="2514600" y="4495800"/>
              <a:ext cx="304800" cy="304800"/>
            </a:xfrm>
            <a:prstGeom prst="rect">
              <a:avLst/>
            </a:prstGeom>
            <a:blipFill>
              <a:blip r:embed="rId3" cstate="print"/>
              <a:tile tx="0" ty="0" sx="100000" sy="100000" flip="none" algn="tl"/>
            </a:blipFill>
            <a:ln w="38100">
              <a:solidFill>
                <a:schemeClr val="accent2">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0" name="Rectangle 299"/>
            <p:cNvSpPr/>
            <p:nvPr/>
          </p:nvSpPr>
          <p:spPr>
            <a:xfrm rot="10800000">
              <a:off x="2209800" y="4495800"/>
              <a:ext cx="304800"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0" name="Rectangle 279"/>
            <p:cNvSpPr/>
            <p:nvPr/>
          </p:nvSpPr>
          <p:spPr>
            <a:xfrm rot="10800000">
              <a:off x="2666999" y="4800600"/>
              <a:ext cx="304800" cy="304800"/>
            </a:xfrm>
            <a:prstGeom prst="rect">
              <a:avLst/>
            </a:prstGeom>
            <a:blipFill>
              <a:blip r:embed="rId3" cstate="print"/>
              <a:tile tx="0" ty="0" sx="100000" sy="100000" flip="none" algn="tl"/>
            </a:blipFill>
            <a:ln w="38100">
              <a:solidFill>
                <a:schemeClr val="accent2">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9" name="Rectangle 348"/>
            <p:cNvSpPr/>
            <p:nvPr/>
          </p:nvSpPr>
          <p:spPr>
            <a:xfrm>
              <a:off x="1295400" y="2667000"/>
              <a:ext cx="304800" cy="304800"/>
            </a:xfrm>
            <a:prstGeom prst="rect">
              <a:avLst/>
            </a:prstGeom>
            <a:blipFill>
              <a:blip r:embed="rId3" cstate="print"/>
              <a:tile tx="0" ty="0" sx="100000" sy="100000" flip="none" algn="tl"/>
            </a:blipFill>
            <a:ln w="38100">
              <a:solidFill>
                <a:schemeClr val="accent2">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0" name="Rectangle 379"/>
            <p:cNvSpPr/>
            <p:nvPr/>
          </p:nvSpPr>
          <p:spPr>
            <a:xfrm rot="10800000">
              <a:off x="4800599" y="3581400"/>
              <a:ext cx="304800"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2" name="Rectangle 431"/>
            <p:cNvSpPr/>
            <p:nvPr/>
          </p:nvSpPr>
          <p:spPr>
            <a:xfrm rot="10800000">
              <a:off x="4648200" y="3276600"/>
              <a:ext cx="304800"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6" name="Rectangle 345"/>
            <p:cNvSpPr/>
            <p:nvPr/>
          </p:nvSpPr>
          <p:spPr>
            <a:xfrm>
              <a:off x="1447800" y="2971800"/>
              <a:ext cx="304800" cy="304800"/>
            </a:xfrm>
            <a:prstGeom prst="rect">
              <a:avLst/>
            </a:prstGeom>
            <a:blipFill>
              <a:blip r:embed="rId3" cstate="print"/>
              <a:tile tx="0" ty="0" sx="100000" sy="100000" flip="none" algn="tl"/>
            </a:blipFill>
            <a:ln w="38100">
              <a:solidFill>
                <a:schemeClr val="accent2">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7" name="Rectangle 76"/>
            <p:cNvSpPr/>
            <p:nvPr/>
          </p:nvSpPr>
          <p:spPr>
            <a:xfrm>
              <a:off x="1600200" y="838200"/>
              <a:ext cx="304800" cy="304800"/>
            </a:xfrm>
            <a:prstGeom prst="rect">
              <a:avLst/>
            </a:prstGeom>
            <a:blipFill>
              <a:blip r:embed="rId3" cstate="print"/>
              <a:tile tx="0" ty="0" sx="100000" sy="100000" flip="none" algn="tl"/>
            </a:blipFill>
            <a:ln w="38100">
              <a:solidFill>
                <a:schemeClr val="accent2">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2" name="Rectangle 441"/>
            <p:cNvSpPr/>
            <p:nvPr/>
          </p:nvSpPr>
          <p:spPr>
            <a:xfrm rot="10800000">
              <a:off x="1295400" y="3276600"/>
              <a:ext cx="304800" cy="304800"/>
            </a:xfrm>
            <a:prstGeom prst="rect">
              <a:avLst/>
            </a:prstGeom>
            <a:blipFill>
              <a:blip r:embed="rId3" cstate="print"/>
              <a:tile tx="0" ty="0" sx="100000" sy="100000" flip="none" algn="tl"/>
            </a:blipFill>
            <a:ln w="38100">
              <a:solidFill>
                <a:schemeClr val="accent2">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p:nvSpPr>
          <p:spPr>
            <a:xfrm>
              <a:off x="2057400" y="533400"/>
              <a:ext cx="304800" cy="304800"/>
            </a:xfrm>
            <a:prstGeom prst="rect">
              <a:avLst/>
            </a:prstGeom>
            <a:blipFill>
              <a:blip r:embed="rId3" cstate="print"/>
              <a:tile tx="0" ty="0" sx="100000" sy="100000" flip="none" algn="tl"/>
            </a:blipFill>
            <a:ln w="38100">
              <a:solidFill>
                <a:schemeClr val="accent2">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5" name="Rectangle 254"/>
            <p:cNvSpPr/>
            <p:nvPr/>
          </p:nvSpPr>
          <p:spPr>
            <a:xfrm>
              <a:off x="1143000" y="1143000"/>
              <a:ext cx="304800" cy="304800"/>
            </a:xfrm>
            <a:prstGeom prst="rect">
              <a:avLst/>
            </a:prstGeom>
            <a:blipFill>
              <a:blip r:embed="rId3" cstate="print"/>
              <a:tile tx="0" ty="0" sx="100000" sy="100000" flip="none" algn="tl"/>
            </a:blipFill>
            <a:ln w="38100">
              <a:solidFill>
                <a:schemeClr val="accent2">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05" name="TextBox 404"/>
          <p:cNvSpPr txBox="1"/>
          <p:nvPr/>
        </p:nvSpPr>
        <p:spPr>
          <a:xfrm>
            <a:off x="1" y="6969761"/>
            <a:ext cx="725283" cy="313932"/>
          </a:xfrm>
          <a:prstGeom prst="rect">
            <a:avLst/>
          </a:prstGeom>
          <a:noFill/>
        </p:spPr>
        <p:txBody>
          <a:bodyPr wrap="none" lIns="101870" tIns="50935" rIns="101870" bIns="50935" rtlCol="0">
            <a:spAutoFit/>
          </a:bodyPr>
          <a:lstStyle/>
          <a:p>
            <a:r>
              <a:rPr lang="en-US" sz="1300" b="1" dirty="0"/>
              <a:t>Row 15</a:t>
            </a:r>
          </a:p>
        </p:txBody>
      </p:sp>
      <p:sp>
        <p:nvSpPr>
          <p:cNvPr id="406" name="TextBox 405"/>
          <p:cNvSpPr txBox="1"/>
          <p:nvPr/>
        </p:nvSpPr>
        <p:spPr>
          <a:xfrm>
            <a:off x="1" y="6624321"/>
            <a:ext cx="725283" cy="313932"/>
          </a:xfrm>
          <a:prstGeom prst="rect">
            <a:avLst/>
          </a:prstGeom>
          <a:noFill/>
        </p:spPr>
        <p:txBody>
          <a:bodyPr wrap="none" lIns="101870" tIns="50935" rIns="101870" bIns="50935" rtlCol="0">
            <a:spAutoFit/>
          </a:bodyPr>
          <a:lstStyle/>
          <a:p>
            <a:r>
              <a:rPr lang="en-US" sz="1300" b="1" dirty="0"/>
              <a:t>Row 14</a:t>
            </a:r>
          </a:p>
        </p:txBody>
      </p:sp>
      <p:sp>
        <p:nvSpPr>
          <p:cNvPr id="407" name="TextBox 406"/>
          <p:cNvSpPr txBox="1"/>
          <p:nvPr/>
        </p:nvSpPr>
        <p:spPr>
          <a:xfrm>
            <a:off x="1" y="6278881"/>
            <a:ext cx="725283" cy="313932"/>
          </a:xfrm>
          <a:prstGeom prst="rect">
            <a:avLst/>
          </a:prstGeom>
          <a:noFill/>
        </p:spPr>
        <p:txBody>
          <a:bodyPr wrap="none" lIns="101870" tIns="50935" rIns="101870" bIns="50935" rtlCol="0">
            <a:spAutoFit/>
          </a:bodyPr>
          <a:lstStyle/>
          <a:p>
            <a:r>
              <a:rPr lang="en-US" sz="1300" b="1" dirty="0"/>
              <a:t>Row 13</a:t>
            </a:r>
          </a:p>
        </p:txBody>
      </p:sp>
      <p:sp>
        <p:nvSpPr>
          <p:cNvPr id="408" name="TextBox 407"/>
          <p:cNvSpPr txBox="1"/>
          <p:nvPr/>
        </p:nvSpPr>
        <p:spPr>
          <a:xfrm>
            <a:off x="1" y="5933441"/>
            <a:ext cx="725283" cy="313932"/>
          </a:xfrm>
          <a:prstGeom prst="rect">
            <a:avLst/>
          </a:prstGeom>
          <a:noFill/>
        </p:spPr>
        <p:txBody>
          <a:bodyPr wrap="none" lIns="101870" tIns="50935" rIns="101870" bIns="50935" rtlCol="0">
            <a:spAutoFit/>
          </a:bodyPr>
          <a:lstStyle/>
          <a:p>
            <a:r>
              <a:rPr lang="en-US" sz="1300" b="1" dirty="0"/>
              <a:t>Row 12</a:t>
            </a:r>
          </a:p>
        </p:txBody>
      </p:sp>
      <p:sp>
        <p:nvSpPr>
          <p:cNvPr id="409" name="TextBox 408"/>
          <p:cNvSpPr txBox="1"/>
          <p:nvPr/>
        </p:nvSpPr>
        <p:spPr>
          <a:xfrm>
            <a:off x="1" y="5588001"/>
            <a:ext cx="725283" cy="313932"/>
          </a:xfrm>
          <a:prstGeom prst="rect">
            <a:avLst/>
          </a:prstGeom>
          <a:noFill/>
        </p:spPr>
        <p:txBody>
          <a:bodyPr wrap="none" lIns="101870" tIns="50935" rIns="101870" bIns="50935" rtlCol="0">
            <a:spAutoFit/>
          </a:bodyPr>
          <a:lstStyle/>
          <a:p>
            <a:r>
              <a:rPr lang="en-US" sz="1300" b="1" dirty="0"/>
              <a:t>Row 11</a:t>
            </a:r>
          </a:p>
        </p:txBody>
      </p:sp>
      <p:sp>
        <p:nvSpPr>
          <p:cNvPr id="410" name="TextBox 409"/>
          <p:cNvSpPr txBox="1"/>
          <p:nvPr/>
        </p:nvSpPr>
        <p:spPr>
          <a:xfrm>
            <a:off x="1" y="5242561"/>
            <a:ext cx="725283" cy="313932"/>
          </a:xfrm>
          <a:prstGeom prst="rect">
            <a:avLst/>
          </a:prstGeom>
          <a:noFill/>
        </p:spPr>
        <p:txBody>
          <a:bodyPr wrap="none" lIns="101870" tIns="50935" rIns="101870" bIns="50935" rtlCol="0">
            <a:spAutoFit/>
          </a:bodyPr>
          <a:lstStyle/>
          <a:p>
            <a:r>
              <a:rPr lang="en-US" sz="1300" b="1" dirty="0"/>
              <a:t>Row 10</a:t>
            </a:r>
          </a:p>
        </p:txBody>
      </p:sp>
      <p:sp>
        <p:nvSpPr>
          <p:cNvPr id="411" name="TextBox 410"/>
          <p:cNvSpPr txBox="1"/>
          <p:nvPr/>
        </p:nvSpPr>
        <p:spPr>
          <a:xfrm>
            <a:off x="0" y="4897121"/>
            <a:ext cx="638880" cy="313932"/>
          </a:xfrm>
          <a:prstGeom prst="rect">
            <a:avLst/>
          </a:prstGeom>
          <a:noFill/>
        </p:spPr>
        <p:txBody>
          <a:bodyPr wrap="none" lIns="101870" tIns="50935" rIns="101870" bIns="50935" rtlCol="0">
            <a:spAutoFit/>
          </a:bodyPr>
          <a:lstStyle/>
          <a:p>
            <a:r>
              <a:rPr lang="en-US" sz="1300" b="1" dirty="0"/>
              <a:t>Row 9</a:t>
            </a:r>
          </a:p>
        </p:txBody>
      </p:sp>
      <p:sp>
        <p:nvSpPr>
          <p:cNvPr id="412" name="TextBox 411"/>
          <p:cNvSpPr txBox="1"/>
          <p:nvPr/>
        </p:nvSpPr>
        <p:spPr>
          <a:xfrm>
            <a:off x="0" y="4551681"/>
            <a:ext cx="638880" cy="313932"/>
          </a:xfrm>
          <a:prstGeom prst="rect">
            <a:avLst/>
          </a:prstGeom>
          <a:noFill/>
        </p:spPr>
        <p:txBody>
          <a:bodyPr wrap="none" lIns="101870" tIns="50935" rIns="101870" bIns="50935" rtlCol="0">
            <a:spAutoFit/>
          </a:bodyPr>
          <a:lstStyle/>
          <a:p>
            <a:r>
              <a:rPr lang="en-US" sz="1300" b="1" dirty="0"/>
              <a:t>Row 8</a:t>
            </a:r>
          </a:p>
        </p:txBody>
      </p:sp>
      <p:sp>
        <p:nvSpPr>
          <p:cNvPr id="413" name="TextBox 412"/>
          <p:cNvSpPr txBox="1"/>
          <p:nvPr/>
        </p:nvSpPr>
        <p:spPr>
          <a:xfrm>
            <a:off x="0" y="4206241"/>
            <a:ext cx="638880" cy="313932"/>
          </a:xfrm>
          <a:prstGeom prst="rect">
            <a:avLst/>
          </a:prstGeom>
          <a:noFill/>
        </p:spPr>
        <p:txBody>
          <a:bodyPr wrap="none" lIns="101870" tIns="50935" rIns="101870" bIns="50935" rtlCol="0">
            <a:spAutoFit/>
          </a:bodyPr>
          <a:lstStyle/>
          <a:p>
            <a:r>
              <a:rPr lang="en-US" sz="1300" b="1" dirty="0"/>
              <a:t>Row 7</a:t>
            </a:r>
          </a:p>
        </p:txBody>
      </p:sp>
      <p:sp>
        <p:nvSpPr>
          <p:cNvPr id="414" name="TextBox 413"/>
          <p:cNvSpPr txBox="1"/>
          <p:nvPr/>
        </p:nvSpPr>
        <p:spPr>
          <a:xfrm>
            <a:off x="0" y="3860801"/>
            <a:ext cx="638880" cy="313932"/>
          </a:xfrm>
          <a:prstGeom prst="rect">
            <a:avLst/>
          </a:prstGeom>
          <a:noFill/>
        </p:spPr>
        <p:txBody>
          <a:bodyPr wrap="none" lIns="101870" tIns="50935" rIns="101870" bIns="50935" rtlCol="0">
            <a:spAutoFit/>
          </a:bodyPr>
          <a:lstStyle/>
          <a:p>
            <a:r>
              <a:rPr lang="en-US" sz="1300" b="1" dirty="0"/>
              <a:t>Row 6</a:t>
            </a:r>
          </a:p>
        </p:txBody>
      </p:sp>
      <p:sp>
        <p:nvSpPr>
          <p:cNvPr id="415" name="TextBox 414"/>
          <p:cNvSpPr txBox="1"/>
          <p:nvPr/>
        </p:nvSpPr>
        <p:spPr>
          <a:xfrm>
            <a:off x="0" y="3515361"/>
            <a:ext cx="638880" cy="313932"/>
          </a:xfrm>
          <a:prstGeom prst="rect">
            <a:avLst/>
          </a:prstGeom>
          <a:noFill/>
        </p:spPr>
        <p:txBody>
          <a:bodyPr wrap="none" lIns="101870" tIns="50935" rIns="101870" bIns="50935" rtlCol="0">
            <a:spAutoFit/>
          </a:bodyPr>
          <a:lstStyle/>
          <a:p>
            <a:r>
              <a:rPr lang="en-US" sz="1300" b="1" dirty="0"/>
              <a:t>Row 5</a:t>
            </a:r>
          </a:p>
        </p:txBody>
      </p:sp>
      <p:sp>
        <p:nvSpPr>
          <p:cNvPr id="416" name="TextBox 415"/>
          <p:cNvSpPr txBox="1"/>
          <p:nvPr/>
        </p:nvSpPr>
        <p:spPr>
          <a:xfrm>
            <a:off x="0" y="3169921"/>
            <a:ext cx="638880" cy="313932"/>
          </a:xfrm>
          <a:prstGeom prst="rect">
            <a:avLst/>
          </a:prstGeom>
          <a:noFill/>
        </p:spPr>
        <p:txBody>
          <a:bodyPr wrap="none" lIns="101870" tIns="50935" rIns="101870" bIns="50935" rtlCol="0">
            <a:spAutoFit/>
          </a:bodyPr>
          <a:lstStyle/>
          <a:p>
            <a:r>
              <a:rPr lang="en-US" sz="1300" b="1" dirty="0"/>
              <a:t>Row 4</a:t>
            </a:r>
          </a:p>
        </p:txBody>
      </p:sp>
      <p:sp>
        <p:nvSpPr>
          <p:cNvPr id="417" name="TextBox 416"/>
          <p:cNvSpPr txBox="1"/>
          <p:nvPr/>
        </p:nvSpPr>
        <p:spPr>
          <a:xfrm>
            <a:off x="0" y="2824481"/>
            <a:ext cx="638880" cy="313932"/>
          </a:xfrm>
          <a:prstGeom prst="rect">
            <a:avLst/>
          </a:prstGeom>
          <a:noFill/>
        </p:spPr>
        <p:txBody>
          <a:bodyPr wrap="none" lIns="101870" tIns="50935" rIns="101870" bIns="50935" rtlCol="0">
            <a:spAutoFit/>
          </a:bodyPr>
          <a:lstStyle/>
          <a:p>
            <a:r>
              <a:rPr lang="en-US" sz="1300" b="1" dirty="0"/>
              <a:t>Row 3</a:t>
            </a:r>
          </a:p>
        </p:txBody>
      </p:sp>
      <p:sp>
        <p:nvSpPr>
          <p:cNvPr id="418" name="TextBox 417"/>
          <p:cNvSpPr txBox="1"/>
          <p:nvPr/>
        </p:nvSpPr>
        <p:spPr>
          <a:xfrm>
            <a:off x="0" y="2479041"/>
            <a:ext cx="638880" cy="313932"/>
          </a:xfrm>
          <a:prstGeom prst="rect">
            <a:avLst/>
          </a:prstGeom>
          <a:noFill/>
        </p:spPr>
        <p:txBody>
          <a:bodyPr wrap="none" lIns="101870" tIns="50935" rIns="101870" bIns="50935" rtlCol="0">
            <a:spAutoFit/>
          </a:bodyPr>
          <a:lstStyle/>
          <a:p>
            <a:r>
              <a:rPr lang="en-US" sz="1300" b="1" dirty="0"/>
              <a:t>Row 2</a:t>
            </a:r>
          </a:p>
        </p:txBody>
      </p:sp>
      <p:sp>
        <p:nvSpPr>
          <p:cNvPr id="419" name="TextBox 418"/>
          <p:cNvSpPr txBox="1"/>
          <p:nvPr/>
        </p:nvSpPr>
        <p:spPr>
          <a:xfrm>
            <a:off x="0" y="2133601"/>
            <a:ext cx="638880" cy="313932"/>
          </a:xfrm>
          <a:prstGeom prst="rect">
            <a:avLst/>
          </a:prstGeom>
          <a:noFill/>
        </p:spPr>
        <p:txBody>
          <a:bodyPr wrap="none" lIns="101870" tIns="50935" rIns="101870" bIns="50935" rtlCol="0">
            <a:spAutoFit/>
          </a:bodyPr>
          <a:lstStyle/>
          <a:p>
            <a:r>
              <a:rPr lang="en-US" sz="1300" b="1" dirty="0"/>
              <a:t>Row 1</a:t>
            </a:r>
          </a:p>
        </p:txBody>
      </p:sp>
      <p:sp>
        <p:nvSpPr>
          <p:cNvPr id="420" name="TextBox 419"/>
          <p:cNvSpPr txBox="1"/>
          <p:nvPr/>
        </p:nvSpPr>
        <p:spPr>
          <a:xfrm>
            <a:off x="0" y="1788161"/>
            <a:ext cx="638880" cy="313932"/>
          </a:xfrm>
          <a:prstGeom prst="rect">
            <a:avLst/>
          </a:prstGeom>
          <a:noFill/>
        </p:spPr>
        <p:txBody>
          <a:bodyPr wrap="none" lIns="101870" tIns="50935" rIns="101870" bIns="50935" rtlCol="0">
            <a:spAutoFit/>
          </a:bodyPr>
          <a:lstStyle/>
          <a:p>
            <a:r>
              <a:rPr lang="en-US" sz="1300" b="1" dirty="0"/>
              <a:t>Row 0</a:t>
            </a:r>
          </a:p>
        </p:txBody>
      </p:sp>
      <p:sp>
        <p:nvSpPr>
          <p:cNvPr id="421" name="TextBox 420"/>
          <p:cNvSpPr txBox="1"/>
          <p:nvPr/>
        </p:nvSpPr>
        <p:spPr>
          <a:xfrm>
            <a:off x="-83820" y="1143000"/>
            <a:ext cx="922020" cy="703029"/>
          </a:xfrm>
          <a:prstGeom prst="rect">
            <a:avLst/>
          </a:prstGeom>
          <a:noFill/>
        </p:spPr>
        <p:txBody>
          <a:bodyPr wrap="square" lIns="101870" tIns="50935" rIns="101870" bIns="50935" rtlCol="0">
            <a:spAutoFit/>
          </a:bodyPr>
          <a:lstStyle/>
          <a:p>
            <a:pPr algn="ctr"/>
            <a:r>
              <a:rPr lang="en-US" sz="1300" b="1" dirty="0"/>
              <a:t>Row 15*</a:t>
            </a:r>
          </a:p>
          <a:p>
            <a:pPr algn="ctr"/>
            <a:r>
              <a:rPr lang="en-US" sz="1300" b="1" i="1" dirty="0"/>
              <a:t>*wrap-around</a:t>
            </a:r>
          </a:p>
        </p:txBody>
      </p:sp>
      <p:sp>
        <p:nvSpPr>
          <p:cNvPr id="8" name="TextBox 7">
            <a:extLst>
              <a:ext uri="{FF2B5EF4-FFF2-40B4-BE49-F238E27FC236}">
                <a16:creationId xmlns:a16="http://schemas.microsoft.com/office/drawing/2014/main" id="{743BFF3A-64B6-4343-8198-170F9D0936AA}"/>
              </a:ext>
            </a:extLst>
          </p:cNvPr>
          <p:cNvSpPr txBox="1"/>
          <p:nvPr/>
        </p:nvSpPr>
        <p:spPr>
          <a:xfrm>
            <a:off x="6895743" y="4039660"/>
            <a:ext cx="2469587" cy="584775"/>
          </a:xfrm>
          <a:prstGeom prst="rect">
            <a:avLst/>
          </a:prstGeom>
          <a:noFill/>
        </p:spPr>
        <p:txBody>
          <a:bodyPr wrap="none" rtlCol="0">
            <a:spAutoFit/>
          </a:bodyPr>
          <a:lstStyle/>
          <a:p>
            <a:r>
              <a:rPr lang="en-US" sz="1600" dirty="0"/>
              <a:t>Expected eps0 approx. 0.2</a:t>
            </a:r>
          </a:p>
          <a:p>
            <a:r>
              <a:rPr lang="en-US" sz="1600" dirty="0"/>
              <a:t>Expected eps1 approx. 1.65</a:t>
            </a:r>
          </a:p>
        </p:txBody>
      </p:sp>
      <p:sp>
        <p:nvSpPr>
          <p:cNvPr id="7" name="TextBox 6">
            <a:extLst>
              <a:ext uri="{FF2B5EF4-FFF2-40B4-BE49-F238E27FC236}">
                <a16:creationId xmlns:a16="http://schemas.microsoft.com/office/drawing/2014/main" id="{0195A8A1-1622-4385-B625-96992A020A72}"/>
              </a:ext>
            </a:extLst>
          </p:cNvPr>
          <p:cNvSpPr txBox="1"/>
          <p:nvPr/>
        </p:nvSpPr>
        <p:spPr>
          <a:xfrm>
            <a:off x="1496213" y="257144"/>
            <a:ext cx="7065973" cy="400110"/>
          </a:xfrm>
          <a:prstGeom prst="rect">
            <a:avLst/>
          </a:prstGeom>
          <a:noFill/>
        </p:spPr>
        <p:txBody>
          <a:bodyPr wrap="none" rtlCol="0">
            <a:spAutoFit/>
          </a:bodyPr>
          <a:lstStyle/>
          <a:p>
            <a:r>
              <a:rPr lang="en-US" b="1" dirty="0"/>
              <a:t>An Example Starting Point for Finding the Next Set of Data Points</a:t>
            </a:r>
          </a:p>
        </p:txBody>
      </p:sp>
      <p:sp>
        <p:nvSpPr>
          <p:cNvPr id="9" name="TextBox 8">
            <a:extLst>
              <a:ext uri="{FF2B5EF4-FFF2-40B4-BE49-F238E27FC236}">
                <a16:creationId xmlns:a16="http://schemas.microsoft.com/office/drawing/2014/main" id="{C214B14C-5FBC-4578-AB7E-5838382BF2CD}"/>
              </a:ext>
            </a:extLst>
          </p:cNvPr>
          <p:cNvSpPr txBox="1"/>
          <p:nvPr/>
        </p:nvSpPr>
        <p:spPr>
          <a:xfrm>
            <a:off x="6789420" y="4708647"/>
            <a:ext cx="3152859" cy="2862322"/>
          </a:xfrm>
          <a:prstGeom prst="rect">
            <a:avLst/>
          </a:prstGeom>
          <a:noFill/>
        </p:spPr>
        <p:txBody>
          <a:bodyPr wrap="square" rtlCol="0">
            <a:spAutoFit/>
          </a:bodyPr>
          <a:lstStyle/>
          <a:p>
            <a:r>
              <a:rPr lang="en-US" sz="1800" dirty="0"/>
              <a:t>We would postulate these values for the epsilons, and computationally achieve a true FE minimum:</a:t>
            </a:r>
          </a:p>
          <a:p>
            <a:pPr marL="285750" indent="-285750">
              <a:buFont typeface="Arial" panose="020B0604020202020204" pitchFamily="34" charset="0"/>
              <a:buChar char="•"/>
            </a:pPr>
            <a:r>
              <a:rPr lang="en-US" sz="1800" dirty="0"/>
              <a:t>Change x1:x2 ratio, slightly, and then</a:t>
            </a:r>
          </a:p>
          <a:p>
            <a:pPr marL="285750" indent="-285750">
              <a:buFont typeface="Arial" panose="020B0604020202020204" pitchFamily="34" charset="0"/>
              <a:buChar char="•"/>
            </a:pPr>
            <a:r>
              <a:rPr lang="en-US" sz="1800" dirty="0"/>
              <a:t>Vary the locations of “A” and “B” nodes (node-swapping) until FE minimum was found</a:t>
            </a:r>
          </a:p>
          <a:p>
            <a:pPr marL="285750" indent="-285750">
              <a:buFont typeface="Arial" panose="020B0604020202020204" pitchFamily="34" charset="0"/>
              <a:buChar char="•"/>
            </a:pPr>
            <a:r>
              <a:rPr lang="en-US" sz="1800" dirty="0"/>
              <a:t>Rinse &amp; repeat. </a:t>
            </a:r>
          </a:p>
        </p:txBody>
      </p:sp>
    </p:spTree>
    <p:extLst>
      <p:ext uri="{BB962C8B-B14F-4D97-AF65-F5344CB8AC3E}">
        <p14:creationId xmlns:p14="http://schemas.microsoft.com/office/powerpoint/2010/main" val="41867910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2E8501CC-0D5C-4FA5-9B8A-195F7E62B94C}"/>
              </a:ext>
            </a:extLst>
          </p:cNvPr>
          <p:cNvPicPr>
            <a:picLocks noChangeAspect="1"/>
          </p:cNvPicPr>
          <p:nvPr/>
        </p:nvPicPr>
        <p:blipFill rotWithShape="1">
          <a:blip r:embed="rId2"/>
          <a:srcRect l="51299" t="32310" r="18939" b="21781"/>
          <a:stretch/>
        </p:blipFill>
        <p:spPr>
          <a:xfrm>
            <a:off x="94494" y="797604"/>
            <a:ext cx="5089865" cy="5888430"/>
          </a:xfrm>
          <a:prstGeom prst="rect">
            <a:avLst/>
          </a:prstGeom>
        </p:spPr>
      </p:pic>
      <p:sp>
        <p:nvSpPr>
          <p:cNvPr id="20" name="TextBox 19">
            <a:extLst>
              <a:ext uri="{FF2B5EF4-FFF2-40B4-BE49-F238E27FC236}">
                <a16:creationId xmlns:a16="http://schemas.microsoft.com/office/drawing/2014/main" id="{23DE7FA4-7412-4CB9-864E-3F1DAB0B99F3}"/>
              </a:ext>
            </a:extLst>
          </p:cNvPr>
          <p:cNvSpPr txBox="1"/>
          <p:nvPr/>
        </p:nvSpPr>
        <p:spPr>
          <a:xfrm>
            <a:off x="1663022" y="18852"/>
            <a:ext cx="6781800" cy="707886"/>
          </a:xfrm>
          <a:prstGeom prst="rect">
            <a:avLst/>
          </a:prstGeom>
          <a:noFill/>
        </p:spPr>
        <p:txBody>
          <a:bodyPr wrap="square" rtlCol="0">
            <a:spAutoFit/>
          </a:bodyPr>
          <a:lstStyle/>
          <a:p>
            <a:pPr algn="ctr"/>
            <a:r>
              <a:rPr lang="en-US" b="1" dirty="0"/>
              <a:t>Illustration of Grid Computation for the</a:t>
            </a:r>
          </a:p>
          <a:p>
            <a:pPr algn="ctr"/>
            <a:r>
              <a:rPr lang="en-US" b="1" i="1" dirty="0"/>
              <a:t>Slightly Smaller Rich Club Pattern</a:t>
            </a:r>
            <a:r>
              <a:rPr lang="en-US" b="1" dirty="0"/>
              <a:t>:  </a:t>
            </a:r>
            <a:r>
              <a:rPr lang="en-US" b="1" i="1" dirty="0"/>
              <a:t>x1_target = 0.45</a:t>
            </a:r>
          </a:p>
        </p:txBody>
      </p:sp>
      <p:sp>
        <p:nvSpPr>
          <p:cNvPr id="22" name="TextBox 21">
            <a:extLst>
              <a:ext uri="{FF2B5EF4-FFF2-40B4-BE49-F238E27FC236}">
                <a16:creationId xmlns:a16="http://schemas.microsoft.com/office/drawing/2014/main" id="{454C9217-89B2-45C6-A796-E76F7C36C51E}"/>
              </a:ext>
            </a:extLst>
          </p:cNvPr>
          <p:cNvSpPr txBox="1"/>
          <p:nvPr/>
        </p:nvSpPr>
        <p:spPr>
          <a:xfrm>
            <a:off x="626195" y="7083878"/>
            <a:ext cx="8806009" cy="584775"/>
          </a:xfrm>
          <a:prstGeom prst="rect">
            <a:avLst/>
          </a:prstGeom>
          <a:noFill/>
        </p:spPr>
        <p:txBody>
          <a:bodyPr wrap="square" rtlCol="0">
            <a:spAutoFit/>
          </a:bodyPr>
          <a:lstStyle/>
          <a:p>
            <a:r>
              <a:rPr lang="en-US" sz="1600" dirty="0"/>
              <a:t>Note: We can continue to decrease the FE by increasing interaction enthalpy parameter eps1; it linearly increases the negative value of the interaction enthalpy. However, </a:t>
            </a:r>
            <a:r>
              <a:rPr lang="en-US" sz="1600" b="1" i="1" dirty="0"/>
              <a:t>it doesn’t SOLVE for a FE minimum.</a:t>
            </a:r>
          </a:p>
        </p:txBody>
      </p:sp>
      <p:pic>
        <p:nvPicPr>
          <p:cNvPr id="3" name="Picture 2">
            <a:extLst>
              <a:ext uri="{FF2B5EF4-FFF2-40B4-BE49-F238E27FC236}">
                <a16:creationId xmlns:a16="http://schemas.microsoft.com/office/drawing/2014/main" id="{3B43678E-ABFB-4352-BAD3-7F3C663D2439}"/>
              </a:ext>
            </a:extLst>
          </p:cNvPr>
          <p:cNvPicPr>
            <a:picLocks noChangeAspect="1"/>
          </p:cNvPicPr>
          <p:nvPr/>
        </p:nvPicPr>
        <p:blipFill rotWithShape="1">
          <a:blip r:embed="rId3"/>
          <a:srcRect l="51543" t="32828" r="18454" b="9058"/>
          <a:stretch/>
        </p:blipFill>
        <p:spPr>
          <a:xfrm>
            <a:off x="5184359" y="954995"/>
            <a:ext cx="4143832" cy="6019801"/>
          </a:xfrm>
          <a:prstGeom prst="rect">
            <a:avLst/>
          </a:prstGeom>
        </p:spPr>
      </p:pic>
      <p:pic>
        <p:nvPicPr>
          <p:cNvPr id="21" name="Picture 20">
            <a:extLst>
              <a:ext uri="{FF2B5EF4-FFF2-40B4-BE49-F238E27FC236}">
                <a16:creationId xmlns:a16="http://schemas.microsoft.com/office/drawing/2014/main" id="{B8F48816-82C5-40E4-945B-B5E56A047B2F}"/>
              </a:ext>
            </a:extLst>
          </p:cNvPr>
          <p:cNvPicPr>
            <a:picLocks noChangeAspect="1"/>
          </p:cNvPicPr>
          <p:nvPr/>
        </p:nvPicPr>
        <p:blipFill>
          <a:blip r:embed="rId4"/>
          <a:stretch>
            <a:fillRect/>
          </a:stretch>
        </p:blipFill>
        <p:spPr>
          <a:xfrm>
            <a:off x="5082103" y="6346896"/>
            <a:ext cx="4691052" cy="405053"/>
          </a:xfrm>
          <a:prstGeom prst="rect">
            <a:avLst/>
          </a:prstGeom>
        </p:spPr>
      </p:pic>
      <p:sp>
        <p:nvSpPr>
          <p:cNvPr id="23" name="TextBox 22">
            <a:extLst>
              <a:ext uri="{FF2B5EF4-FFF2-40B4-BE49-F238E27FC236}">
                <a16:creationId xmlns:a16="http://schemas.microsoft.com/office/drawing/2014/main" id="{07B69E3F-5C4D-46B5-A0D0-F045CCCE27F1}"/>
              </a:ext>
            </a:extLst>
          </p:cNvPr>
          <p:cNvSpPr txBox="1"/>
          <p:nvPr/>
        </p:nvSpPr>
        <p:spPr>
          <a:xfrm>
            <a:off x="9469867" y="5814912"/>
            <a:ext cx="303288" cy="400110"/>
          </a:xfrm>
          <a:prstGeom prst="rect">
            <a:avLst/>
          </a:prstGeom>
          <a:noFill/>
          <a:ln w="28575">
            <a:solidFill>
              <a:schemeClr val="accent2">
                <a:lumMod val="50000"/>
              </a:schemeClr>
            </a:solidFill>
          </a:ln>
        </p:spPr>
        <p:txBody>
          <a:bodyPr wrap="none" rtlCol="0">
            <a:spAutoFit/>
          </a:bodyPr>
          <a:lstStyle/>
          <a:p>
            <a:r>
              <a:rPr lang="en-US" b="1" dirty="0">
                <a:solidFill>
                  <a:schemeClr val="accent2">
                    <a:lumMod val="75000"/>
                  </a:schemeClr>
                </a:solidFill>
              </a:rPr>
              <a:t>?</a:t>
            </a:r>
          </a:p>
        </p:txBody>
      </p:sp>
      <p:grpSp>
        <p:nvGrpSpPr>
          <p:cNvPr id="25" name="Group 24">
            <a:extLst>
              <a:ext uri="{FF2B5EF4-FFF2-40B4-BE49-F238E27FC236}">
                <a16:creationId xmlns:a16="http://schemas.microsoft.com/office/drawing/2014/main" id="{6213C680-DB7A-4FEE-81EE-F0D699C03352}"/>
              </a:ext>
            </a:extLst>
          </p:cNvPr>
          <p:cNvGrpSpPr/>
          <p:nvPr/>
        </p:nvGrpSpPr>
        <p:grpSpPr>
          <a:xfrm>
            <a:off x="3733800" y="1793030"/>
            <a:ext cx="1452499" cy="3674893"/>
            <a:chOff x="3733800" y="1793030"/>
            <a:chExt cx="1452499" cy="3674893"/>
          </a:xfrm>
        </p:grpSpPr>
        <p:sp>
          <p:nvSpPr>
            <p:cNvPr id="4" name="TextBox 3">
              <a:extLst>
                <a:ext uri="{FF2B5EF4-FFF2-40B4-BE49-F238E27FC236}">
                  <a16:creationId xmlns:a16="http://schemas.microsoft.com/office/drawing/2014/main" id="{5176CDAE-8C29-48F7-9D24-7D4124D9E1DC}"/>
                </a:ext>
              </a:extLst>
            </p:cNvPr>
            <p:cNvSpPr txBox="1"/>
            <p:nvPr/>
          </p:nvSpPr>
          <p:spPr>
            <a:xfrm>
              <a:off x="4064868" y="4149644"/>
              <a:ext cx="1000595" cy="338554"/>
            </a:xfrm>
            <a:prstGeom prst="rect">
              <a:avLst/>
            </a:prstGeom>
            <a:noFill/>
          </p:spPr>
          <p:txBody>
            <a:bodyPr wrap="none" rtlCol="0">
              <a:spAutoFit/>
            </a:bodyPr>
            <a:lstStyle/>
            <a:p>
              <a:r>
                <a:rPr lang="en-US" sz="1600" b="1" i="1" dirty="0"/>
                <a:t>y</a:t>
              </a:r>
              <a:r>
                <a:rPr lang="en-US" sz="1600" b="1" i="1" baseline="-25000" dirty="0"/>
                <a:t>2 </a:t>
              </a:r>
              <a:r>
                <a:rPr lang="en-US" sz="1600" b="1" i="1" dirty="0"/>
                <a:t>= 0.051</a:t>
              </a:r>
            </a:p>
          </p:txBody>
        </p:sp>
        <p:sp>
          <p:nvSpPr>
            <p:cNvPr id="5" name="Rectangle: Rounded Corners 4">
              <a:extLst>
                <a:ext uri="{FF2B5EF4-FFF2-40B4-BE49-F238E27FC236}">
                  <a16:creationId xmlns:a16="http://schemas.microsoft.com/office/drawing/2014/main" id="{D033A83B-7BEB-4C4D-90CC-BC8A8C8AC369}"/>
                </a:ext>
              </a:extLst>
            </p:cNvPr>
            <p:cNvSpPr/>
            <p:nvPr/>
          </p:nvSpPr>
          <p:spPr>
            <a:xfrm>
              <a:off x="3733800" y="1793030"/>
              <a:ext cx="1341893" cy="3674893"/>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Diamond 5">
              <a:extLst>
                <a:ext uri="{FF2B5EF4-FFF2-40B4-BE49-F238E27FC236}">
                  <a16:creationId xmlns:a16="http://schemas.microsoft.com/office/drawing/2014/main" id="{B04E80A8-ABD8-4126-859D-913C5B1E9F7C}"/>
                </a:ext>
              </a:extLst>
            </p:cNvPr>
            <p:cNvSpPr/>
            <p:nvPr/>
          </p:nvSpPr>
          <p:spPr>
            <a:xfrm>
              <a:off x="3858913" y="4204249"/>
              <a:ext cx="198120" cy="290899"/>
            </a:xfrm>
            <a:prstGeom prst="diamond">
              <a:avLst/>
            </a:prstGeom>
            <a:solidFill>
              <a:srgbClr val="FF00FF"/>
            </a:solidFill>
            <a:ln>
              <a:solidFill>
                <a:srgbClr val="CC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A60A036-D9F2-43ED-A260-B97E5099DF18}"/>
                </a:ext>
              </a:extLst>
            </p:cNvPr>
            <p:cNvSpPr txBox="1"/>
            <p:nvPr/>
          </p:nvSpPr>
          <p:spPr>
            <a:xfrm>
              <a:off x="3822366" y="3216200"/>
              <a:ext cx="1231556" cy="338554"/>
            </a:xfrm>
            <a:prstGeom prst="rect">
              <a:avLst/>
            </a:prstGeom>
            <a:noFill/>
          </p:spPr>
          <p:txBody>
            <a:bodyPr wrap="none" rtlCol="0">
              <a:spAutoFit/>
            </a:bodyPr>
            <a:lstStyle/>
            <a:p>
              <a:r>
                <a:rPr lang="en-US" sz="1600" b="1" i="1" dirty="0"/>
                <a:t>For h = 1.65:</a:t>
              </a:r>
            </a:p>
          </p:txBody>
        </p:sp>
        <p:sp>
          <p:nvSpPr>
            <p:cNvPr id="8" name="Diamond 7">
              <a:extLst>
                <a:ext uri="{FF2B5EF4-FFF2-40B4-BE49-F238E27FC236}">
                  <a16:creationId xmlns:a16="http://schemas.microsoft.com/office/drawing/2014/main" id="{5A5E9B9C-0CC6-4A5B-9FD0-A9A3ADBEF29F}"/>
                </a:ext>
              </a:extLst>
            </p:cNvPr>
            <p:cNvSpPr/>
            <p:nvPr/>
          </p:nvSpPr>
          <p:spPr>
            <a:xfrm>
              <a:off x="3861154" y="4972372"/>
              <a:ext cx="228600" cy="304800"/>
            </a:xfrm>
            <a:prstGeom prst="diamond">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Diamond 8">
              <a:extLst>
                <a:ext uri="{FF2B5EF4-FFF2-40B4-BE49-F238E27FC236}">
                  <a16:creationId xmlns:a16="http://schemas.microsoft.com/office/drawing/2014/main" id="{30EEE416-D4A8-4B60-B43D-DCCC01D7B256}"/>
                </a:ext>
              </a:extLst>
            </p:cNvPr>
            <p:cNvSpPr/>
            <p:nvPr/>
          </p:nvSpPr>
          <p:spPr>
            <a:xfrm>
              <a:off x="3858913" y="4571348"/>
              <a:ext cx="228600" cy="304800"/>
            </a:xfrm>
            <a:prstGeom prst="diamond">
              <a:avLst/>
            </a:prstGeom>
            <a:solidFill>
              <a:srgbClr val="00CC00"/>
            </a:solidFill>
            <a:ln>
              <a:solidFill>
                <a:srgbClr val="33993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 name="TextBox 9">
              <a:extLst>
                <a:ext uri="{FF2B5EF4-FFF2-40B4-BE49-F238E27FC236}">
                  <a16:creationId xmlns:a16="http://schemas.microsoft.com/office/drawing/2014/main" id="{EC176B91-FD29-46B9-BD18-F7418AC15BD4}"/>
                </a:ext>
              </a:extLst>
            </p:cNvPr>
            <p:cNvSpPr txBox="1"/>
            <p:nvPr/>
          </p:nvSpPr>
          <p:spPr>
            <a:xfrm>
              <a:off x="4067984" y="4534183"/>
              <a:ext cx="986167" cy="338554"/>
            </a:xfrm>
            <a:prstGeom prst="rect">
              <a:avLst/>
            </a:prstGeom>
            <a:noFill/>
          </p:spPr>
          <p:txBody>
            <a:bodyPr wrap="none" rtlCol="0">
              <a:spAutoFit/>
            </a:bodyPr>
            <a:lstStyle/>
            <a:p>
              <a:r>
                <a:rPr lang="en-US" sz="1600" b="1" i="1" dirty="0"/>
                <a:t>z</a:t>
              </a:r>
              <a:r>
                <a:rPr lang="en-US" sz="1600" b="1" i="1" baseline="-25000" dirty="0"/>
                <a:t>1 </a:t>
              </a:r>
              <a:r>
                <a:rPr lang="en-US" sz="1600" b="1" i="1" dirty="0"/>
                <a:t>= 0.367</a:t>
              </a:r>
            </a:p>
          </p:txBody>
        </p:sp>
        <p:sp>
          <p:nvSpPr>
            <p:cNvPr id="11" name="TextBox 10">
              <a:extLst>
                <a:ext uri="{FF2B5EF4-FFF2-40B4-BE49-F238E27FC236}">
                  <a16:creationId xmlns:a16="http://schemas.microsoft.com/office/drawing/2014/main" id="{BE68A9EF-5BB9-450D-9F6E-2EA0595B4D96}"/>
                </a:ext>
              </a:extLst>
            </p:cNvPr>
            <p:cNvSpPr txBox="1"/>
            <p:nvPr/>
          </p:nvSpPr>
          <p:spPr>
            <a:xfrm>
              <a:off x="4095936" y="4920374"/>
              <a:ext cx="1090363" cy="338554"/>
            </a:xfrm>
            <a:prstGeom prst="rect">
              <a:avLst/>
            </a:prstGeom>
            <a:noFill/>
          </p:spPr>
          <p:txBody>
            <a:bodyPr wrap="none" rtlCol="0">
              <a:spAutoFit/>
            </a:bodyPr>
            <a:lstStyle/>
            <a:p>
              <a:r>
                <a:rPr lang="en-US" sz="1600" b="1" i="1" dirty="0"/>
                <a:t>z</a:t>
              </a:r>
              <a:r>
                <a:rPr lang="en-US" sz="1600" b="1" i="1" baseline="-25000" dirty="0"/>
                <a:t>3 </a:t>
              </a:r>
              <a:r>
                <a:rPr lang="en-US" sz="1600" b="1" i="1" dirty="0"/>
                <a:t>= 0.0195</a:t>
              </a:r>
            </a:p>
          </p:txBody>
        </p:sp>
        <p:sp>
          <p:nvSpPr>
            <p:cNvPr id="13" name="Diamond 12">
              <a:extLst>
                <a:ext uri="{FF2B5EF4-FFF2-40B4-BE49-F238E27FC236}">
                  <a16:creationId xmlns:a16="http://schemas.microsoft.com/office/drawing/2014/main" id="{5C81CDC2-2DA7-4685-AA14-4C84CB8F7620}"/>
                </a:ext>
              </a:extLst>
            </p:cNvPr>
            <p:cNvSpPr/>
            <p:nvPr/>
          </p:nvSpPr>
          <p:spPr>
            <a:xfrm>
              <a:off x="3857713" y="3823249"/>
              <a:ext cx="198120" cy="290899"/>
            </a:xfrm>
            <a:prstGeom prst="diamond">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E15DF2E8-497B-401D-BBDA-B432F4406453}"/>
                    </a:ext>
                  </a:extLst>
                </p:cNvPr>
                <p:cNvSpPr txBox="1"/>
                <p:nvPr/>
              </p:nvSpPr>
              <p:spPr>
                <a:xfrm>
                  <a:off x="3972799" y="3507367"/>
                  <a:ext cx="915753" cy="246221"/>
                </a:xfrm>
                <a:prstGeom prst="rect">
                  <a:avLst/>
                </a:prstGeom>
                <a:noFill/>
              </p:spPr>
              <p:txBody>
                <a:bodyPr wrap="square" lIns="0" tIns="0" rIns="0" bIns="0" rtlCol="0">
                  <a:spAutoFit/>
                </a:bodyPr>
                <a:lstStyle/>
                <a:p>
                  <a:pPr algn="ctr"/>
                  <a14:m>
                    <m:oMath xmlns:m="http://schemas.openxmlformats.org/officeDocument/2006/math">
                      <m:sSub>
                        <m:sSubPr>
                          <m:ctrlPr>
                            <a:rPr lang="en-US" sz="1600" b="1" i="1" smtClean="0">
                              <a:latin typeface="Cambria Math" panose="02040503050406030204" pitchFamily="18" charset="0"/>
                              <a:ea typeface="Cambria Math" panose="02040503050406030204" pitchFamily="18" charset="0"/>
                            </a:rPr>
                          </m:ctrlPr>
                        </m:sSubPr>
                        <m:e>
                          <m:r>
                            <a:rPr lang="en-US" sz="1600" b="1" i="0" smtClean="0">
                              <a:latin typeface="Cambria Math" panose="02040503050406030204" pitchFamily="18" charset="0"/>
                              <a:ea typeface="Cambria Math" panose="02040503050406030204" pitchFamily="18" charset="0"/>
                            </a:rPr>
                            <m:t> </m:t>
                          </m:r>
                          <m:r>
                            <a:rPr lang="en-US" sz="1600" b="1" i="0" smtClean="0">
                              <a:latin typeface="Cambria Math" panose="02040503050406030204" pitchFamily="18" charset="0"/>
                              <a:ea typeface="Cambria Math" panose="02040503050406030204" pitchFamily="18" charset="0"/>
                            </a:rPr>
                            <m:t>𝛆</m:t>
                          </m:r>
                        </m:e>
                        <m:sub>
                          <m:r>
                            <a:rPr lang="en-US" sz="1600" b="1" i="0" smtClean="0">
                              <a:latin typeface="Cambria Math" panose="02040503050406030204" pitchFamily="18" charset="0"/>
                              <a:ea typeface="Cambria Math" panose="02040503050406030204" pitchFamily="18" charset="0"/>
                            </a:rPr>
                            <m:t>𝟏</m:t>
                          </m:r>
                        </m:sub>
                      </m:sSub>
                    </m:oMath>
                  </a14:m>
                  <a:r>
                    <a:rPr lang="en-US" sz="1600" b="1" dirty="0"/>
                    <a:t>= 0.250</a:t>
                  </a:r>
                </a:p>
              </p:txBody>
            </p:sp>
          </mc:Choice>
          <mc:Fallback xmlns="">
            <p:sp>
              <p:nvSpPr>
                <p:cNvPr id="14" name="TextBox 13">
                  <a:extLst>
                    <a:ext uri="{FF2B5EF4-FFF2-40B4-BE49-F238E27FC236}">
                      <a16:creationId xmlns:a16="http://schemas.microsoft.com/office/drawing/2014/main" id="{E15DF2E8-497B-401D-BBDA-B432F4406453}"/>
                    </a:ext>
                  </a:extLst>
                </p:cNvPr>
                <p:cNvSpPr txBox="1">
                  <a:spLocks noRot="1" noChangeAspect="1" noMove="1" noResize="1" noEditPoints="1" noAdjustHandles="1" noChangeArrowheads="1" noChangeShapeType="1" noTextEdit="1"/>
                </p:cNvSpPr>
                <p:nvPr/>
              </p:nvSpPr>
              <p:spPr>
                <a:xfrm>
                  <a:off x="3972799" y="3507367"/>
                  <a:ext cx="915753" cy="246221"/>
                </a:xfrm>
                <a:prstGeom prst="rect">
                  <a:avLst/>
                </a:prstGeom>
                <a:blipFill>
                  <a:blip r:embed="rId5"/>
                  <a:stretch>
                    <a:fillRect t="-24390" r="-10000" b="-4878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5B782907-2107-4ECA-8E2E-3D8B96C9A201}"/>
                    </a:ext>
                  </a:extLst>
                </p:cNvPr>
                <p:cNvSpPr txBox="1"/>
                <p:nvPr/>
              </p:nvSpPr>
              <p:spPr>
                <a:xfrm>
                  <a:off x="3906470" y="2971148"/>
                  <a:ext cx="915753" cy="246221"/>
                </a:xfrm>
                <a:prstGeom prst="rect">
                  <a:avLst/>
                </a:prstGeom>
                <a:noFill/>
              </p:spPr>
              <p:txBody>
                <a:bodyPr wrap="square" lIns="0" tIns="0" rIns="0" bIns="0" rtlCol="0">
                  <a:spAutoFit/>
                </a:bodyPr>
                <a:lstStyle/>
                <a:p>
                  <a:pPr algn="ctr"/>
                  <a14:m>
                    <m:oMath xmlns:m="http://schemas.openxmlformats.org/officeDocument/2006/math">
                      <m:sSub>
                        <m:sSubPr>
                          <m:ctrlPr>
                            <a:rPr lang="en-US" sz="1600" b="1" i="1" smtClean="0">
                              <a:latin typeface="Cambria Math" panose="02040503050406030204" pitchFamily="18" charset="0"/>
                              <a:ea typeface="Cambria Math" panose="02040503050406030204" pitchFamily="18" charset="0"/>
                            </a:rPr>
                          </m:ctrlPr>
                        </m:sSubPr>
                        <m:e>
                          <m:r>
                            <a:rPr lang="en-US" sz="1600" b="1" i="0" smtClean="0">
                              <a:latin typeface="Cambria Math" panose="02040503050406030204" pitchFamily="18" charset="0"/>
                              <a:ea typeface="Cambria Math" panose="02040503050406030204" pitchFamily="18" charset="0"/>
                            </a:rPr>
                            <m:t> </m:t>
                          </m:r>
                          <m:r>
                            <a:rPr lang="en-US" sz="1600" b="1" i="0" smtClean="0">
                              <a:latin typeface="Cambria Math" panose="02040503050406030204" pitchFamily="18" charset="0"/>
                              <a:ea typeface="Cambria Math" panose="02040503050406030204" pitchFamily="18" charset="0"/>
                            </a:rPr>
                            <m:t>𝛆</m:t>
                          </m:r>
                        </m:e>
                        <m:sub>
                          <m:r>
                            <a:rPr lang="en-US" sz="1600" b="1" i="1" smtClean="0">
                              <a:latin typeface="Cambria Math" panose="02040503050406030204" pitchFamily="18" charset="0"/>
                              <a:ea typeface="Cambria Math" panose="02040503050406030204" pitchFamily="18" charset="0"/>
                            </a:rPr>
                            <m:t>𝟎</m:t>
                          </m:r>
                        </m:sub>
                      </m:sSub>
                    </m:oMath>
                  </a14:m>
                  <a:r>
                    <a:rPr lang="en-US" sz="1600" b="1" dirty="0"/>
                    <a:t>= 0.0</a:t>
                  </a:r>
                </a:p>
              </p:txBody>
            </p:sp>
          </mc:Choice>
          <mc:Fallback xmlns="">
            <p:sp>
              <p:nvSpPr>
                <p:cNvPr id="15" name="TextBox 14">
                  <a:extLst>
                    <a:ext uri="{FF2B5EF4-FFF2-40B4-BE49-F238E27FC236}">
                      <a16:creationId xmlns:a16="http://schemas.microsoft.com/office/drawing/2014/main" id="{5B782907-2107-4ECA-8E2E-3D8B96C9A201}"/>
                    </a:ext>
                  </a:extLst>
                </p:cNvPr>
                <p:cNvSpPr txBox="1">
                  <a:spLocks noRot="1" noChangeAspect="1" noMove="1" noResize="1" noEditPoints="1" noAdjustHandles="1" noChangeArrowheads="1" noChangeShapeType="1" noTextEdit="1"/>
                </p:cNvSpPr>
                <p:nvPr/>
              </p:nvSpPr>
              <p:spPr>
                <a:xfrm>
                  <a:off x="3906470" y="2971148"/>
                  <a:ext cx="915753" cy="246221"/>
                </a:xfrm>
                <a:prstGeom prst="rect">
                  <a:avLst/>
                </a:prstGeom>
                <a:blipFill>
                  <a:blip r:embed="rId6"/>
                  <a:stretch>
                    <a:fillRect t="-24390" b="-48780"/>
                  </a:stretch>
                </a:blipFill>
              </p:spPr>
              <p:txBody>
                <a:bodyPr/>
                <a:lstStyle/>
                <a:p>
                  <a:r>
                    <a:rPr lang="en-US">
                      <a:noFill/>
                    </a:rPr>
                    <a:t> </a:t>
                  </a:r>
                </a:p>
              </p:txBody>
            </p:sp>
          </mc:Fallback>
        </mc:AlternateContent>
        <p:sp>
          <p:nvSpPr>
            <p:cNvPr id="16" name="TextBox 15">
              <a:extLst>
                <a:ext uri="{FF2B5EF4-FFF2-40B4-BE49-F238E27FC236}">
                  <a16:creationId xmlns:a16="http://schemas.microsoft.com/office/drawing/2014/main" id="{97587A75-11A3-4D7F-95B3-E74BEC2B6B83}"/>
                </a:ext>
              </a:extLst>
            </p:cNvPr>
            <p:cNvSpPr txBox="1"/>
            <p:nvPr/>
          </p:nvSpPr>
          <p:spPr>
            <a:xfrm>
              <a:off x="4055833" y="3787332"/>
              <a:ext cx="998991" cy="338554"/>
            </a:xfrm>
            <a:prstGeom prst="rect">
              <a:avLst/>
            </a:prstGeom>
            <a:noFill/>
          </p:spPr>
          <p:txBody>
            <a:bodyPr wrap="none" rtlCol="0">
              <a:spAutoFit/>
            </a:bodyPr>
            <a:lstStyle/>
            <a:p>
              <a:r>
                <a:rPr lang="en-US" sz="1600" b="1" i="1" dirty="0"/>
                <a:t>x</a:t>
              </a:r>
              <a:r>
                <a:rPr lang="en-US" sz="1600" b="1" i="1" baseline="-25000" dirty="0"/>
                <a:t>1 </a:t>
              </a:r>
              <a:r>
                <a:rPr lang="en-US" sz="1600" b="1" i="1" dirty="0"/>
                <a:t>= 0.450</a:t>
              </a:r>
            </a:p>
          </p:txBody>
        </p:sp>
        <p:pic>
          <p:nvPicPr>
            <p:cNvPr id="24" name="Picture 23">
              <a:extLst>
                <a:ext uri="{FF2B5EF4-FFF2-40B4-BE49-F238E27FC236}">
                  <a16:creationId xmlns:a16="http://schemas.microsoft.com/office/drawing/2014/main" id="{0062BAEE-0818-470A-B7A5-11AFB182F439}"/>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5303" t="2941" r="34091" b="18627"/>
            <a:stretch/>
          </p:blipFill>
          <p:spPr>
            <a:xfrm>
              <a:off x="3906470" y="1872510"/>
              <a:ext cx="1028977" cy="1028977"/>
            </a:xfrm>
            <a:prstGeom prst="rect">
              <a:avLst/>
            </a:prstGeom>
          </p:spPr>
        </p:pic>
      </p:grpSp>
    </p:spTree>
    <p:extLst>
      <p:ext uri="{BB962C8B-B14F-4D97-AF65-F5344CB8AC3E}">
        <p14:creationId xmlns:p14="http://schemas.microsoft.com/office/powerpoint/2010/main" val="3785467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A J Maren\Pictures\AJM-website-textile-bckgrnds\italian-renaissance-gold-brocade_pinterest..jpg"/>
          <p:cNvPicPr>
            <a:picLocks noChangeAspect="1" noChangeArrowheads="1"/>
          </p:cNvPicPr>
          <p:nvPr/>
        </p:nvPicPr>
        <p:blipFill>
          <a:blip r:embed="rId2" cstate="print"/>
          <a:srcRect/>
          <a:stretch>
            <a:fillRect/>
          </a:stretch>
        </p:blipFill>
        <p:spPr bwMode="auto">
          <a:xfrm>
            <a:off x="0" y="0"/>
            <a:ext cx="10058400" cy="7772400"/>
          </a:xfrm>
          <a:prstGeom prst="rect">
            <a:avLst/>
          </a:prstGeom>
          <a:noFill/>
          <a:effectLst>
            <a:glow rad="101600">
              <a:schemeClr val="accent2">
                <a:satMod val="175000"/>
                <a:alpha val="40000"/>
              </a:schemeClr>
            </a:glow>
          </a:effectLst>
        </p:spPr>
      </p:pic>
      <p:sp>
        <p:nvSpPr>
          <p:cNvPr id="3" name="Rectangle 2"/>
          <p:cNvSpPr/>
          <p:nvPr/>
        </p:nvSpPr>
        <p:spPr>
          <a:xfrm>
            <a:off x="685800" y="685804"/>
            <a:ext cx="8610600" cy="6324600"/>
          </a:xfrm>
          <a:prstGeom prst="rect">
            <a:avLst/>
          </a:prstGeom>
          <a:solidFill>
            <a:srgbClr val="FAE6CD"/>
          </a:solidFill>
          <a:ln w="28575">
            <a:solidFill>
              <a:schemeClr val="accent2">
                <a:lumMod val="75000"/>
              </a:schemeClr>
            </a:solidFill>
          </a:ln>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101787" tIns="50894" rIns="101787" bIns="50894" rtlCol="0" anchor="ctr"/>
          <a:lstStyle/>
          <a:p>
            <a:pPr algn="ctr"/>
            <a:endParaRPr lang="en-US" dirty="0"/>
          </a:p>
          <a:p>
            <a:pPr algn="ctr"/>
            <a:endParaRPr lang="en-US" dirty="0"/>
          </a:p>
          <a:p>
            <a:pPr algn="ctr"/>
            <a:endParaRPr lang="en-US" dirty="0"/>
          </a:p>
        </p:txBody>
      </p:sp>
      <p:grpSp>
        <p:nvGrpSpPr>
          <p:cNvPr id="2" name="Group 11"/>
          <p:cNvGrpSpPr/>
          <p:nvPr/>
        </p:nvGrpSpPr>
        <p:grpSpPr>
          <a:xfrm>
            <a:off x="1562097" y="2010490"/>
            <a:ext cx="6858004" cy="3111925"/>
            <a:chOff x="1600194" y="4038220"/>
            <a:chExt cx="6858004" cy="2501338"/>
          </a:xfrm>
        </p:grpSpPr>
        <p:sp>
          <p:nvSpPr>
            <p:cNvPr id="9" name="TextBox 8"/>
            <p:cNvSpPr txBox="1"/>
            <p:nvPr/>
          </p:nvSpPr>
          <p:spPr>
            <a:xfrm>
              <a:off x="1600198" y="4038220"/>
              <a:ext cx="6858000" cy="2473881"/>
            </a:xfrm>
            <a:prstGeom prst="rect">
              <a:avLst/>
            </a:prstGeom>
            <a:solidFill>
              <a:srgbClr val="F5D2A5"/>
            </a:solidFill>
            <a:ln w="28575">
              <a:solidFill>
                <a:schemeClr val="accent2">
                  <a:lumMod val="75000"/>
                </a:schemeClr>
              </a:solidFill>
            </a:ln>
          </p:spPr>
          <p:txBody>
            <a:bodyPr wrap="square" rtlCol="0" anchor="ctr">
              <a:spAutoFit/>
            </a:bodyPr>
            <a:lstStyle/>
            <a:p>
              <a:pPr algn="ctr"/>
              <a:endParaRPr lang="en-US" sz="800" dirty="0">
                <a:latin typeface="Britannic Bold" pitchFamily="34" charset="0"/>
              </a:endParaRPr>
            </a:p>
            <a:p>
              <a:pPr algn="ctr"/>
              <a:endParaRPr lang="en-US" sz="2400" dirty="0">
                <a:latin typeface="Britannic Bold" pitchFamily="34" charset="0"/>
              </a:endParaRPr>
            </a:p>
            <a:p>
              <a:pPr algn="ctr"/>
              <a:r>
                <a:rPr lang="en-US" sz="2400" dirty="0">
                  <a:latin typeface="Britannic Bold" pitchFamily="34" charset="0"/>
                </a:rPr>
                <a:t>Code Functionality for Specific Codes</a:t>
              </a:r>
            </a:p>
            <a:p>
              <a:pPr algn="ctr"/>
              <a:endParaRPr lang="en-US" sz="2400" dirty="0">
                <a:latin typeface="Britannic Bold" pitchFamily="34" charset="0"/>
              </a:endParaRPr>
            </a:p>
            <a:p>
              <a:pPr algn="ctr"/>
              <a:r>
                <a:rPr lang="en-US" sz="1600" dirty="0">
                  <a:solidFill>
                    <a:schemeClr val="tx1">
                      <a:lumMod val="65000"/>
                      <a:lumOff val="35000"/>
                    </a:schemeClr>
                  </a:solidFill>
                </a:rPr>
                <a:t> Programs Used: </a:t>
              </a:r>
            </a:p>
            <a:p>
              <a:pPr algn="ctr"/>
              <a:r>
                <a:rPr lang="en-US" sz="1600" dirty="0"/>
                <a:t>2D-CVM_def-pttrns_anlytc-FE-vary-e0-and-e1_2018-12-12.py</a:t>
              </a:r>
            </a:p>
            <a:p>
              <a:pPr algn="ctr"/>
              <a:endParaRPr lang="en-US" sz="1600" dirty="0"/>
            </a:p>
            <a:p>
              <a:pPr algn="ctr"/>
              <a:r>
                <a:rPr lang="en-US" sz="1600" dirty="0"/>
                <a:t>Repository: </a:t>
              </a:r>
            </a:p>
            <a:p>
              <a:pPr algn="ctr"/>
              <a:r>
                <a:rPr lang="en-US" sz="1600" dirty="0"/>
                <a:t> </a:t>
              </a:r>
              <a:r>
                <a:rPr lang="en-US" sz="1600" dirty="0">
                  <a:hlinkClick r:id="rId3"/>
                </a:rPr>
                <a:t>https://github.com/ajmaren/</a:t>
              </a:r>
              <a:r>
                <a:rPr lang="en-US" sz="1600" b="1" u="sng" dirty="0">
                  <a:hlinkClick r:id="rId3"/>
                </a:rPr>
                <a:t>2-D-CVM-Defined-Pattern-Configurations</a:t>
              </a:r>
              <a:endParaRPr lang="en-US" sz="1600" b="1" u="sng" dirty="0"/>
            </a:p>
            <a:p>
              <a:pPr algn="ctr"/>
              <a:endParaRPr lang="en-US" sz="1600" dirty="0"/>
            </a:p>
            <a:p>
              <a:pPr algn="ctr"/>
              <a:endParaRPr lang="en-US" sz="1000" dirty="0">
                <a:latin typeface="Britannic Bold" pitchFamily="34" charset="0"/>
              </a:endParaRPr>
            </a:p>
            <a:p>
              <a:pPr algn="ctr"/>
              <a:endParaRPr lang="en-US" sz="800" dirty="0">
                <a:latin typeface="Britannic Bold" pitchFamily="34" charset="0"/>
              </a:endParaRPr>
            </a:p>
          </p:txBody>
        </p:sp>
        <p:pic>
          <p:nvPicPr>
            <p:cNvPr id="2054" name="Picture 6" descr="C:\Users\A J Maren\Pictures\AJM-website-textile-bckgrnds\Italian-renaissance-border-2-thin.jpg"/>
            <p:cNvPicPr>
              <a:picLocks noChangeAspect="1" noChangeArrowheads="1"/>
            </p:cNvPicPr>
            <p:nvPr/>
          </p:nvPicPr>
          <p:blipFill>
            <a:blip r:embed="rId4" cstate="print"/>
            <a:srcRect/>
            <a:stretch>
              <a:fillRect/>
            </a:stretch>
          </p:blipFill>
          <p:spPr bwMode="auto">
            <a:xfrm>
              <a:off x="1600194" y="6389151"/>
              <a:ext cx="6858001" cy="150407"/>
            </a:xfrm>
            <a:prstGeom prst="rect">
              <a:avLst/>
            </a:prstGeom>
            <a:noFill/>
            <a:effectLst>
              <a:glow rad="63500">
                <a:schemeClr val="accent2">
                  <a:satMod val="175000"/>
                  <a:alpha val="40000"/>
                </a:schemeClr>
              </a:glow>
            </a:effectLst>
          </p:spPr>
        </p:pic>
        <p:pic>
          <p:nvPicPr>
            <p:cNvPr id="11" name="Picture 6" descr="C:\Users\A J Maren\Pictures\AJM-website-textile-bckgrnds\Italian-renaissance-border-2-thin.jpg"/>
            <p:cNvPicPr>
              <a:picLocks noChangeAspect="1" noChangeArrowheads="1"/>
            </p:cNvPicPr>
            <p:nvPr/>
          </p:nvPicPr>
          <p:blipFill>
            <a:blip r:embed="rId4" cstate="print"/>
            <a:srcRect/>
            <a:stretch>
              <a:fillRect/>
            </a:stretch>
          </p:blipFill>
          <p:spPr bwMode="auto">
            <a:xfrm>
              <a:off x="1600195" y="4038220"/>
              <a:ext cx="6858001" cy="150407"/>
            </a:xfrm>
            <a:prstGeom prst="rect">
              <a:avLst/>
            </a:prstGeom>
            <a:noFill/>
            <a:effectLst>
              <a:glow rad="63500">
                <a:schemeClr val="accent2">
                  <a:satMod val="175000"/>
                  <a:alpha val="40000"/>
                </a:schemeClr>
              </a:glow>
            </a:effectLst>
          </p:spPr>
        </p:pic>
      </p:grpSp>
    </p:spTree>
    <p:extLst>
      <p:ext uri="{BB962C8B-B14F-4D97-AF65-F5344CB8AC3E}">
        <p14:creationId xmlns:p14="http://schemas.microsoft.com/office/powerpoint/2010/main" val="645276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strVal val="#ppt_w*0.70"/>
                                          </p:val>
                                        </p:tav>
                                        <p:tav tm="100000">
                                          <p:val>
                                            <p:strVal val="#ppt_w"/>
                                          </p:val>
                                        </p:tav>
                                      </p:tavLst>
                                    </p:anim>
                                    <p:anim calcmode="lin" valueType="num">
                                      <p:cBhvr>
                                        <p:cTn id="8" dur="1000" fill="hold"/>
                                        <p:tgtEl>
                                          <p:spTgt spid="2"/>
                                        </p:tgtEl>
                                        <p:attrNameLst>
                                          <p:attrName>ppt_h</p:attrName>
                                        </p:attrNameLst>
                                      </p:cBhvr>
                                      <p:tavLst>
                                        <p:tav tm="0">
                                          <p:val>
                                            <p:strVal val="#ppt_h"/>
                                          </p:val>
                                        </p:tav>
                                        <p:tav tm="100000">
                                          <p:val>
                                            <p:strVal val="#ppt_h"/>
                                          </p:val>
                                        </p:tav>
                                      </p:tavLst>
                                    </p:anim>
                                    <p:animEffect transition="in" filter="fade">
                                      <p:cBhvr>
                                        <p:cTn id="9"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449335" y="121374"/>
            <a:ext cx="3163457" cy="476967"/>
          </a:xfrm>
          <a:prstGeom prst="rect">
            <a:avLst/>
          </a:prstGeom>
          <a:noFill/>
        </p:spPr>
        <p:txBody>
          <a:bodyPr wrap="none" lIns="91358" tIns="45677" rIns="91358" bIns="45677" rtlCol="0">
            <a:spAutoFit/>
          </a:bodyPr>
          <a:lstStyle/>
          <a:p>
            <a:r>
              <a:rPr lang="en-US" sz="2500" b="1" dirty="0"/>
              <a:t>Code Documentation: </a:t>
            </a:r>
          </a:p>
        </p:txBody>
      </p:sp>
      <p:sp>
        <p:nvSpPr>
          <p:cNvPr id="3" name="TextBox 2"/>
          <p:cNvSpPr txBox="1"/>
          <p:nvPr/>
        </p:nvSpPr>
        <p:spPr>
          <a:xfrm>
            <a:off x="647700" y="685800"/>
            <a:ext cx="8953499" cy="7171107"/>
          </a:xfrm>
          <a:prstGeom prst="rect">
            <a:avLst/>
          </a:prstGeom>
          <a:noFill/>
        </p:spPr>
        <p:txBody>
          <a:bodyPr wrap="square" lIns="91358" tIns="45677" rIns="91358" bIns="45677" rtlCol="0">
            <a:spAutoFit/>
          </a:bodyPr>
          <a:lstStyle/>
          <a:p>
            <a:r>
              <a:rPr lang="en-US" b="1" dirty="0"/>
              <a:t>GitHub Private Repository: </a:t>
            </a:r>
          </a:p>
          <a:p>
            <a:pPr marL="342900" indent="-342900">
              <a:buFont typeface="Arial" panose="020B0604020202020204" pitchFamily="34" charset="0"/>
              <a:buChar char="•"/>
            </a:pPr>
            <a:r>
              <a:rPr lang="en-US" dirty="0"/>
              <a:t> </a:t>
            </a:r>
            <a:r>
              <a:rPr lang="en-US" dirty="0">
                <a:hlinkClick r:id="rId2"/>
              </a:rPr>
              <a:t>https://github.com/ajmaren/</a:t>
            </a:r>
            <a:r>
              <a:rPr lang="en-US" b="1" u="sng" dirty="0">
                <a:hlinkClick r:id="rId2"/>
              </a:rPr>
              <a:t>2-D-CVM-Defined-Pattern-Configurations</a:t>
            </a:r>
            <a:endParaRPr lang="en-US" b="1" u="sng" dirty="0"/>
          </a:p>
          <a:p>
            <a:pPr marL="342900" indent="-342900">
              <a:buFont typeface="Arial" panose="020B0604020202020204" pitchFamily="34" charset="0"/>
              <a:buChar char="•"/>
            </a:pPr>
            <a:endParaRPr lang="en-US" b="1" u="sng" dirty="0"/>
          </a:p>
          <a:p>
            <a:r>
              <a:rPr lang="en-US" b="1" dirty="0"/>
              <a:t>Code:</a:t>
            </a:r>
          </a:p>
          <a:p>
            <a:pPr marL="342900" indent="-342900">
              <a:buFont typeface="Arial" panose="020B0604020202020204" pitchFamily="34" charset="0"/>
              <a:buChar char="•"/>
            </a:pPr>
            <a:r>
              <a:rPr lang="en-US" dirty="0"/>
              <a:t>2D-CVM_def-pttrns_anlytc-FE-vary-e0-and-e1_2018-12-12.py</a:t>
            </a:r>
          </a:p>
          <a:p>
            <a:pPr marL="342900" indent="-342900">
              <a:buFont typeface="Arial" panose="020B0604020202020204" pitchFamily="34" charset="0"/>
              <a:buChar char="•"/>
            </a:pPr>
            <a:r>
              <a:rPr lang="en-US" dirty="0"/>
              <a:t>2D-CVM_def-pttrns_anlytc-FE-vary-e0-and-e1_v1pt1_2018-12-29.py </a:t>
            </a:r>
          </a:p>
          <a:p>
            <a:endParaRPr lang="en-US" dirty="0"/>
          </a:p>
          <a:p>
            <a:r>
              <a:rPr lang="en-US" b="1" dirty="0"/>
              <a:t>Functionality: </a:t>
            </a:r>
          </a:p>
          <a:p>
            <a:pPr marL="342900" indent="-342900">
              <a:buFont typeface="Arial" panose="020B0604020202020204" pitchFamily="34" charset="0"/>
              <a:buChar char="•"/>
            </a:pPr>
            <a:r>
              <a:rPr lang="en-US" dirty="0"/>
              <a:t> This code still has the old “random pattern” capabilities in it, but is used for defined pattern experiments</a:t>
            </a:r>
          </a:p>
          <a:p>
            <a:pPr marL="342900" indent="-342900">
              <a:buFont typeface="Arial" panose="020B0604020202020204" pitchFamily="34" charset="0"/>
              <a:buChar char="•"/>
            </a:pPr>
            <a:r>
              <a:rPr lang="en-US" dirty="0"/>
              <a:t>Pattern 3 is a tightly convex (circle) of 30 </a:t>
            </a:r>
            <a:r>
              <a:rPr lang="en-US" b="1" dirty="0"/>
              <a:t>A</a:t>
            </a:r>
            <a:r>
              <a:rPr lang="en-US" dirty="0"/>
              <a:t> nodes in a sea of </a:t>
            </a:r>
            <a:r>
              <a:rPr lang="en-US" b="1" dirty="0"/>
              <a:t>B</a:t>
            </a:r>
          </a:p>
          <a:p>
            <a:pPr marL="851838" lvl="1" indent="-342900">
              <a:buFont typeface="Arial" panose="020B0604020202020204" pitchFamily="34" charset="0"/>
              <a:buChar char="•"/>
            </a:pPr>
            <a:r>
              <a:rPr lang="en-US" sz="1600" dirty="0"/>
              <a:t>30 </a:t>
            </a:r>
            <a:r>
              <a:rPr lang="en-US" sz="1600" b="1" dirty="0"/>
              <a:t>A </a:t>
            </a:r>
            <a:r>
              <a:rPr lang="en-US" sz="1600" dirty="0"/>
              <a:t>nodes gives 30/256 = x1 = 0.119 (actually, 30.464 nodes), which is eps0 = 2.0</a:t>
            </a:r>
          </a:p>
          <a:p>
            <a:pPr marL="851838" lvl="1" indent="-342900">
              <a:buFont typeface="Arial" panose="020B0604020202020204" pitchFamily="34" charset="0"/>
              <a:buChar char="•"/>
            </a:pPr>
            <a:r>
              <a:rPr lang="en-US" sz="1600" dirty="0"/>
              <a:t>Thus, when we run the thermodynamics, we should get the free energy minimum when eps0 is close to 2.0</a:t>
            </a:r>
          </a:p>
          <a:p>
            <a:pPr marL="851838" lvl="1" indent="-342900">
              <a:buFont typeface="Arial" panose="020B0604020202020204" pitchFamily="34" charset="0"/>
              <a:buChar char="•"/>
            </a:pPr>
            <a:r>
              <a:rPr lang="en-US" sz="1600" dirty="0"/>
              <a:t>And the eps1 should be in the neighborhood of 0.256 (h = exp(2*beta*eps1; per Kikuchi-Brush 1967, and beta=1, so h = exp(0.512) = 1.669)</a:t>
            </a:r>
          </a:p>
          <a:p>
            <a:pPr marL="342900" indent="-342900">
              <a:buFont typeface="Arial" panose="020B0604020202020204" pitchFamily="34" charset="0"/>
              <a:buChar char="•"/>
            </a:pPr>
            <a:r>
              <a:rPr lang="en-US" dirty="0"/>
              <a:t>Pattern 4 is a slightly reduced version of Pattern 2; with x1 = 0.45</a:t>
            </a:r>
          </a:p>
          <a:p>
            <a:pPr marL="342900" indent="-342900">
              <a:buFont typeface="Arial" panose="020B0604020202020204" pitchFamily="34" charset="0"/>
              <a:buChar char="•"/>
            </a:pPr>
            <a:r>
              <a:rPr lang="en-US" dirty="0"/>
              <a:t>Results presented here are for Pattern 2, which is the “extreme rich club” with the </a:t>
            </a:r>
            <a:r>
              <a:rPr lang="en-US" b="1" dirty="0"/>
              <a:t>A</a:t>
            </a:r>
            <a:r>
              <a:rPr lang="en-US" dirty="0"/>
              <a:t> nodes on the two sides (and actually connected via the envelope wrap-around both horizontally and vertically). </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p:txBody>
      </p:sp>
    </p:spTree>
    <p:extLst>
      <p:ext uri="{BB962C8B-B14F-4D97-AF65-F5344CB8AC3E}">
        <p14:creationId xmlns:p14="http://schemas.microsoft.com/office/powerpoint/2010/main" val="4538882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p:cNvSpPr/>
          <p:nvPr/>
        </p:nvSpPr>
        <p:spPr>
          <a:xfrm>
            <a:off x="1485900" y="4185920"/>
            <a:ext cx="1005840" cy="518160"/>
          </a:xfrm>
          <a:prstGeom prst="rect">
            <a:avLst/>
          </a:prstGeom>
          <a:solidFill>
            <a:schemeClr val="bg1">
              <a:lumMod val="7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1823" tIns="50911" rIns="101823" bIns="50911" rtlCol="0" anchor="ctr"/>
          <a:lstStyle/>
          <a:p>
            <a:pPr algn="ctr"/>
            <a:endParaRPr lang="en-US"/>
          </a:p>
        </p:txBody>
      </p:sp>
      <p:sp>
        <p:nvSpPr>
          <p:cNvPr id="33" name="Rectangle 32"/>
          <p:cNvSpPr/>
          <p:nvPr/>
        </p:nvSpPr>
        <p:spPr>
          <a:xfrm>
            <a:off x="2491740" y="4185920"/>
            <a:ext cx="1005840" cy="51816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1823" tIns="50911" rIns="101823" bIns="50911" rtlCol="0" anchor="ctr"/>
          <a:lstStyle/>
          <a:p>
            <a:pPr algn="ctr"/>
            <a:endParaRPr lang="en-US"/>
          </a:p>
        </p:txBody>
      </p:sp>
      <p:sp>
        <p:nvSpPr>
          <p:cNvPr id="51" name="Rectangle 50"/>
          <p:cNvSpPr/>
          <p:nvPr/>
        </p:nvSpPr>
        <p:spPr>
          <a:xfrm>
            <a:off x="982980" y="4704080"/>
            <a:ext cx="1005840" cy="518160"/>
          </a:xfrm>
          <a:prstGeom prst="rect">
            <a:avLst/>
          </a:prstGeom>
          <a:solidFill>
            <a:schemeClr val="bg1">
              <a:lumMod val="7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1823" tIns="50911" rIns="101823" bIns="50911" rtlCol="0" anchor="ctr"/>
          <a:lstStyle/>
          <a:p>
            <a:pPr algn="ctr"/>
            <a:endParaRPr lang="en-US"/>
          </a:p>
        </p:txBody>
      </p:sp>
      <p:sp>
        <p:nvSpPr>
          <p:cNvPr id="52" name="Rectangle 51"/>
          <p:cNvSpPr/>
          <p:nvPr/>
        </p:nvSpPr>
        <p:spPr>
          <a:xfrm>
            <a:off x="1988820" y="4704080"/>
            <a:ext cx="1005840" cy="518160"/>
          </a:xfrm>
          <a:prstGeom prst="rect">
            <a:avLst/>
          </a:prstGeom>
          <a:solidFill>
            <a:schemeClr val="bg1">
              <a:lumMod val="7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1823" tIns="50911" rIns="101823" bIns="50911" rtlCol="0" anchor="ctr"/>
          <a:lstStyle/>
          <a:p>
            <a:pPr algn="ctr"/>
            <a:endParaRPr lang="en-US"/>
          </a:p>
        </p:txBody>
      </p:sp>
      <p:sp>
        <p:nvSpPr>
          <p:cNvPr id="55" name="Rectangle 54"/>
          <p:cNvSpPr/>
          <p:nvPr/>
        </p:nvSpPr>
        <p:spPr>
          <a:xfrm>
            <a:off x="2994660" y="4704080"/>
            <a:ext cx="922020" cy="518160"/>
          </a:xfrm>
          <a:prstGeom prst="rect">
            <a:avLst/>
          </a:prstGeom>
          <a:solidFill>
            <a:schemeClr val="bg1">
              <a:lumMod val="7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1823" tIns="50911" rIns="101823" bIns="50911" rtlCol="0" anchor="ctr"/>
          <a:lstStyle/>
          <a:p>
            <a:pPr algn="ctr"/>
            <a:endParaRPr lang="en-US"/>
          </a:p>
        </p:txBody>
      </p:sp>
      <p:sp>
        <p:nvSpPr>
          <p:cNvPr id="68" name="TextBox 67"/>
          <p:cNvSpPr txBox="1"/>
          <p:nvPr/>
        </p:nvSpPr>
        <p:spPr>
          <a:xfrm>
            <a:off x="3329945" y="4790442"/>
            <a:ext cx="361127" cy="410593"/>
          </a:xfrm>
          <a:prstGeom prst="rect">
            <a:avLst/>
          </a:prstGeom>
          <a:noFill/>
        </p:spPr>
        <p:txBody>
          <a:bodyPr wrap="none" lIns="101823" tIns="50911" rIns="101823" bIns="50911" rtlCol="0">
            <a:spAutoFit/>
          </a:bodyPr>
          <a:lstStyle/>
          <a:p>
            <a:r>
              <a:rPr lang="en-US" b="1" dirty="0"/>
              <a:t>A</a:t>
            </a:r>
          </a:p>
        </p:txBody>
      </p:sp>
      <p:sp>
        <p:nvSpPr>
          <p:cNvPr id="76" name="TextBox 75"/>
          <p:cNvSpPr txBox="1"/>
          <p:nvPr/>
        </p:nvSpPr>
        <p:spPr>
          <a:xfrm>
            <a:off x="2324105" y="4803667"/>
            <a:ext cx="361127" cy="410593"/>
          </a:xfrm>
          <a:prstGeom prst="rect">
            <a:avLst/>
          </a:prstGeom>
          <a:noFill/>
        </p:spPr>
        <p:txBody>
          <a:bodyPr wrap="none" lIns="101823" tIns="50911" rIns="101823" bIns="50911" rtlCol="0">
            <a:spAutoFit/>
          </a:bodyPr>
          <a:lstStyle/>
          <a:p>
            <a:r>
              <a:rPr lang="en-US" b="1" dirty="0"/>
              <a:t>A</a:t>
            </a:r>
          </a:p>
        </p:txBody>
      </p:sp>
      <p:sp>
        <p:nvSpPr>
          <p:cNvPr id="78" name="TextBox 77"/>
          <p:cNvSpPr txBox="1"/>
          <p:nvPr/>
        </p:nvSpPr>
        <p:spPr>
          <a:xfrm>
            <a:off x="1821185" y="4285507"/>
            <a:ext cx="361127" cy="410593"/>
          </a:xfrm>
          <a:prstGeom prst="rect">
            <a:avLst/>
          </a:prstGeom>
          <a:noFill/>
        </p:spPr>
        <p:txBody>
          <a:bodyPr wrap="none" lIns="101823" tIns="50911" rIns="101823" bIns="50911" rtlCol="0">
            <a:spAutoFit/>
          </a:bodyPr>
          <a:lstStyle/>
          <a:p>
            <a:r>
              <a:rPr lang="en-US" b="1" dirty="0"/>
              <a:t>A</a:t>
            </a:r>
          </a:p>
        </p:txBody>
      </p:sp>
      <p:sp>
        <p:nvSpPr>
          <p:cNvPr id="80" name="TextBox 79"/>
          <p:cNvSpPr txBox="1"/>
          <p:nvPr/>
        </p:nvSpPr>
        <p:spPr>
          <a:xfrm>
            <a:off x="1318265" y="4803667"/>
            <a:ext cx="361127" cy="410593"/>
          </a:xfrm>
          <a:prstGeom prst="rect">
            <a:avLst/>
          </a:prstGeom>
          <a:noFill/>
        </p:spPr>
        <p:txBody>
          <a:bodyPr wrap="none" lIns="101823" tIns="50911" rIns="101823" bIns="50911" rtlCol="0">
            <a:spAutoFit/>
          </a:bodyPr>
          <a:lstStyle/>
          <a:p>
            <a:r>
              <a:rPr lang="en-US" b="1" dirty="0"/>
              <a:t>A</a:t>
            </a:r>
          </a:p>
        </p:txBody>
      </p:sp>
      <p:sp>
        <p:nvSpPr>
          <p:cNvPr id="91" name="TextBox 90"/>
          <p:cNvSpPr txBox="1"/>
          <p:nvPr/>
        </p:nvSpPr>
        <p:spPr>
          <a:xfrm>
            <a:off x="2827023" y="4285504"/>
            <a:ext cx="356541" cy="418576"/>
          </a:xfrm>
          <a:prstGeom prst="rect">
            <a:avLst/>
          </a:prstGeom>
          <a:noFill/>
        </p:spPr>
        <p:txBody>
          <a:bodyPr wrap="none" lIns="101823" tIns="50911" rIns="101823" bIns="50911" rtlCol="0">
            <a:spAutoFit/>
          </a:bodyPr>
          <a:lstStyle/>
          <a:p>
            <a:r>
              <a:rPr lang="en-US" b="1" dirty="0"/>
              <a:t>B</a:t>
            </a:r>
          </a:p>
        </p:txBody>
      </p:sp>
      <p:sp>
        <p:nvSpPr>
          <p:cNvPr id="173" name="Rectangle 172"/>
          <p:cNvSpPr/>
          <p:nvPr/>
        </p:nvSpPr>
        <p:spPr>
          <a:xfrm>
            <a:off x="3497580" y="4185920"/>
            <a:ext cx="1005840" cy="51816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1823" tIns="50911" rIns="101823" bIns="50911" rtlCol="0" anchor="ctr"/>
          <a:lstStyle/>
          <a:p>
            <a:pPr algn="ctr"/>
            <a:endParaRPr lang="en-US"/>
          </a:p>
        </p:txBody>
      </p:sp>
      <p:sp>
        <p:nvSpPr>
          <p:cNvPr id="174" name="Rectangle 173"/>
          <p:cNvSpPr/>
          <p:nvPr/>
        </p:nvSpPr>
        <p:spPr>
          <a:xfrm>
            <a:off x="4503420" y="4185920"/>
            <a:ext cx="1005840" cy="51816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1823" tIns="50911" rIns="101823" bIns="50911" rtlCol="0" anchor="ctr"/>
          <a:lstStyle/>
          <a:p>
            <a:pPr algn="ctr"/>
            <a:endParaRPr lang="en-US"/>
          </a:p>
        </p:txBody>
      </p:sp>
      <p:sp>
        <p:nvSpPr>
          <p:cNvPr id="175" name="Rectangle 174"/>
          <p:cNvSpPr/>
          <p:nvPr/>
        </p:nvSpPr>
        <p:spPr>
          <a:xfrm>
            <a:off x="5509260" y="4185920"/>
            <a:ext cx="1005840" cy="518160"/>
          </a:xfrm>
          <a:prstGeom prst="rect">
            <a:avLst/>
          </a:prstGeom>
          <a:blipFill>
            <a:blip r:embed="rId3"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101823" tIns="50911" rIns="101823" bIns="50911" rtlCol="0" anchor="ctr"/>
          <a:lstStyle/>
          <a:p>
            <a:pPr algn="ctr"/>
            <a:endParaRPr lang="en-US"/>
          </a:p>
        </p:txBody>
      </p:sp>
      <p:sp>
        <p:nvSpPr>
          <p:cNvPr id="176" name="TextBox 175"/>
          <p:cNvSpPr txBox="1"/>
          <p:nvPr/>
        </p:nvSpPr>
        <p:spPr>
          <a:xfrm>
            <a:off x="5844545" y="4272282"/>
            <a:ext cx="361127" cy="410593"/>
          </a:xfrm>
          <a:prstGeom prst="rect">
            <a:avLst/>
          </a:prstGeom>
          <a:noFill/>
        </p:spPr>
        <p:txBody>
          <a:bodyPr wrap="none" lIns="101823" tIns="50911" rIns="101823" bIns="50911" rtlCol="0">
            <a:spAutoFit/>
          </a:bodyPr>
          <a:lstStyle/>
          <a:p>
            <a:r>
              <a:rPr lang="en-US" b="1" dirty="0">
                <a:solidFill>
                  <a:schemeClr val="tx1">
                    <a:lumMod val="65000"/>
                    <a:lumOff val="35000"/>
                  </a:schemeClr>
                </a:solidFill>
              </a:rPr>
              <a:t>A</a:t>
            </a:r>
          </a:p>
        </p:txBody>
      </p:sp>
      <p:sp>
        <p:nvSpPr>
          <p:cNvPr id="177" name="TextBox 176"/>
          <p:cNvSpPr txBox="1"/>
          <p:nvPr/>
        </p:nvSpPr>
        <p:spPr>
          <a:xfrm>
            <a:off x="4838703" y="4285504"/>
            <a:ext cx="356541" cy="418576"/>
          </a:xfrm>
          <a:prstGeom prst="rect">
            <a:avLst/>
          </a:prstGeom>
          <a:noFill/>
        </p:spPr>
        <p:txBody>
          <a:bodyPr wrap="none" lIns="101823" tIns="50911" rIns="101823" bIns="50911" rtlCol="0">
            <a:spAutoFit/>
          </a:bodyPr>
          <a:lstStyle/>
          <a:p>
            <a:r>
              <a:rPr lang="en-US" b="1" dirty="0"/>
              <a:t>B</a:t>
            </a:r>
          </a:p>
        </p:txBody>
      </p:sp>
      <p:sp>
        <p:nvSpPr>
          <p:cNvPr id="178" name="TextBox 177"/>
          <p:cNvSpPr txBox="1"/>
          <p:nvPr/>
        </p:nvSpPr>
        <p:spPr>
          <a:xfrm>
            <a:off x="3832863" y="4285504"/>
            <a:ext cx="356541" cy="418576"/>
          </a:xfrm>
          <a:prstGeom prst="rect">
            <a:avLst/>
          </a:prstGeom>
          <a:noFill/>
        </p:spPr>
        <p:txBody>
          <a:bodyPr wrap="none" lIns="101823" tIns="50911" rIns="101823" bIns="50911" rtlCol="0">
            <a:spAutoFit/>
          </a:bodyPr>
          <a:lstStyle/>
          <a:p>
            <a:r>
              <a:rPr lang="en-US" b="1" dirty="0"/>
              <a:t>B</a:t>
            </a:r>
          </a:p>
        </p:txBody>
      </p:sp>
      <p:sp>
        <p:nvSpPr>
          <p:cNvPr id="179" name="Rectangle 178"/>
          <p:cNvSpPr/>
          <p:nvPr/>
        </p:nvSpPr>
        <p:spPr>
          <a:xfrm>
            <a:off x="3916680" y="4704080"/>
            <a:ext cx="1089660" cy="51816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1823" tIns="50911" rIns="101823" bIns="50911" rtlCol="0" anchor="ctr"/>
          <a:lstStyle/>
          <a:p>
            <a:pPr algn="ctr"/>
            <a:endParaRPr lang="en-US"/>
          </a:p>
        </p:txBody>
      </p:sp>
      <p:sp>
        <p:nvSpPr>
          <p:cNvPr id="180" name="Rectangle 179"/>
          <p:cNvSpPr/>
          <p:nvPr/>
        </p:nvSpPr>
        <p:spPr>
          <a:xfrm>
            <a:off x="5006340" y="4704080"/>
            <a:ext cx="1089660" cy="518160"/>
          </a:xfrm>
          <a:prstGeom prst="rect">
            <a:avLst/>
          </a:prstGeom>
          <a:blipFill>
            <a:blip r:embed="rId3"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101823" tIns="50911" rIns="101823" bIns="50911" rtlCol="0" anchor="ctr"/>
          <a:lstStyle/>
          <a:p>
            <a:pPr algn="ctr"/>
            <a:endParaRPr lang="en-US"/>
          </a:p>
        </p:txBody>
      </p:sp>
      <p:sp>
        <p:nvSpPr>
          <p:cNvPr id="183" name="TextBox 182"/>
          <p:cNvSpPr txBox="1"/>
          <p:nvPr/>
        </p:nvSpPr>
        <p:spPr>
          <a:xfrm>
            <a:off x="5320363" y="4803667"/>
            <a:ext cx="361127" cy="410593"/>
          </a:xfrm>
          <a:prstGeom prst="rect">
            <a:avLst/>
          </a:prstGeom>
          <a:noFill/>
        </p:spPr>
        <p:txBody>
          <a:bodyPr wrap="none" lIns="101823" tIns="50911" rIns="101823" bIns="50911" rtlCol="0">
            <a:spAutoFit/>
          </a:bodyPr>
          <a:lstStyle/>
          <a:p>
            <a:r>
              <a:rPr lang="en-US" b="1" dirty="0">
                <a:solidFill>
                  <a:schemeClr val="tx1">
                    <a:lumMod val="65000"/>
                    <a:lumOff val="35000"/>
                  </a:schemeClr>
                </a:solidFill>
              </a:rPr>
              <a:t>A</a:t>
            </a:r>
          </a:p>
        </p:txBody>
      </p:sp>
      <p:sp>
        <p:nvSpPr>
          <p:cNvPr id="184" name="TextBox 183"/>
          <p:cNvSpPr txBox="1"/>
          <p:nvPr/>
        </p:nvSpPr>
        <p:spPr>
          <a:xfrm>
            <a:off x="4314520" y="4803664"/>
            <a:ext cx="356541" cy="418576"/>
          </a:xfrm>
          <a:prstGeom prst="rect">
            <a:avLst/>
          </a:prstGeom>
          <a:noFill/>
        </p:spPr>
        <p:txBody>
          <a:bodyPr wrap="none" lIns="101823" tIns="50911" rIns="101823" bIns="50911" rtlCol="0">
            <a:spAutoFit/>
          </a:bodyPr>
          <a:lstStyle/>
          <a:p>
            <a:r>
              <a:rPr lang="en-US" b="1" dirty="0"/>
              <a:t>B</a:t>
            </a:r>
          </a:p>
        </p:txBody>
      </p:sp>
      <p:sp>
        <p:nvSpPr>
          <p:cNvPr id="94" name="Oval 93"/>
          <p:cNvSpPr/>
          <p:nvPr/>
        </p:nvSpPr>
        <p:spPr>
          <a:xfrm>
            <a:off x="1318260" y="5826760"/>
            <a:ext cx="335280" cy="345440"/>
          </a:xfrm>
          <a:prstGeom prst="ellipse">
            <a:avLst/>
          </a:prstGeom>
          <a:solidFill>
            <a:schemeClr val="bg1">
              <a:lumMod val="7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1823" tIns="50911" rIns="101823" bIns="50911" rtlCol="0" anchor="ctr"/>
          <a:lstStyle/>
          <a:p>
            <a:pPr algn="ctr"/>
            <a:endParaRPr lang="en-US"/>
          </a:p>
        </p:txBody>
      </p:sp>
      <p:sp>
        <p:nvSpPr>
          <p:cNvPr id="95" name="Oval 94"/>
          <p:cNvSpPr/>
          <p:nvPr/>
        </p:nvSpPr>
        <p:spPr>
          <a:xfrm>
            <a:off x="1821180" y="5826760"/>
            <a:ext cx="335280" cy="345440"/>
          </a:xfrm>
          <a:prstGeom prst="ellipse">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1823" tIns="50911" rIns="101823" bIns="50911" rtlCol="0" anchor="ctr"/>
          <a:lstStyle/>
          <a:p>
            <a:pPr algn="ctr"/>
            <a:endParaRPr lang="en-US"/>
          </a:p>
        </p:txBody>
      </p:sp>
      <p:sp>
        <p:nvSpPr>
          <p:cNvPr id="101" name="Oval 100"/>
          <p:cNvSpPr/>
          <p:nvPr/>
        </p:nvSpPr>
        <p:spPr>
          <a:xfrm>
            <a:off x="2324100" y="5826760"/>
            <a:ext cx="335280" cy="345440"/>
          </a:xfrm>
          <a:prstGeom prst="ellipse">
            <a:avLst/>
          </a:prstGeom>
          <a:solidFill>
            <a:schemeClr val="bg1">
              <a:lumMod val="7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1823" tIns="50911" rIns="101823" bIns="50911" rtlCol="0" anchor="ctr"/>
          <a:lstStyle/>
          <a:p>
            <a:pPr algn="ctr"/>
            <a:endParaRPr lang="en-US"/>
          </a:p>
        </p:txBody>
      </p:sp>
      <p:sp>
        <p:nvSpPr>
          <p:cNvPr id="102" name="Oval 101"/>
          <p:cNvSpPr/>
          <p:nvPr/>
        </p:nvSpPr>
        <p:spPr>
          <a:xfrm>
            <a:off x="2827020" y="5826760"/>
            <a:ext cx="335280" cy="345440"/>
          </a:xfrm>
          <a:prstGeom prst="ellipse">
            <a:avLst/>
          </a:prstGeom>
          <a:solidFill>
            <a:schemeClr val="bg1">
              <a:lumMod val="7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1823" tIns="50911" rIns="101823" bIns="50911" rtlCol="0" anchor="ctr"/>
          <a:lstStyle/>
          <a:p>
            <a:pPr algn="ctr"/>
            <a:endParaRPr lang="en-US"/>
          </a:p>
        </p:txBody>
      </p:sp>
      <p:sp>
        <p:nvSpPr>
          <p:cNvPr id="103" name="Oval 102"/>
          <p:cNvSpPr/>
          <p:nvPr/>
        </p:nvSpPr>
        <p:spPr>
          <a:xfrm>
            <a:off x="3329940" y="5826760"/>
            <a:ext cx="335280" cy="345440"/>
          </a:xfrm>
          <a:prstGeom prst="ellipse">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1823" tIns="50911" rIns="101823" bIns="50911" rtlCol="0" anchor="ctr"/>
          <a:lstStyle/>
          <a:p>
            <a:pPr algn="ctr"/>
            <a:endParaRPr lang="en-US"/>
          </a:p>
        </p:txBody>
      </p:sp>
      <p:sp>
        <p:nvSpPr>
          <p:cNvPr id="104" name="Oval 103"/>
          <p:cNvSpPr/>
          <p:nvPr/>
        </p:nvSpPr>
        <p:spPr>
          <a:xfrm>
            <a:off x="3832860" y="5826760"/>
            <a:ext cx="335280" cy="345440"/>
          </a:xfrm>
          <a:prstGeom prst="ellipse">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1823" tIns="50911" rIns="101823" bIns="50911" rtlCol="0" anchor="ctr"/>
          <a:lstStyle/>
          <a:p>
            <a:pPr algn="ctr"/>
            <a:endParaRPr lang="en-US"/>
          </a:p>
        </p:txBody>
      </p:sp>
      <p:sp>
        <p:nvSpPr>
          <p:cNvPr id="105" name="Oval 104"/>
          <p:cNvSpPr/>
          <p:nvPr/>
        </p:nvSpPr>
        <p:spPr>
          <a:xfrm>
            <a:off x="4335780" y="5826760"/>
            <a:ext cx="335280" cy="345440"/>
          </a:xfrm>
          <a:prstGeom prst="ellipse">
            <a:avLst/>
          </a:prstGeom>
          <a:solidFill>
            <a:schemeClr val="bg1">
              <a:lumMod val="7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1823" tIns="50911" rIns="101823" bIns="50911" rtlCol="0" anchor="ctr"/>
          <a:lstStyle/>
          <a:p>
            <a:pPr algn="ctr"/>
            <a:endParaRPr lang="en-US"/>
          </a:p>
        </p:txBody>
      </p:sp>
      <p:sp>
        <p:nvSpPr>
          <p:cNvPr id="106" name="Oval 105"/>
          <p:cNvSpPr/>
          <p:nvPr/>
        </p:nvSpPr>
        <p:spPr>
          <a:xfrm>
            <a:off x="4838700" y="5826760"/>
            <a:ext cx="335280" cy="345440"/>
          </a:xfrm>
          <a:prstGeom prst="ellipse">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1823" tIns="50911" rIns="101823" bIns="50911" rtlCol="0" anchor="ctr"/>
          <a:lstStyle/>
          <a:p>
            <a:pPr algn="ctr"/>
            <a:endParaRPr lang="en-US"/>
          </a:p>
        </p:txBody>
      </p:sp>
      <p:sp>
        <p:nvSpPr>
          <p:cNvPr id="107" name="Oval 106"/>
          <p:cNvSpPr/>
          <p:nvPr/>
        </p:nvSpPr>
        <p:spPr>
          <a:xfrm>
            <a:off x="5341620" y="5826760"/>
            <a:ext cx="335280" cy="345440"/>
          </a:xfrm>
          <a:prstGeom prst="ellipse">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1823" tIns="50911" rIns="101823" bIns="50911" rtlCol="0" anchor="ctr"/>
          <a:lstStyle/>
          <a:p>
            <a:pPr algn="ctr"/>
            <a:endParaRPr lang="en-US"/>
          </a:p>
        </p:txBody>
      </p:sp>
      <p:sp>
        <p:nvSpPr>
          <p:cNvPr id="108" name="Oval 107"/>
          <p:cNvSpPr/>
          <p:nvPr/>
        </p:nvSpPr>
        <p:spPr>
          <a:xfrm>
            <a:off x="5844540" y="6085840"/>
            <a:ext cx="83820" cy="86360"/>
          </a:xfrm>
          <a:prstGeom prst="ellipse">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1823" tIns="50911" rIns="101823" bIns="50911" rtlCol="0" anchor="ctr"/>
          <a:lstStyle/>
          <a:p>
            <a:pPr algn="ctr"/>
            <a:endParaRPr lang="en-US"/>
          </a:p>
        </p:txBody>
      </p:sp>
      <p:sp>
        <p:nvSpPr>
          <p:cNvPr id="109" name="Oval 108"/>
          <p:cNvSpPr/>
          <p:nvPr/>
        </p:nvSpPr>
        <p:spPr>
          <a:xfrm>
            <a:off x="6012180" y="6085840"/>
            <a:ext cx="83820" cy="86360"/>
          </a:xfrm>
          <a:prstGeom prst="ellipse">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1823" tIns="50911" rIns="101823" bIns="50911" rtlCol="0" anchor="ctr"/>
          <a:lstStyle/>
          <a:p>
            <a:pPr algn="ctr"/>
            <a:endParaRPr lang="en-US"/>
          </a:p>
        </p:txBody>
      </p:sp>
      <p:sp>
        <p:nvSpPr>
          <p:cNvPr id="110" name="Oval 109"/>
          <p:cNvSpPr/>
          <p:nvPr/>
        </p:nvSpPr>
        <p:spPr>
          <a:xfrm>
            <a:off x="6179820" y="6085840"/>
            <a:ext cx="83820" cy="86360"/>
          </a:xfrm>
          <a:prstGeom prst="ellipse">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1823" tIns="50911" rIns="101823" bIns="50911" rtlCol="0" anchor="ctr"/>
          <a:lstStyle/>
          <a:p>
            <a:pPr algn="ctr"/>
            <a:endParaRPr lang="en-US"/>
          </a:p>
        </p:txBody>
      </p:sp>
      <p:cxnSp>
        <p:nvCxnSpPr>
          <p:cNvPr id="112" name="Straight Arrow Connector 111"/>
          <p:cNvCxnSpPr>
            <a:stCxn id="94" idx="0"/>
            <a:endCxn id="80" idx="2"/>
          </p:cNvCxnSpPr>
          <p:nvPr/>
        </p:nvCxnSpPr>
        <p:spPr>
          <a:xfrm flipV="1">
            <a:off x="1485900" y="5214260"/>
            <a:ext cx="12929" cy="612500"/>
          </a:xfrm>
          <a:prstGeom prst="straightConnector1">
            <a:avLst/>
          </a:prstGeom>
          <a:ln w="28575">
            <a:solidFill>
              <a:schemeClr val="tx1">
                <a:lumMod val="75000"/>
                <a:lumOff val="2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26" name="Straight Arrow Connector 125"/>
          <p:cNvCxnSpPr>
            <a:stCxn id="94" idx="0"/>
          </p:cNvCxnSpPr>
          <p:nvPr/>
        </p:nvCxnSpPr>
        <p:spPr>
          <a:xfrm flipV="1">
            <a:off x="1485900" y="4704080"/>
            <a:ext cx="2430780" cy="1122680"/>
          </a:xfrm>
          <a:prstGeom prst="straightConnector1">
            <a:avLst/>
          </a:prstGeom>
          <a:ln w="28575">
            <a:solidFill>
              <a:schemeClr val="bg1">
                <a:lumMod val="50000"/>
              </a:schemeClr>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132" name="Straight Arrow Connector 131"/>
          <p:cNvCxnSpPr>
            <a:stCxn id="94" idx="0"/>
            <a:endCxn id="184" idx="2"/>
          </p:cNvCxnSpPr>
          <p:nvPr/>
        </p:nvCxnSpPr>
        <p:spPr>
          <a:xfrm flipV="1">
            <a:off x="1485900" y="5222240"/>
            <a:ext cx="3006890" cy="604520"/>
          </a:xfrm>
          <a:prstGeom prst="straightConnector1">
            <a:avLst/>
          </a:prstGeom>
          <a:ln w="28575">
            <a:solidFill>
              <a:schemeClr val="bg1">
                <a:lumMod val="50000"/>
              </a:schemeClr>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135" name="Straight Arrow Connector 134"/>
          <p:cNvCxnSpPr>
            <a:endCxn id="184" idx="2"/>
          </p:cNvCxnSpPr>
          <p:nvPr/>
        </p:nvCxnSpPr>
        <p:spPr>
          <a:xfrm flipH="1" flipV="1">
            <a:off x="4492790" y="5222240"/>
            <a:ext cx="513550" cy="604520"/>
          </a:xfrm>
          <a:prstGeom prst="straightConnector1">
            <a:avLst/>
          </a:prstGeom>
          <a:ln w="28575">
            <a:solidFill>
              <a:schemeClr val="bg1">
                <a:lumMod val="50000"/>
              </a:schemeClr>
            </a:solidFill>
            <a:prstDash val="sysDot"/>
            <a:tailEnd type="arrow"/>
          </a:ln>
        </p:spPr>
        <p:style>
          <a:lnRef idx="1">
            <a:schemeClr val="accent1"/>
          </a:lnRef>
          <a:fillRef idx="0">
            <a:schemeClr val="accent1"/>
          </a:fillRef>
          <a:effectRef idx="0">
            <a:schemeClr val="accent1"/>
          </a:effectRef>
          <a:fontRef idx="minor">
            <a:schemeClr val="tx1"/>
          </a:fontRef>
        </p:style>
      </p:cxnSp>
      <p:cxnSp>
        <p:nvCxnSpPr>
          <p:cNvPr id="137" name="Straight Arrow Connector 136"/>
          <p:cNvCxnSpPr>
            <a:stCxn id="106" idx="0"/>
          </p:cNvCxnSpPr>
          <p:nvPr/>
        </p:nvCxnSpPr>
        <p:spPr>
          <a:xfrm flipH="1" flipV="1">
            <a:off x="3497580" y="5222240"/>
            <a:ext cx="1508760" cy="604520"/>
          </a:xfrm>
          <a:prstGeom prst="straightConnector1">
            <a:avLst/>
          </a:prstGeom>
          <a:ln w="28575">
            <a:solidFill>
              <a:schemeClr val="bg1">
                <a:lumMod val="50000"/>
              </a:schemeClr>
            </a:solidFill>
            <a:prstDash val="sysDot"/>
            <a:tailEnd type="arrow"/>
          </a:ln>
        </p:spPr>
        <p:style>
          <a:lnRef idx="1">
            <a:schemeClr val="accent1"/>
          </a:lnRef>
          <a:fillRef idx="0">
            <a:schemeClr val="accent1"/>
          </a:fillRef>
          <a:effectRef idx="0">
            <a:schemeClr val="accent1"/>
          </a:effectRef>
          <a:fontRef idx="minor">
            <a:schemeClr val="tx1"/>
          </a:fontRef>
        </p:style>
      </p:cxnSp>
      <p:cxnSp>
        <p:nvCxnSpPr>
          <p:cNvPr id="146" name="Straight Arrow Connector 145"/>
          <p:cNvCxnSpPr>
            <a:stCxn id="94" idx="0"/>
            <a:endCxn id="175" idx="2"/>
          </p:cNvCxnSpPr>
          <p:nvPr/>
        </p:nvCxnSpPr>
        <p:spPr>
          <a:xfrm flipV="1">
            <a:off x="1485900" y="4704080"/>
            <a:ext cx="4526280" cy="1122680"/>
          </a:xfrm>
          <a:prstGeom prst="straightConnector1">
            <a:avLst/>
          </a:prstGeom>
          <a:ln w="28575">
            <a:solidFill>
              <a:schemeClr val="tx1">
                <a:lumMod val="75000"/>
                <a:lumOff val="2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49" name="Straight Arrow Connector 148"/>
          <p:cNvCxnSpPr>
            <a:stCxn id="106" idx="0"/>
            <a:endCxn id="175" idx="2"/>
          </p:cNvCxnSpPr>
          <p:nvPr/>
        </p:nvCxnSpPr>
        <p:spPr>
          <a:xfrm flipV="1">
            <a:off x="5006340" y="4704080"/>
            <a:ext cx="1005840" cy="1122680"/>
          </a:xfrm>
          <a:prstGeom prst="straightConnector1">
            <a:avLst/>
          </a:prstGeom>
          <a:ln w="28575">
            <a:solidFill>
              <a:schemeClr val="bg1">
                <a:lumMod val="50000"/>
              </a:schemeClr>
            </a:solidFill>
            <a:prstDash val="sysDot"/>
            <a:tailEnd type="arrow"/>
          </a:ln>
        </p:spPr>
        <p:style>
          <a:lnRef idx="1">
            <a:schemeClr val="accent1"/>
          </a:lnRef>
          <a:fillRef idx="0">
            <a:schemeClr val="accent1"/>
          </a:fillRef>
          <a:effectRef idx="0">
            <a:schemeClr val="accent1"/>
          </a:effectRef>
          <a:fontRef idx="minor">
            <a:schemeClr val="tx1"/>
          </a:fontRef>
        </p:style>
      </p:cxnSp>
      <p:cxnSp>
        <p:nvCxnSpPr>
          <p:cNvPr id="160" name="Straight Arrow Connector 159"/>
          <p:cNvCxnSpPr>
            <a:stCxn id="106" idx="0"/>
          </p:cNvCxnSpPr>
          <p:nvPr/>
        </p:nvCxnSpPr>
        <p:spPr>
          <a:xfrm flipH="1" flipV="1">
            <a:off x="1485900" y="5222240"/>
            <a:ext cx="3520440" cy="604520"/>
          </a:xfrm>
          <a:prstGeom prst="straightConnector1">
            <a:avLst/>
          </a:prstGeom>
          <a:ln w="28575">
            <a:solidFill>
              <a:schemeClr val="bg1">
                <a:lumMod val="50000"/>
              </a:schemeClr>
            </a:solidFill>
            <a:prstDash val="sysDot"/>
            <a:tailEnd type="arrow"/>
          </a:ln>
        </p:spPr>
        <p:style>
          <a:lnRef idx="1">
            <a:schemeClr val="accent1"/>
          </a:lnRef>
          <a:fillRef idx="0">
            <a:schemeClr val="accent1"/>
          </a:fillRef>
          <a:effectRef idx="0">
            <a:schemeClr val="accent1"/>
          </a:effectRef>
          <a:fontRef idx="minor">
            <a:schemeClr val="tx1"/>
          </a:fontRef>
        </p:style>
      </p:cxnSp>
      <p:sp>
        <p:nvSpPr>
          <p:cNvPr id="166" name="Oval 165"/>
          <p:cNvSpPr/>
          <p:nvPr/>
        </p:nvSpPr>
        <p:spPr>
          <a:xfrm>
            <a:off x="1653540" y="2286000"/>
            <a:ext cx="335280" cy="345440"/>
          </a:xfrm>
          <a:prstGeom prst="ellipse">
            <a:avLst/>
          </a:prstGeom>
          <a:solidFill>
            <a:schemeClr val="bg1">
              <a:lumMod val="7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1823" tIns="50911" rIns="101823" bIns="50911" rtlCol="0" anchor="ctr"/>
          <a:lstStyle/>
          <a:p>
            <a:pPr algn="ctr"/>
            <a:endParaRPr lang="en-US"/>
          </a:p>
        </p:txBody>
      </p:sp>
      <p:sp>
        <p:nvSpPr>
          <p:cNvPr id="167" name="Oval 166"/>
          <p:cNvSpPr/>
          <p:nvPr/>
        </p:nvSpPr>
        <p:spPr>
          <a:xfrm>
            <a:off x="2156460" y="2286000"/>
            <a:ext cx="335280" cy="345440"/>
          </a:xfrm>
          <a:prstGeom prst="ellipse">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1823" tIns="50911" rIns="101823" bIns="50911" rtlCol="0" anchor="ctr"/>
          <a:lstStyle/>
          <a:p>
            <a:pPr algn="ctr"/>
            <a:endParaRPr lang="en-US"/>
          </a:p>
        </p:txBody>
      </p:sp>
      <p:sp>
        <p:nvSpPr>
          <p:cNvPr id="168" name="Oval 167"/>
          <p:cNvSpPr/>
          <p:nvPr/>
        </p:nvSpPr>
        <p:spPr>
          <a:xfrm>
            <a:off x="2659380" y="2286000"/>
            <a:ext cx="335280" cy="345440"/>
          </a:xfrm>
          <a:prstGeom prst="ellipse">
            <a:avLst/>
          </a:prstGeom>
          <a:solidFill>
            <a:schemeClr val="bg1">
              <a:lumMod val="7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1823" tIns="50911" rIns="101823" bIns="50911" rtlCol="0" anchor="ctr"/>
          <a:lstStyle/>
          <a:p>
            <a:pPr algn="ctr"/>
            <a:endParaRPr lang="en-US"/>
          </a:p>
        </p:txBody>
      </p:sp>
      <p:sp>
        <p:nvSpPr>
          <p:cNvPr id="169" name="Oval 168"/>
          <p:cNvSpPr/>
          <p:nvPr/>
        </p:nvSpPr>
        <p:spPr>
          <a:xfrm>
            <a:off x="3162300" y="2286000"/>
            <a:ext cx="335280" cy="345440"/>
          </a:xfrm>
          <a:prstGeom prst="ellipse">
            <a:avLst/>
          </a:prstGeom>
          <a:solidFill>
            <a:schemeClr val="bg1">
              <a:lumMod val="7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1823" tIns="50911" rIns="101823" bIns="50911" rtlCol="0" anchor="ctr"/>
          <a:lstStyle/>
          <a:p>
            <a:pPr algn="ctr"/>
            <a:endParaRPr lang="en-US"/>
          </a:p>
        </p:txBody>
      </p:sp>
      <p:sp>
        <p:nvSpPr>
          <p:cNvPr id="170" name="Oval 169"/>
          <p:cNvSpPr/>
          <p:nvPr/>
        </p:nvSpPr>
        <p:spPr>
          <a:xfrm>
            <a:off x="3665220" y="2286000"/>
            <a:ext cx="335280" cy="345440"/>
          </a:xfrm>
          <a:prstGeom prst="ellipse">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1823" tIns="50911" rIns="101823" bIns="50911" rtlCol="0" anchor="ctr"/>
          <a:lstStyle/>
          <a:p>
            <a:pPr algn="ctr"/>
            <a:endParaRPr lang="en-US"/>
          </a:p>
        </p:txBody>
      </p:sp>
      <p:sp>
        <p:nvSpPr>
          <p:cNvPr id="171" name="Oval 170"/>
          <p:cNvSpPr/>
          <p:nvPr/>
        </p:nvSpPr>
        <p:spPr>
          <a:xfrm>
            <a:off x="4168140" y="2286000"/>
            <a:ext cx="335280" cy="345440"/>
          </a:xfrm>
          <a:prstGeom prst="ellipse">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1823" tIns="50911" rIns="101823" bIns="50911" rtlCol="0" anchor="ctr"/>
          <a:lstStyle/>
          <a:p>
            <a:pPr algn="ctr"/>
            <a:endParaRPr lang="en-US"/>
          </a:p>
        </p:txBody>
      </p:sp>
      <p:sp>
        <p:nvSpPr>
          <p:cNvPr id="172" name="Oval 171"/>
          <p:cNvSpPr/>
          <p:nvPr/>
        </p:nvSpPr>
        <p:spPr>
          <a:xfrm>
            <a:off x="4671060" y="2286000"/>
            <a:ext cx="335280" cy="345440"/>
          </a:xfrm>
          <a:prstGeom prst="ellipse">
            <a:avLst/>
          </a:prstGeom>
          <a:solidFill>
            <a:schemeClr val="bg1">
              <a:lumMod val="7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1823" tIns="50911" rIns="101823" bIns="50911" rtlCol="0" anchor="ctr"/>
          <a:lstStyle/>
          <a:p>
            <a:pPr algn="ctr"/>
            <a:endParaRPr lang="en-US"/>
          </a:p>
        </p:txBody>
      </p:sp>
      <p:sp>
        <p:nvSpPr>
          <p:cNvPr id="181" name="Oval 180"/>
          <p:cNvSpPr/>
          <p:nvPr/>
        </p:nvSpPr>
        <p:spPr>
          <a:xfrm>
            <a:off x="5173980" y="2286000"/>
            <a:ext cx="335280" cy="345440"/>
          </a:xfrm>
          <a:prstGeom prst="ellipse">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1823" tIns="50911" rIns="101823" bIns="50911" rtlCol="0" anchor="ctr"/>
          <a:lstStyle/>
          <a:p>
            <a:pPr algn="ctr"/>
            <a:endParaRPr lang="en-US"/>
          </a:p>
        </p:txBody>
      </p:sp>
      <p:sp>
        <p:nvSpPr>
          <p:cNvPr id="182" name="Oval 181"/>
          <p:cNvSpPr/>
          <p:nvPr/>
        </p:nvSpPr>
        <p:spPr>
          <a:xfrm>
            <a:off x="5676900" y="2286000"/>
            <a:ext cx="335280" cy="345440"/>
          </a:xfrm>
          <a:prstGeom prst="ellipse">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1823" tIns="50911" rIns="101823" bIns="50911" rtlCol="0" anchor="ctr"/>
          <a:lstStyle/>
          <a:p>
            <a:pPr algn="ctr"/>
            <a:endParaRPr lang="en-US"/>
          </a:p>
        </p:txBody>
      </p:sp>
      <p:sp>
        <p:nvSpPr>
          <p:cNvPr id="185" name="Oval 184"/>
          <p:cNvSpPr/>
          <p:nvPr/>
        </p:nvSpPr>
        <p:spPr>
          <a:xfrm>
            <a:off x="6179820" y="2545080"/>
            <a:ext cx="83820" cy="86360"/>
          </a:xfrm>
          <a:prstGeom prst="ellipse">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1823" tIns="50911" rIns="101823" bIns="50911" rtlCol="0" anchor="ctr"/>
          <a:lstStyle/>
          <a:p>
            <a:pPr algn="ctr"/>
            <a:endParaRPr lang="en-US"/>
          </a:p>
        </p:txBody>
      </p:sp>
      <p:sp>
        <p:nvSpPr>
          <p:cNvPr id="188" name="Oval 187"/>
          <p:cNvSpPr/>
          <p:nvPr/>
        </p:nvSpPr>
        <p:spPr>
          <a:xfrm>
            <a:off x="6347460" y="2545080"/>
            <a:ext cx="83820" cy="86360"/>
          </a:xfrm>
          <a:prstGeom prst="ellipse">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1823" tIns="50911" rIns="101823" bIns="50911" rtlCol="0" anchor="ctr"/>
          <a:lstStyle/>
          <a:p>
            <a:pPr algn="ctr"/>
            <a:endParaRPr lang="en-US"/>
          </a:p>
        </p:txBody>
      </p:sp>
      <p:sp>
        <p:nvSpPr>
          <p:cNvPr id="190" name="Oval 189"/>
          <p:cNvSpPr/>
          <p:nvPr/>
        </p:nvSpPr>
        <p:spPr>
          <a:xfrm>
            <a:off x="6515100" y="2545080"/>
            <a:ext cx="83820" cy="86360"/>
          </a:xfrm>
          <a:prstGeom prst="ellipse">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1823" tIns="50911" rIns="101823" bIns="50911" rtlCol="0" anchor="ctr"/>
          <a:lstStyle/>
          <a:p>
            <a:pPr algn="ctr"/>
            <a:endParaRPr lang="en-US"/>
          </a:p>
        </p:txBody>
      </p:sp>
      <p:cxnSp>
        <p:nvCxnSpPr>
          <p:cNvPr id="192" name="Straight Arrow Connector 191"/>
          <p:cNvCxnSpPr>
            <a:endCxn id="169" idx="4"/>
          </p:cNvCxnSpPr>
          <p:nvPr/>
        </p:nvCxnSpPr>
        <p:spPr>
          <a:xfrm flipV="1">
            <a:off x="2324100" y="2631440"/>
            <a:ext cx="1005840" cy="518160"/>
          </a:xfrm>
          <a:prstGeom prst="straightConnector1">
            <a:avLst/>
          </a:prstGeom>
          <a:ln w="28575">
            <a:solidFill>
              <a:schemeClr val="tx1">
                <a:lumMod val="75000"/>
                <a:lumOff val="2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95" name="Straight Arrow Connector 194"/>
          <p:cNvCxnSpPr>
            <a:endCxn id="168" idx="4"/>
          </p:cNvCxnSpPr>
          <p:nvPr/>
        </p:nvCxnSpPr>
        <p:spPr>
          <a:xfrm flipV="1">
            <a:off x="2324100" y="2631440"/>
            <a:ext cx="502920" cy="518160"/>
          </a:xfrm>
          <a:prstGeom prst="straightConnector1">
            <a:avLst/>
          </a:prstGeom>
          <a:ln w="28575">
            <a:solidFill>
              <a:schemeClr val="tx1">
                <a:lumMod val="75000"/>
                <a:lumOff val="2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98" name="Straight Arrow Connector 197"/>
          <p:cNvCxnSpPr>
            <a:endCxn id="166" idx="4"/>
          </p:cNvCxnSpPr>
          <p:nvPr/>
        </p:nvCxnSpPr>
        <p:spPr>
          <a:xfrm flipH="1" flipV="1">
            <a:off x="1821180" y="2631440"/>
            <a:ext cx="502920" cy="518160"/>
          </a:xfrm>
          <a:prstGeom prst="straightConnector1">
            <a:avLst/>
          </a:prstGeom>
          <a:ln w="28575">
            <a:solidFill>
              <a:schemeClr val="tx1">
                <a:lumMod val="75000"/>
                <a:lumOff val="2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02" name="Straight Arrow Connector 201"/>
          <p:cNvCxnSpPr/>
          <p:nvPr/>
        </p:nvCxnSpPr>
        <p:spPr>
          <a:xfrm flipV="1">
            <a:off x="2324100" y="2631440"/>
            <a:ext cx="2514600" cy="518160"/>
          </a:xfrm>
          <a:prstGeom prst="straightConnector1">
            <a:avLst/>
          </a:prstGeom>
          <a:ln w="28575">
            <a:solidFill>
              <a:schemeClr val="tx1">
                <a:lumMod val="75000"/>
                <a:lumOff val="25000"/>
              </a:schemeClr>
            </a:solidFill>
            <a:tailEnd type="arrow"/>
          </a:ln>
        </p:spPr>
        <p:style>
          <a:lnRef idx="1">
            <a:schemeClr val="accent1"/>
          </a:lnRef>
          <a:fillRef idx="0">
            <a:schemeClr val="accent1"/>
          </a:fillRef>
          <a:effectRef idx="0">
            <a:schemeClr val="accent1"/>
          </a:effectRef>
          <a:fontRef idx="minor">
            <a:schemeClr val="tx1"/>
          </a:fontRef>
        </p:style>
      </p:cxnSp>
      <p:sp>
        <p:nvSpPr>
          <p:cNvPr id="204" name="TextBox 203"/>
          <p:cNvSpPr txBox="1"/>
          <p:nvPr/>
        </p:nvSpPr>
        <p:spPr>
          <a:xfrm>
            <a:off x="7018020" y="5654045"/>
            <a:ext cx="2430780" cy="697627"/>
          </a:xfrm>
          <a:prstGeom prst="rect">
            <a:avLst/>
          </a:prstGeom>
          <a:noFill/>
        </p:spPr>
        <p:txBody>
          <a:bodyPr wrap="square" lIns="101823" tIns="50911" rIns="101823" bIns="50911" rtlCol="0">
            <a:spAutoFit/>
          </a:bodyPr>
          <a:lstStyle/>
          <a:p>
            <a:pPr algn="ctr"/>
            <a:r>
              <a:rPr lang="en-US" dirty="0"/>
              <a:t>Markov Blanket: </a:t>
            </a:r>
            <a:r>
              <a:rPr lang="en-US" sz="1800" i="1" dirty="0"/>
              <a:t>Sensing Units (s)</a:t>
            </a:r>
          </a:p>
        </p:txBody>
      </p:sp>
      <p:cxnSp>
        <p:nvCxnSpPr>
          <p:cNvPr id="207" name="Straight Arrow Connector 206"/>
          <p:cNvCxnSpPr>
            <a:endCxn id="167" idx="4"/>
          </p:cNvCxnSpPr>
          <p:nvPr/>
        </p:nvCxnSpPr>
        <p:spPr>
          <a:xfrm flipV="1">
            <a:off x="2324100" y="2631440"/>
            <a:ext cx="0" cy="518160"/>
          </a:xfrm>
          <a:prstGeom prst="straightConnector1">
            <a:avLst/>
          </a:prstGeom>
          <a:ln w="28575">
            <a:solidFill>
              <a:schemeClr val="bg1">
                <a:lumMod val="50000"/>
              </a:schemeClr>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210" name="Straight Arrow Connector 209"/>
          <p:cNvCxnSpPr>
            <a:endCxn id="170" idx="4"/>
          </p:cNvCxnSpPr>
          <p:nvPr/>
        </p:nvCxnSpPr>
        <p:spPr>
          <a:xfrm flipV="1">
            <a:off x="2324100" y="2631440"/>
            <a:ext cx="1508760" cy="518160"/>
          </a:xfrm>
          <a:prstGeom prst="straightConnector1">
            <a:avLst/>
          </a:prstGeom>
          <a:ln w="28575">
            <a:solidFill>
              <a:schemeClr val="bg1">
                <a:lumMod val="50000"/>
              </a:schemeClr>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223" name="Straight Arrow Connector 222"/>
          <p:cNvCxnSpPr>
            <a:endCxn id="171" idx="4"/>
          </p:cNvCxnSpPr>
          <p:nvPr/>
        </p:nvCxnSpPr>
        <p:spPr>
          <a:xfrm flipV="1">
            <a:off x="2324100" y="2631440"/>
            <a:ext cx="2011680" cy="518160"/>
          </a:xfrm>
          <a:prstGeom prst="straightConnector1">
            <a:avLst/>
          </a:prstGeom>
          <a:ln w="28575">
            <a:solidFill>
              <a:schemeClr val="bg1">
                <a:lumMod val="50000"/>
              </a:schemeClr>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280" name="Straight Arrow Connector 279"/>
          <p:cNvCxnSpPr>
            <a:endCxn id="181" idx="4"/>
          </p:cNvCxnSpPr>
          <p:nvPr/>
        </p:nvCxnSpPr>
        <p:spPr>
          <a:xfrm flipV="1">
            <a:off x="2324100" y="2631440"/>
            <a:ext cx="3017520" cy="518160"/>
          </a:xfrm>
          <a:prstGeom prst="straightConnector1">
            <a:avLst/>
          </a:prstGeom>
          <a:ln w="28575">
            <a:solidFill>
              <a:schemeClr val="bg1">
                <a:lumMod val="50000"/>
              </a:schemeClr>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283" name="Straight Arrow Connector 282"/>
          <p:cNvCxnSpPr>
            <a:endCxn id="182" idx="4"/>
          </p:cNvCxnSpPr>
          <p:nvPr/>
        </p:nvCxnSpPr>
        <p:spPr>
          <a:xfrm flipV="1">
            <a:off x="2324100" y="2631440"/>
            <a:ext cx="3520440" cy="518160"/>
          </a:xfrm>
          <a:prstGeom prst="straightConnector1">
            <a:avLst/>
          </a:prstGeom>
          <a:ln w="28575">
            <a:solidFill>
              <a:schemeClr val="bg1">
                <a:lumMod val="50000"/>
              </a:schemeClr>
            </a:solidFill>
            <a:prstDash val="dash"/>
            <a:tailEnd type="arrow"/>
          </a:ln>
        </p:spPr>
        <p:style>
          <a:lnRef idx="1">
            <a:schemeClr val="accent1"/>
          </a:lnRef>
          <a:fillRef idx="0">
            <a:schemeClr val="accent1"/>
          </a:fillRef>
          <a:effectRef idx="0">
            <a:schemeClr val="accent1"/>
          </a:effectRef>
          <a:fontRef idx="minor">
            <a:schemeClr val="tx1"/>
          </a:fontRef>
        </p:style>
      </p:cxnSp>
      <p:grpSp>
        <p:nvGrpSpPr>
          <p:cNvPr id="2" name="Group 139"/>
          <p:cNvGrpSpPr/>
          <p:nvPr/>
        </p:nvGrpSpPr>
        <p:grpSpPr>
          <a:xfrm>
            <a:off x="7088324" y="3802232"/>
            <a:ext cx="2328073" cy="991771"/>
            <a:chOff x="6367064" y="2667000"/>
            <a:chExt cx="2116425" cy="875092"/>
          </a:xfrm>
        </p:grpSpPr>
        <p:grpSp>
          <p:nvGrpSpPr>
            <p:cNvPr id="3" name="Group 138"/>
            <p:cNvGrpSpPr/>
            <p:nvPr/>
          </p:nvGrpSpPr>
          <p:grpSpPr>
            <a:xfrm>
              <a:off x="6553194" y="2667000"/>
              <a:ext cx="1676406" cy="353038"/>
              <a:chOff x="6476994" y="2667000"/>
              <a:chExt cx="1676406" cy="353038"/>
            </a:xfrm>
          </p:grpSpPr>
          <p:sp>
            <p:nvSpPr>
              <p:cNvPr id="81" name="TextBox 80"/>
              <p:cNvSpPr txBox="1"/>
              <p:nvPr/>
            </p:nvSpPr>
            <p:spPr>
              <a:xfrm>
                <a:off x="6476994" y="2667000"/>
                <a:ext cx="1540104" cy="353038"/>
              </a:xfrm>
              <a:prstGeom prst="rect">
                <a:avLst/>
              </a:prstGeom>
              <a:noFill/>
            </p:spPr>
            <p:txBody>
              <a:bodyPr wrap="none" rtlCol="0">
                <a:spAutoFit/>
              </a:bodyPr>
              <a:lstStyle/>
              <a:p>
                <a:r>
                  <a:rPr lang="en-US" dirty="0"/>
                  <a:t>Internal States</a:t>
                </a:r>
              </a:p>
            </p:txBody>
          </p:sp>
          <p:graphicFrame>
            <p:nvGraphicFramePr>
              <p:cNvPr id="84" name="Object 83"/>
              <p:cNvGraphicFramePr>
                <a:graphicFrameLocks noChangeAspect="1"/>
              </p:cNvGraphicFramePr>
              <p:nvPr/>
            </p:nvGraphicFramePr>
            <p:xfrm>
              <a:off x="7924800" y="2724150"/>
              <a:ext cx="228600" cy="247650"/>
            </p:xfrm>
            <a:graphic>
              <a:graphicData uri="http://schemas.openxmlformats.org/presentationml/2006/ole">
                <mc:AlternateContent xmlns:mc="http://schemas.openxmlformats.org/markup-compatibility/2006">
                  <mc:Choice xmlns:v="urn:schemas-microsoft-com:vml" Requires="v">
                    <p:oleObj spid="_x0000_s2050" name="Equation" r:id="rId4" imgW="152280" imgH="164880" progId="">
                      <p:embed/>
                    </p:oleObj>
                  </mc:Choice>
                  <mc:Fallback>
                    <p:oleObj name="Equation" r:id="rId4" imgW="152280" imgH="164880" progId="">
                      <p:embed/>
                      <p:pic>
                        <p:nvPicPr>
                          <p:cNvPr id="84" name="Object 8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24800" y="2724150"/>
                            <a:ext cx="228600" cy="2476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85" name="TextBox 84"/>
            <p:cNvSpPr txBox="1"/>
            <p:nvPr/>
          </p:nvSpPr>
          <p:spPr>
            <a:xfrm>
              <a:off x="6367064" y="2971800"/>
              <a:ext cx="2116425" cy="570292"/>
            </a:xfrm>
            <a:prstGeom prst="rect">
              <a:avLst/>
            </a:prstGeom>
            <a:noFill/>
          </p:spPr>
          <p:txBody>
            <a:bodyPr wrap="none" rtlCol="0">
              <a:spAutoFit/>
            </a:bodyPr>
            <a:lstStyle/>
            <a:p>
              <a:pPr algn="ctr">
                <a:tabLst>
                  <a:tab pos="1272787" algn="l"/>
                </a:tabLst>
              </a:pPr>
              <a:r>
                <a:rPr lang="en-US" sz="1600" dirty="0"/>
                <a:t> </a:t>
              </a:r>
              <a:r>
                <a:rPr lang="en-US" sz="1800" i="1" dirty="0"/>
                <a:t>Representational units</a:t>
              </a:r>
            </a:p>
            <a:p>
              <a:pPr algn="ctr">
                <a:tabLst>
                  <a:tab pos="1272787" algn="l"/>
                </a:tabLst>
              </a:pPr>
              <a:r>
                <a:rPr lang="en-US" sz="1800" i="1" dirty="0"/>
                <a:t> (r)</a:t>
              </a:r>
            </a:p>
          </p:txBody>
        </p:sp>
      </p:grpSp>
      <p:sp>
        <p:nvSpPr>
          <p:cNvPr id="86" name="Rectangle 85"/>
          <p:cNvSpPr/>
          <p:nvPr/>
        </p:nvSpPr>
        <p:spPr>
          <a:xfrm>
            <a:off x="1821180" y="3149600"/>
            <a:ext cx="1005840" cy="518160"/>
          </a:xfrm>
          <a:prstGeom prst="rect">
            <a:avLst/>
          </a:prstGeom>
          <a:solidFill>
            <a:schemeClr val="bg1">
              <a:lumMod val="7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1823" tIns="50911" rIns="101823" bIns="50911" rtlCol="0" anchor="ctr"/>
          <a:lstStyle/>
          <a:p>
            <a:pPr algn="ctr"/>
            <a:endParaRPr lang="en-US"/>
          </a:p>
        </p:txBody>
      </p:sp>
      <p:sp>
        <p:nvSpPr>
          <p:cNvPr id="93" name="Rectangle 92"/>
          <p:cNvSpPr/>
          <p:nvPr/>
        </p:nvSpPr>
        <p:spPr>
          <a:xfrm>
            <a:off x="2827020" y="3149600"/>
            <a:ext cx="1005840" cy="51816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1823" tIns="50911" rIns="101823" bIns="50911" rtlCol="0" anchor="ctr"/>
          <a:lstStyle/>
          <a:p>
            <a:pPr algn="ctr"/>
            <a:endParaRPr lang="en-US"/>
          </a:p>
        </p:txBody>
      </p:sp>
      <p:sp>
        <p:nvSpPr>
          <p:cNvPr id="96" name="Rectangle 95"/>
          <p:cNvSpPr/>
          <p:nvPr/>
        </p:nvSpPr>
        <p:spPr>
          <a:xfrm>
            <a:off x="1318260" y="3667760"/>
            <a:ext cx="1005840" cy="518160"/>
          </a:xfrm>
          <a:prstGeom prst="rect">
            <a:avLst/>
          </a:prstGeom>
          <a:solidFill>
            <a:schemeClr val="bg1">
              <a:lumMod val="7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1823" tIns="50911" rIns="101823" bIns="50911" rtlCol="0" anchor="ctr"/>
          <a:lstStyle/>
          <a:p>
            <a:pPr algn="ctr"/>
            <a:endParaRPr lang="en-US"/>
          </a:p>
        </p:txBody>
      </p:sp>
      <p:sp>
        <p:nvSpPr>
          <p:cNvPr id="97" name="Rectangle 96"/>
          <p:cNvSpPr/>
          <p:nvPr/>
        </p:nvSpPr>
        <p:spPr>
          <a:xfrm>
            <a:off x="2324100" y="3667760"/>
            <a:ext cx="1005840" cy="518160"/>
          </a:xfrm>
          <a:prstGeom prst="rect">
            <a:avLst/>
          </a:prstGeom>
          <a:solidFill>
            <a:schemeClr val="bg1">
              <a:lumMod val="7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1823" tIns="50911" rIns="101823" bIns="50911" rtlCol="0" anchor="ctr"/>
          <a:lstStyle/>
          <a:p>
            <a:pPr algn="ctr"/>
            <a:endParaRPr lang="en-US"/>
          </a:p>
        </p:txBody>
      </p:sp>
      <p:sp>
        <p:nvSpPr>
          <p:cNvPr id="98" name="Rectangle 97"/>
          <p:cNvSpPr/>
          <p:nvPr/>
        </p:nvSpPr>
        <p:spPr>
          <a:xfrm>
            <a:off x="3329940" y="3667760"/>
            <a:ext cx="922020" cy="518160"/>
          </a:xfrm>
          <a:prstGeom prst="rect">
            <a:avLst/>
          </a:prstGeom>
          <a:solidFill>
            <a:schemeClr val="bg1">
              <a:lumMod val="7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1823" tIns="50911" rIns="101823" bIns="50911" rtlCol="0" anchor="ctr"/>
          <a:lstStyle/>
          <a:p>
            <a:pPr algn="ctr"/>
            <a:endParaRPr lang="en-US"/>
          </a:p>
        </p:txBody>
      </p:sp>
      <p:sp>
        <p:nvSpPr>
          <p:cNvPr id="99" name="TextBox 98"/>
          <p:cNvSpPr txBox="1"/>
          <p:nvPr/>
        </p:nvSpPr>
        <p:spPr>
          <a:xfrm>
            <a:off x="3665225" y="3754122"/>
            <a:ext cx="361127" cy="410593"/>
          </a:xfrm>
          <a:prstGeom prst="rect">
            <a:avLst/>
          </a:prstGeom>
          <a:noFill/>
        </p:spPr>
        <p:txBody>
          <a:bodyPr wrap="none" lIns="101823" tIns="50911" rIns="101823" bIns="50911" rtlCol="0">
            <a:spAutoFit/>
          </a:bodyPr>
          <a:lstStyle/>
          <a:p>
            <a:r>
              <a:rPr lang="en-US" b="1" dirty="0"/>
              <a:t>A</a:t>
            </a:r>
          </a:p>
        </p:txBody>
      </p:sp>
      <p:sp>
        <p:nvSpPr>
          <p:cNvPr id="100" name="TextBox 99"/>
          <p:cNvSpPr txBox="1"/>
          <p:nvPr/>
        </p:nvSpPr>
        <p:spPr>
          <a:xfrm>
            <a:off x="2659385" y="3767347"/>
            <a:ext cx="361127" cy="410593"/>
          </a:xfrm>
          <a:prstGeom prst="rect">
            <a:avLst/>
          </a:prstGeom>
          <a:noFill/>
        </p:spPr>
        <p:txBody>
          <a:bodyPr wrap="none" lIns="101823" tIns="50911" rIns="101823" bIns="50911" rtlCol="0">
            <a:spAutoFit/>
          </a:bodyPr>
          <a:lstStyle/>
          <a:p>
            <a:r>
              <a:rPr lang="en-US" b="1" dirty="0"/>
              <a:t>A</a:t>
            </a:r>
          </a:p>
        </p:txBody>
      </p:sp>
      <p:sp>
        <p:nvSpPr>
          <p:cNvPr id="111" name="TextBox 110"/>
          <p:cNvSpPr txBox="1"/>
          <p:nvPr/>
        </p:nvSpPr>
        <p:spPr>
          <a:xfrm>
            <a:off x="2156465" y="3249187"/>
            <a:ext cx="361127" cy="410593"/>
          </a:xfrm>
          <a:prstGeom prst="rect">
            <a:avLst/>
          </a:prstGeom>
          <a:noFill/>
        </p:spPr>
        <p:txBody>
          <a:bodyPr wrap="none" lIns="101823" tIns="50911" rIns="101823" bIns="50911" rtlCol="0">
            <a:spAutoFit/>
          </a:bodyPr>
          <a:lstStyle/>
          <a:p>
            <a:r>
              <a:rPr lang="en-US" b="1" dirty="0"/>
              <a:t>A</a:t>
            </a:r>
          </a:p>
        </p:txBody>
      </p:sp>
      <p:sp>
        <p:nvSpPr>
          <p:cNvPr id="113" name="TextBox 112"/>
          <p:cNvSpPr txBox="1"/>
          <p:nvPr/>
        </p:nvSpPr>
        <p:spPr>
          <a:xfrm>
            <a:off x="1653545" y="3767347"/>
            <a:ext cx="361127" cy="410593"/>
          </a:xfrm>
          <a:prstGeom prst="rect">
            <a:avLst/>
          </a:prstGeom>
          <a:noFill/>
        </p:spPr>
        <p:txBody>
          <a:bodyPr wrap="none" lIns="101823" tIns="50911" rIns="101823" bIns="50911" rtlCol="0">
            <a:spAutoFit/>
          </a:bodyPr>
          <a:lstStyle/>
          <a:p>
            <a:r>
              <a:rPr lang="en-US" b="1" dirty="0"/>
              <a:t>A</a:t>
            </a:r>
          </a:p>
        </p:txBody>
      </p:sp>
      <p:sp>
        <p:nvSpPr>
          <p:cNvPr id="114" name="TextBox 113"/>
          <p:cNvSpPr txBox="1"/>
          <p:nvPr/>
        </p:nvSpPr>
        <p:spPr>
          <a:xfrm>
            <a:off x="3162303" y="3249184"/>
            <a:ext cx="356541" cy="418576"/>
          </a:xfrm>
          <a:prstGeom prst="rect">
            <a:avLst/>
          </a:prstGeom>
          <a:noFill/>
        </p:spPr>
        <p:txBody>
          <a:bodyPr wrap="none" lIns="101823" tIns="50911" rIns="101823" bIns="50911" rtlCol="0">
            <a:spAutoFit/>
          </a:bodyPr>
          <a:lstStyle/>
          <a:p>
            <a:r>
              <a:rPr lang="en-US" b="1" dirty="0"/>
              <a:t>B</a:t>
            </a:r>
          </a:p>
        </p:txBody>
      </p:sp>
      <p:sp>
        <p:nvSpPr>
          <p:cNvPr id="115" name="Rectangle 114"/>
          <p:cNvSpPr/>
          <p:nvPr/>
        </p:nvSpPr>
        <p:spPr>
          <a:xfrm>
            <a:off x="3832860" y="3149600"/>
            <a:ext cx="1005840" cy="51816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1823" tIns="50911" rIns="101823" bIns="50911" rtlCol="0" anchor="ctr"/>
          <a:lstStyle/>
          <a:p>
            <a:pPr algn="ctr"/>
            <a:endParaRPr lang="en-US"/>
          </a:p>
        </p:txBody>
      </p:sp>
      <p:sp>
        <p:nvSpPr>
          <p:cNvPr id="116" name="Rectangle 115"/>
          <p:cNvSpPr/>
          <p:nvPr/>
        </p:nvSpPr>
        <p:spPr>
          <a:xfrm>
            <a:off x="4838700" y="3149600"/>
            <a:ext cx="1005840" cy="51816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1823" tIns="50911" rIns="101823" bIns="50911" rtlCol="0" anchor="ctr"/>
          <a:lstStyle/>
          <a:p>
            <a:pPr algn="ctr"/>
            <a:endParaRPr lang="en-US"/>
          </a:p>
        </p:txBody>
      </p:sp>
      <p:sp>
        <p:nvSpPr>
          <p:cNvPr id="117" name="Rectangle 116"/>
          <p:cNvSpPr/>
          <p:nvPr/>
        </p:nvSpPr>
        <p:spPr>
          <a:xfrm>
            <a:off x="5844540" y="3149600"/>
            <a:ext cx="1005840" cy="518160"/>
          </a:xfrm>
          <a:prstGeom prst="rect">
            <a:avLst/>
          </a:prstGeom>
          <a:blipFill>
            <a:blip r:embed="rId3"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101823" tIns="50911" rIns="101823" bIns="50911" rtlCol="0" anchor="ctr"/>
          <a:lstStyle/>
          <a:p>
            <a:pPr algn="ctr"/>
            <a:endParaRPr lang="en-US"/>
          </a:p>
        </p:txBody>
      </p:sp>
      <p:sp>
        <p:nvSpPr>
          <p:cNvPr id="118" name="TextBox 117"/>
          <p:cNvSpPr txBox="1"/>
          <p:nvPr/>
        </p:nvSpPr>
        <p:spPr>
          <a:xfrm>
            <a:off x="6179825" y="3235962"/>
            <a:ext cx="361127" cy="410593"/>
          </a:xfrm>
          <a:prstGeom prst="rect">
            <a:avLst/>
          </a:prstGeom>
          <a:noFill/>
        </p:spPr>
        <p:txBody>
          <a:bodyPr wrap="none" lIns="101823" tIns="50911" rIns="101823" bIns="50911" rtlCol="0">
            <a:spAutoFit/>
          </a:bodyPr>
          <a:lstStyle/>
          <a:p>
            <a:r>
              <a:rPr lang="en-US" b="1" dirty="0">
                <a:solidFill>
                  <a:schemeClr val="tx1">
                    <a:lumMod val="65000"/>
                    <a:lumOff val="35000"/>
                  </a:schemeClr>
                </a:solidFill>
              </a:rPr>
              <a:t>A</a:t>
            </a:r>
          </a:p>
        </p:txBody>
      </p:sp>
      <p:sp>
        <p:nvSpPr>
          <p:cNvPr id="119" name="TextBox 118"/>
          <p:cNvSpPr txBox="1"/>
          <p:nvPr/>
        </p:nvSpPr>
        <p:spPr>
          <a:xfrm>
            <a:off x="5173983" y="3249184"/>
            <a:ext cx="356541" cy="418576"/>
          </a:xfrm>
          <a:prstGeom prst="rect">
            <a:avLst/>
          </a:prstGeom>
          <a:noFill/>
        </p:spPr>
        <p:txBody>
          <a:bodyPr wrap="none" lIns="101823" tIns="50911" rIns="101823" bIns="50911" rtlCol="0">
            <a:spAutoFit/>
          </a:bodyPr>
          <a:lstStyle/>
          <a:p>
            <a:r>
              <a:rPr lang="en-US" b="1" dirty="0"/>
              <a:t>B</a:t>
            </a:r>
          </a:p>
        </p:txBody>
      </p:sp>
      <p:sp>
        <p:nvSpPr>
          <p:cNvPr id="120" name="TextBox 119"/>
          <p:cNvSpPr txBox="1"/>
          <p:nvPr/>
        </p:nvSpPr>
        <p:spPr>
          <a:xfrm>
            <a:off x="4168143" y="3249184"/>
            <a:ext cx="356541" cy="418576"/>
          </a:xfrm>
          <a:prstGeom prst="rect">
            <a:avLst/>
          </a:prstGeom>
          <a:noFill/>
        </p:spPr>
        <p:txBody>
          <a:bodyPr wrap="none" lIns="101823" tIns="50911" rIns="101823" bIns="50911" rtlCol="0">
            <a:spAutoFit/>
          </a:bodyPr>
          <a:lstStyle/>
          <a:p>
            <a:r>
              <a:rPr lang="en-US" b="1" dirty="0"/>
              <a:t>B</a:t>
            </a:r>
          </a:p>
        </p:txBody>
      </p:sp>
      <p:sp>
        <p:nvSpPr>
          <p:cNvPr id="121" name="Rectangle 120"/>
          <p:cNvSpPr/>
          <p:nvPr/>
        </p:nvSpPr>
        <p:spPr>
          <a:xfrm>
            <a:off x="4251960" y="3667760"/>
            <a:ext cx="1089660" cy="51816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1823" tIns="50911" rIns="101823" bIns="50911" rtlCol="0" anchor="ctr"/>
          <a:lstStyle/>
          <a:p>
            <a:pPr algn="ctr"/>
            <a:endParaRPr lang="en-US"/>
          </a:p>
        </p:txBody>
      </p:sp>
      <p:sp>
        <p:nvSpPr>
          <p:cNvPr id="122" name="Rectangle 121"/>
          <p:cNvSpPr/>
          <p:nvPr/>
        </p:nvSpPr>
        <p:spPr>
          <a:xfrm>
            <a:off x="5341620" y="3667760"/>
            <a:ext cx="1089660" cy="518160"/>
          </a:xfrm>
          <a:prstGeom prst="rect">
            <a:avLst/>
          </a:prstGeom>
          <a:blipFill>
            <a:blip r:embed="rId3"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101823" tIns="50911" rIns="101823" bIns="50911" rtlCol="0" anchor="ctr"/>
          <a:lstStyle/>
          <a:p>
            <a:pPr algn="ctr"/>
            <a:endParaRPr lang="en-US"/>
          </a:p>
        </p:txBody>
      </p:sp>
      <p:sp>
        <p:nvSpPr>
          <p:cNvPr id="123" name="TextBox 122"/>
          <p:cNvSpPr txBox="1"/>
          <p:nvPr/>
        </p:nvSpPr>
        <p:spPr>
          <a:xfrm>
            <a:off x="5655643" y="3767347"/>
            <a:ext cx="361127" cy="410593"/>
          </a:xfrm>
          <a:prstGeom prst="rect">
            <a:avLst/>
          </a:prstGeom>
          <a:noFill/>
        </p:spPr>
        <p:txBody>
          <a:bodyPr wrap="none" lIns="101823" tIns="50911" rIns="101823" bIns="50911" rtlCol="0">
            <a:spAutoFit/>
          </a:bodyPr>
          <a:lstStyle/>
          <a:p>
            <a:r>
              <a:rPr lang="en-US" b="1" dirty="0">
                <a:solidFill>
                  <a:schemeClr val="tx1">
                    <a:lumMod val="65000"/>
                    <a:lumOff val="35000"/>
                  </a:schemeClr>
                </a:solidFill>
              </a:rPr>
              <a:t>A</a:t>
            </a:r>
          </a:p>
        </p:txBody>
      </p:sp>
      <p:sp>
        <p:nvSpPr>
          <p:cNvPr id="124" name="TextBox 123"/>
          <p:cNvSpPr txBox="1"/>
          <p:nvPr/>
        </p:nvSpPr>
        <p:spPr>
          <a:xfrm>
            <a:off x="4649800" y="3767344"/>
            <a:ext cx="356541" cy="418576"/>
          </a:xfrm>
          <a:prstGeom prst="rect">
            <a:avLst/>
          </a:prstGeom>
          <a:noFill/>
        </p:spPr>
        <p:txBody>
          <a:bodyPr wrap="none" lIns="101823" tIns="50911" rIns="101823" bIns="50911" rtlCol="0">
            <a:spAutoFit/>
          </a:bodyPr>
          <a:lstStyle/>
          <a:p>
            <a:r>
              <a:rPr lang="en-US" b="1" dirty="0"/>
              <a:t>B</a:t>
            </a:r>
          </a:p>
        </p:txBody>
      </p:sp>
      <p:grpSp>
        <p:nvGrpSpPr>
          <p:cNvPr id="4" name="Group 129"/>
          <p:cNvGrpSpPr/>
          <p:nvPr/>
        </p:nvGrpSpPr>
        <p:grpSpPr>
          <a:xfrm>
            <a:off x="2156460" y="6863080"/>
            <a:ext cx="3520440" cy="604520"/>
            <a:chOff x="1600200" y="5181600"/>
            <a:chExt cx="3200400" cy="533400"/>
          </a:xfrm>
        </p:grpSpPr>
        <p:sp>
          <p:nvSpPr>
            <p:cNvPr id="125" name="Flowchart: Data 124"/>
            <p:cNvSpPr/>
            <p:nvPr/>
          </p:nvSpPr>
          <p:spPr>
            <a:xfrm>
              <a:off x="1600200" y="5181600"/>
              <a:ext cx="3200400" cy="533400"/>
            </a:xfrm>
            <a:prstGeom prst="flowChartInputOutput">
              <a:avLst/>
            </a:prstGeom>
            <a:gradFill flip="none" rotWithShape="1">
              <a:gsLst>
                <a:gs pos="0">
                  <a:schemeClr val="bg1">
                    <a:lumMod val="65000"/>
                    <a:tint val="66000"/>
                    <a:satMod val="160000"/>
                  </a:schemeClr>
                </a:gs>
                <a:gs pos="50000">
                  <a:schemeClr val="bg1">
                    <a:lumMod val="65000"/>
                    <a:tint val="44500"/>
                    <a:satMod val="160000"/>
                  </a:schemeClr>
                </a:gs>
                <a:gs pos="100000">
                  <a:schemeClr val="bg1">
                    <a:lumMod val="65000"/>
                    <a:tint val="23500"/>
                    <a:satMod val="160000"/>
                  </a:schemeClr>
                </a:gs>
              </a:gsLst>
              <a:lin ang="16200000" scaled="1"/>
              <a:tileRect/>
            </a:gra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TextBox 164"/>
            <p:cNvSpPr txBox="1"/>
            <p:nvPr/>
          </p:nvSpPr>
          <p:spPr>
            <a:xfrm>
              <a:off x="2133600" y="5257800"/>
              <a:ext cx="1917484" cy="353038"/>
            </a:xfrm>
            <a:prstGeom prst="rect">
              <a:avLst/>
            </a:prstGeom>
            <a:noFill/>
          </p:spPr>
          <p:txBody>
            <a:bodyPr wrap="none" rtlCol="0">
              <a:spAutoFit/>
            </a:bodyPr>
            <a:lstStyle/>
            <a:p>
              <a:r>
                <a:rPr lang="en-US" dirty="0"/>
                <a:t>External States     </a:t>
              </a:r>
              <a:r>
                <a:rPr lang="en-US" baseline="-25000" dirty="0"/>
                <a:t>1</a:t>
              </a:r>
            </a:p>
          </p:txBody>
        </p:sp>
        <p:graphicFrame>
          <p:nvGraphicFramePr>
            <p:cNvPr id="1027" name="Object 3"/>
            <p:cNvGraphicFramePr>
              <a:graphicFrameLocks noChangeAspect="1"/>
            </p:cNvGraphicFramePr>
            <p:nvPr/>
          </p:nvGraphicFramePr>
          <p:xfrm>
            <a:off x="3657600" y="5334000"/>
            <a:ext cx="246063" cy="228600"/>
          </p:xfrm>
          <a:graphic>
            <a:graphicData uri="http://schemas.openxmlformats.org/presentationml/2006/ole">
              <mc:AlternateContent xmlns:mc="http://schemas.openxmlformats.org/markup-compatibility/2006">
                <mc:Choice xmlns:v="urn:schemas-microsoft-com:vml" Requires="v">
                  <p:oleObj spid="_x0000_s2051" name="Equation" r:id="rId6" imgW="177480" imgH="164880" progId="">
                    <p:embed/>
                  </p:oleObj>
                </mc:Choice>
                <mc:Fallback>
                  <p:oleObj name="Equation" r:id="rId6" imgW="177480" imgH="164880" progId="">
                    <p:embed/>
                    <p:pic>
                      <p:nvPicPr>
                        <p:cNvPr id="1027"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657600" y="5334000"/>
                          <a:ext cx="246063" cy="228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127" name="Flowchart: Data 126"/>
          <p:cNvSpPr/>
          <p:nvPr/>
        </p:nvSpPr>
        <p:spPr>
          <a:xfrm>
            <a:off x="2491740" y="990600"/>
            <a:ext cx="3520440" cy="604520"/>
          </a:xfrm>
          <a:prstGeom prst="flowChartInputOutput">
            <a:avLst/>
          </a:prstGeom>
          <a:gradFill flip="none" rotWithShape="1">
            <a:gsLst>
              <a:gs pos="0">
                <a:schemeClr val="bg1">
                  <a:lumMod val="65000"/>
                  <a:tint val="66000"/>
                  <a:satMod val="160000"/>
                </a:schemeClr>
              </a:gs>
              <a:gs pos="50000">
                <a:schemeClr val="bg1">
                  <a:lumMod val="65000"/>
                  <a:tint val="44500"/>
                  <a:satMod val="160000"/>
                </a:schemeClr>
              </a:gs>
              <a:gs pos="100000">
                <a:schemeClr val="bg1">
                  <a:lumMod val="65000"/>
                  <a:tint val="23500"/>
                  <a:satMod val="160000"/>
                </a:schemeClr>
              </a:gs>
            </a:gsLst>
            <a:lin ang="16200000" scaled="1"/>
            <a:tileRect/>
          </a:gra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1823" tIns="50911" rIns="101823" bIns="50911" rtlCol="0" anchor="ctr"/>
          <a:lstStyle/>
          <a:p>
            <a:pPr algn="ctr"/>
            <a:endParaRPr lang="en-US"/>
          </a:p>
        </p:txBody>
      </p:sp>
      <p:sp>
        <p:nvSpPr>
          <p:cNvPr id="128" name="TextBox 127"/>
          <p:cNvSpPr txBox="1"/>
          <p:nvPr/>
        </p:nvSpPr>
        <p:spPr>
          <a:xfrm>
            <a:off x="3078485" y="1076962"/>
            <a:ext cx="2130201" cy="410593"/>
          </a:xfrm>
          <a:prstGeom prst="rect">
            <a:avLst/>
          </a:prstGeom>
          <a:noFill/>
        </p:spPr>
        <p:txBody>
          <a:bodyPr wrap="none" lIns="101823" tIns="50911" rIns="101823" bIns="50911" rtlCol="0">
            <a:spAutoFit/>
          </a:bodyPr>
          <a:lstStyle/>
          <a:p>
            <a:r>
              <a:rPr lang="en-US" dirty="0"/>
              <a:t>External States     </a:t>
            </a:r>
            <a:r>
              <a:rPr lang="en-US" baseline="-25000" dirty="0"/>
              <a:t>2</a:t>
            </a:r>
          </a:p>
        </p:txBody>
      </p:sp>
      <p:graphicFrame>
        <p:nvGraphicFramePr>
          <p:cNvPr id="129" name="Object 3"/>
          <p:cNvGraphicFramePr>
            <a:graphicFrameLocks noChangeAspect="1"/>
          </p:cNvGraphicFramePr>
          <p:nvPr/>
        </p:nvGraphicFramePr>
        <p:xfrm>
          <a:off x="4754886" y="1163320"/>
          <a:ext cx="270669" cy="259080"/>
        </p:xfrm>
        <a:graphic>
          <a:graphicData uri="http://schemas.openxmlformats.org/presentationml/2006/ole">
            <mc:AlternateContent xmlns:mc="http://schemas.openxmlformats.org/markup-compatibility/2006">
              <mc:Choice xmlns:v="urn:schemas-microsoft-com:vml" Requires="v">
                <p:oleObj spid="_x0000_s2052" name="Equation" r:id="rId8" imgW="177480" imgH="164880" progId="">
                  <p:embed/>
                </p:oleObj>
              </mc:Choice>
              <mc:Fallback>
                <p:oleObj name="Equation" r:id="rId8" imgW="177480" imgH="164880" progId="">
                  <p:embed/>
                  <p:pic>
                    <p:nvPicPr>
                      <p:cNvPr id="129" name="Object 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754886" y="1163320"/>
                        <a:ext cx="270669" cy="25908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1" name="Down Arrow 130"/>
          <p:cNvSpPr/>
          <p:nvPr/>
        </p:nvSpPr>
        <p:spPr>
          <a:xfrm flipV="1">
            <a:off x="3581400" y="6344920"/>
            <a:ext cx="754380" cy="518160"/>
          </a:xfrm>
          <a:prstGeom prst="downArrow">
            <a:avLst/>
          </a:prstGeom>
          <a:gradFill flip="none" rotWithShape="1">
            <a:gsLst>
              <a:gs pos="0">
                <a:schemeClr val="bg1">
                  <a:lumMod val="50000"/>
                  <a:tint val="66000"/>
                  <a:satMod val="160000"/>
                </a:schemeClr>
              </a:gs>
              <a:gs pos="50000">
                <a:schemeClr val="bg1">
                  <a:lumMod val="50000"/>
                  <a:tint val="44500"/>
                  <a:satMod val="160000"/>
                </a:schemeClr>
              </a:gs>
              <a:gs pos="100000">
                <a:schemeClr val="bg1">
                  <a:lumMod val="50000"/>
                  <a:tint val="23500"/>
                  <a:satMod val="160000"/>
                </a:schemeClr>
              </a:gs>
            </a:gsLst>
            <a:lin ang="16200000" scaled="1"/>
            <a:tileRect/>
          </a:gra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101823" tIns="50911" rIns="101823" bIns="50911" rtlCol="0" anchor="ctr"/>
          <a:lstStyle/>
          <a:p>
            <a:pPr algn="ctr"/>
            <a:endParaRPr lang="en-US"/>
          </a:p>
        </p:txBody>
      </p:sp>
      <p:sp>
        <p:nvSpPr>
          <p:cNvPr id="133" name="Down Arrow 132"/>
          <p:cNvSpPr/>
          <p:nvPr/>
        </p:nvSpPr>
        <p:spPr>
          <a:xfrm flipV="1">
            <a:off x="3665220" y="1595120"/>
            <a:ext cx="754380" cy="518160"/>
          </a:xfrm>
          <a:prstGeom prst="downArrow">
            <a:avLst/>
          </a:prstGeom>
          <a:gradFill flip="none" rotWithShape="1">
            <a:gsLst>
              <a:gs pos="0">
                <a:schemeClr val="bg1">
                  <a:lumMod val="50000"/>
                  <a:tint val="66000"/>
                  <a:satMod val="160000"/>
                </a:schemeClr>
              </a:gs>
              <a:gs pos="50000">
                <a:schemeClr val="bg1">
                  <a:lumMod val="50000"/>
                  <a:tint val="44500"/>
                  <a:satMod val="160000"/>
                </a:schemeClr>
              </a:gs>
              <a:gs pos="100000">
                <a:schemeClr val="bg1">
                  <a:lumMod val="50000"/>
                  <a:tint val="23500"/>
                  <a:satMod val="160000"/>
                </a:schemeClr>
              </a:gs>
            </a:gsLst>
            <a:lin ang="16200000" scaled="1"/>
            <a:tileRect/>
          </a:gra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101823" tIns="50911" rIns="101823" bIns="50911" rtlCol="0" anchor="ctr"/>
          <a:lstStyle/>
          <a:p>
            <a:pPr algn="ctr"/>
            <a:endParaRPr lang="en-US"/>
          </a:p>
        </p:txBody>
      </p:sp>
      <p:sp>
        <p:nvSpPr>
          <p:cNvPr id="134" name="Right Brace 133"/>
          <p:cNvSpPr/>
          <p:nvPr/>
        </p:nvSpPr>
        <p:spPr>
          <a:xfrm>
            <a:off x="7018020" y="5740400"/>
            <a:ext cx="335280" cy="604520"/>
          </a:xfrm>
          <a:prstGeom prst="rightBrac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lIns="101823" tIns="50911" rIns="101823" bIns="50911" rtlCol="0" anchor="ctr"/>
          <a:lstStyle/>
          <a:p>
            <a:pPr algn="ctr"/>
            <a:endParaRPr lang="en-US"/>
          </a:p>
        </p:txBody>
      </p:sp>
      <p:sp>
        <p:nvSpPr>
          <p:cNvPr id="136" name="TextBox 135"/>
          <p:cNvSpPr txBox="1"/>
          <p:nvPr/>
        </p:nvSpPr>
        <p:spPr>
          <a:xfrm>
            <a:off x="7018020" y="2199645"/>
            <a:ext cx="2430780" cy="697627"/>
          </a:xfrm>
          <a:prstGeom prst="rect">
            <a:avLst/>
          </a:prstGeom>
          <a:noFill/>
        </p:spPr>
        <p:txBody>
          <a:bodyPr wrap="square" lIns="101823" tIns="50911" rIns="101823" bIns="50911" rtlCol="0">
            <a:spAutoFit/>
          </a:bodyPr>
          <a:lstStyle/>
          <a:p>
            <a:pPr algn="ctr"/>
            <a:r>
              <a:rPr lang="en-US" dirty="0"/>
              <a:t>Markov Blanket: </a:t>
            </a:r>
            <a:r>
              <a:rPr lang="en-US" sz="1800" i="1" dirty="0"/>
              <a:t>Active Units (a)</a:t>
            </a:r>
          </a:p>
        </p:txBody>
      </p:sp>
      <p:sp>
        <p:nvSpPr>
          <p:cNvPr id="138" name="Right Brace 137"/>
          <p:cNvSpPr/>
          <p:nvPr/>
        </p:nvSpPr>
        <p:spPr>
          <a:xfrm>
            <a:off x="7018020" y="2199640"/>
            <a:ext cx="335280" cy="604520"/>
          </a:xfrm>
          <a:prstGeom prst="rightBrac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lIns="101823" tIns="50911" rIns="101823" bIns="50911" rtlCol="0" anchor="ctr"/>
          <a:lstStyle/>
          <a:p>
            <a:pPr algn="ctr"/>
            <a:endParaRPr lang="en-US"/>
          </a:p>
        </p:txBody>
      </p:sp>
      <p:sp>
        <p:nvSpPr>
          <p:cNvPr id="141" name="Right Brace 140"/>
          <p:cNvSpPr/>
          <p:nvPr/>
        </p:nvSpPr>
        <p:spPr>
          <a:xfrm>
            <a:off x="7018020" y="3149600"/>
            <a:ext cx="335280" cy="2072640"/>
          </a:xfrm>
          <a:prstGeom prst="rightBrac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lIns="101823" tIns="50911" rIns="101823" bIns="50911" rtlCol="0" anchor="ctr"/>
          <a:lstStyle/>
          <a:p>
            <a:pPr algn="ctr"/>
            <a:endParaRPr lang="en-US"/>
          </a:p>
        </p:txBody>
      </p:sp>
      <p:sp>
        <p:nvSpPr>
          <p:cNvPr id="142" name="Rectangle 141"/>
          <p:cNvSpPr/>
          <p:nvPr/>
        </p:nvSpPr>
        <p:spPr>
          <a:xfrm>
            <a:off x="815340" y="2113280"/>
            <a:ext cx="6202680" cy="4231640"/>
          </a:xfrm>
          <a:prstGeom prst="rect">
            <a:avLst/>
          </a:prstGeom>
          <a:noFill/>
          <a:ln>
            <a:solidFill>
              <a:schemeClr val="tx1">
                <a:lumMod val="50000"/>
                <a:lumOff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101823" tIns="50911" rIns="101823" bIns="50911" rtlCol="0" anchor="ctr"/>
          <a:lstStyle/>
          <a:p>
            <a:pPr algn="ctr"/>
            <a:endParaRPr lang="en-US"/>
          </a:p>
        </p:txBody>
      </p:sp>
      <p:sp>
        <p:nvSpPr>
          <p:cNvPr id="130" name="TextBox 129"/>
          <p:cNvSpPr txBox="1"/>
          <p:nvPr/>
        </p:nvSpPr>
        <p:spPr>
          <a:xfrm>
            <a:off x="228601" y="228604"/>
            <a:ext cx="9924939" cy="477044"/>
          </a:xfrm>
          <a:prstGeom prst="rect">
            <a:avLst/>
          </a:prstGeom>
          <a:noFill/>
        </p:spPr>
        <p:txBody>
          <a:bodyPr wrap="none" lIns="91388" tIns="45693" rIns="91388" bIns="45693" rtlCol="0">
            <a:spAutoFit/>
          </a:bodyPr>
          <a:lstStyle/>
          <a:p>
            <a:r>
              <a:rPr lang="en-US" sz="2500" b="1" dirty="0"/>
              <a:t>The 2-D CVM Grid Can Serve as a Hidden Layer in a Computational Engine</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A J Maren\Pictures\AJM-website-textile-bckgrnds\italian-renaissance-gold-brocade_pinterest..jpg"/>
          <p:cNvPicPr>
            <a:picLocks noChangeAspect="1" noChangeArrowheads="1"/>
          </p:cNvPicPr>
          <p:nvPr/>
        </p:nvPicPr>
        <p:blipFill>
          <a:blip r:embed="rId2" cstate="print"/>
          <a:srcRect/>
          <a:stretch>
            <a:fillRect/>
          </a:stretch>
        </p:blipFill>
        <p:spPr bwMode="auto">
          <a:xfrm>
            <a:off x="0" y="0"/>
            <a:ext cx="10058400" cy="7772400"/>
          </a:xfrm>
          <a:prstGeom prst="rect">
            <a:avLst/>
          </a:prstGeom>
          <a:noFill/>
          <a:effectLst>
            <a:glow rad="101600">
              <a:schemeClr val="accent2">
                <a:satMod val="175000"/>
                <a:alpha val="40000"/>
              </a:schemeClr>
            </a:glow>
          </a:effectLst>
        </p:spPr>
      </p:pic>
      <p:sp>
        <p:nvSpPr>
          <p:cNvPr id="3" name="Rectangle 2"/>
          <p:cNvSpPr/>
          <p:nvPr/>
        </p:nvSpPr>
        <p:spPr>
          <a:xfrm>
            <a:off x="685800" y="685804"/>
            <a:ext cx="8610600" cy="6324600"/>
          </a:xfrm>
          <a:prstGeom prst="rect">
            <a:avLst/>
          </a:prstGeom>
          <a:solidFill>
            <a:srgbClr val="FAE6CD"/>
          </a:solidFill>
          <a:ln w="28575">
            <a:solidFill>
              <a:schemeClr val="accent2">
                <a:lumMod val="75000"/>
              </a:schemeClr>
            </a:solidFill>
          </a:ln>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101787" tIns="50894" rIns="101787" bIns="50894" rtlCol="0" anchor="ctr"/>
          <a:lstStyle/>
          <a:p>
            <a:pPr algn="ctr"/>
            <a:endParaRPr lang="en-US" dirty="0"/>
          </a:p>
          <a:p>
            <a:pPr algn="ctr"/>
            <a:endParaRPr lang="en-US" dirty="0"/>
          </a:p>
          <a:p>
            <a:pPr algn="ctr"/>
            <a:endParaRPr lang="en-US" dirty="0"/>
          </a:p>
        </p:txBody>
      </p:sp>
      <p:grpSp>
        <p:nvGrpSpPr>
          <p:cNvPr id="2" name="Group 11"/>
          <p:cNvGrpSpPr/>
          <p:nvPr/>
        </p:nvGrpSpPr>
        <p:grpSpPr>
          <a:xfrm>
            <a:off x="1562098" y="2133600"/>
            <a:ext cx="6858003" cy="2831544"/>
            <a:chOff x="1600195" y="4137174"/>
            <a:chExt cx="6858003" cy="2275970"/>
          </a:xfrm>
        </p:grpSpPr>
        <p:sp>
          <p:nvSpPr>
            <p:cNvPr id="9" name="TextBox 8"/>
            <p:cNvSpPr txBox="1"/>
            <p:nvPr/>
          </p:nvSpPr>
          <p:spPr>
            <a:xfrm>
              <a:off x="1600198" y="4285606"/>
              <a:ext cx="6858000" cy="1979105"/>
            </a:xfrm>
            <a:prstGeom prst="rect">
              <a:avLst/>
            </a:prstGeom>
            <a:solidFill>
              <a:srgbClr val="F5D2A5"/>
            </a:solidFill>
            <a:ln w="28575">
              <a:solidFill>
                <a:schemeClr val="accent2">
                  <a:lumMod val="75000"/>
                </a:schemeClr>
              </a:solidFill>
            </a:ln>
          </p:spPr>
          <p:txBody>
            <a:bodyPr wrap="square" rtlCol="0" anchor="ctr">
              <a:spAutoFit/>
            </a:bodyPr>
            <a:lstStyle/>
            <a:p>
              <a:pPr algn="ctr"/>
              <a:endParaRPr lang="en-US" sz="800" dirty="0">
                <a:latin typeface="Britannic Bold" pitchFamily="34" charset="0"/>
              </a:endParaRPr>
            </a:p>
            <a:p>
              <a:pPr algn="ctr"/>
              <a:endParaRPr lang="en-US" sz="2400" dirty="0">
                <a:latin typeface="Britannic Bold" pitchFamily="34" charset="0"/>
              </a:endParaRPr>
            </a:p>
            <a:p>
              <a:pPr algn="ctr"/>
              <a:endParaRPr lang="en-US" sz="2400" dirty="0">
                <a:latin typeface="Britannic Bold" pitchFamily="34" charset="0"/>
              </a:endParaRPr>
            </a:p>
            <a:p>
              <a:pPr algn="ctr"/>
              <a:r>
                <a:rPr lang="en-US" sz="2400" dirty="0">
                  <a:latin typeface="Britannic Bold" pitchFamily="34" charset="0"/>
                </a:rPr>
                <a:t>Code Sources and Documentation</a:t>
              </a:r>
            </a:p>
            <a:p>
              <a:pPr algn="ctr"/>
              <a:endParaRPr lang="en-US" sz="2400" dirty="0">
                <a:latin typeface="Britannic Bold" pitchFamily="34" charset="0"/>
              </a:endParaRPr>
            </a:p>
            <a:p>
              <a:pPr algn="ctr"/>
              <a:r>
                <a:rPr lang="en-US" sz="1600" dirty="0"/>
                <a:t> </a:t>
              </a:r>
              <a:r>
                <a:rPr lang="en-US" sz="1600" dirty="0">
                  <a:solidFill>
                    <a:schemeClr val="tx1">
                      <a:lumMod val="65000"/>
                      <a:lumOff val="35000"/>
                    </a:schemeClr>
                  </a:solidFill>
                </a:rPr>
                <a:t>Programs Used: </a:t>
              </a:r>
            </a:p>
            <a:p>
              <a:pPr algn="ctr"/>
              <a:r>
                <a:rPr lang="en-US" sz="1600" dirty="0">
                  <a:solidFill>
                    <a:schemeClr val="tx1">
                      <a:lumMod val="65000"/>
                      <a:lumOff val="35000"/>
                    </a:schemeClr>
                  </a:solidFill>
                </a:rPr>
                <a:t>Various</a:t>
              </a:r>
              <a:endParaRPr lang="en-US" sz="2400" dirty="0">
                <a:latin typeface="Britannic Bold" pitchFamily="34" charset="0"/>
              </a:endParaRPr>
            </a:p>
            <a:p>
              <a:pPr algn="ctr"/>
              <a:endParaRPr lang="en-US" sz="1000" dirty="0">
                <a:latin typeface="Britannic Bold" pitchFamily="34" charset="0"/>
              </a:endParaRPr>
            </a:p>
            <a:p>
              <a:pPr algn="ctr"/>
              <a:endParaRPr lang="en-US" sz="800" dirty="0">
                <a:latin typeface="Britannic Bold" pitchFamily="34" charset="0"/>
              </a:endParaRPr>
            </a:p>
          </p:txBody>
        </p:sp>
        <p:pic>
          <p:nvPicPr>
            <p:cNvPr id="2054" name="Picture 6" descr="C:\Users\A J Maren\Pictures\AJM-website-textile-bckgrnds\Italian-renaissance-border-2-thin.jpg"/>
            <p:cNvPicPr>
              <a:picLocks noChangeAspect="1" noChangeArrowheads="1"/>
            </p:cNvPicPr>
            <p:nvPr/>
          </p:nvPicPr>
          <p:blipFill>
            <a:blip r:embed="rId3" cstate="print"/>
            <a:srcRect/>
            <a:stretch>
              <a:fillRect/>
            </a:stretch>
          </p:blipFill>
          <p:spPr bwMode="auto">
            <a:xfrm>
              <a:off x="1600196" y="6262737"/>
              <a:ext cx="6858001" cy="150407"/>
            </a:xfrm>
            <a:prstGeom prst="rect">
              <a:avLst/>
            </a:prstGeom>
            <a:noFill/>
            <a:effectLst>
              <a:glow rad="63500">
                <a:schemeClr val="accent2">
                  <a:satMod val="175000"/>
                  <a:alpha val="40000"/>
                </a:schemeClr>
              </a:glow>
            </a:effectLst>
          </p:spPr>
        </p:pic>
        <p:pic>
          <p:nvPicPr>
            <p:cNvPr id="11" name="Picture 6" descr="C:\Users\A J Maren\Pictures\AJM-website-textile-bckgrnds\Italian-renaissance-border-2-thin.jpg"/>
            <p:cNvPicPr>
              <a:picLocks noChangeAspect="1" noChangeArrowheads="1"/>
            </p:cNvPicPr>
            <p:nvPr/>
          </p:nvPicPr>
          <p:blipFill>
            <a:blip r:embed="rId3" cstate="print"/>
            <a:srcRect/>
            <a:stretch>
              <a:fillRect/>
            </a:stretch>
          </p:blipFill>
          <p:spPr bwMode="auto">
            <a:xfrm>
              <a:off x="1600195" y="4137174"/>
              <a:ext cx="6858001" cy="150407"/>
            </a:xfrm>
            <a:prstGeom prst="rect">
              <a:avLst/>
            </a:prstGeom>
            <a:noFill/>
            <a:effectLst>
              <a:glow rad="63500">
                <a:schemeClr val="accent2">
                  <a:satMod val="175000"/>
                  <a:alpha val="40000"/>
                </a:schemeClr>
              </a:glow>
            </a:effectLst>
          </p:spPr>
        </p:pic>
      </p:grpSp>
    </p:spTree>
    <p:extLst>
      <p:ext uri="{BB962C8B-B14F-4D97-AF65-F5344CB8AC3E}">
        <p14:creationId xmlns:p14="http://schemas.microsoft.com/office/powerpoint/2010/main" val="3069891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strVal val="#ppt_w*0.70"/>
                                          </p:val>
                                        </p:tav>
                                        <p:tav tm="100000">
                                          <p:val>
                                            <p:strVal val="#ppt_w"/>
                                          </p:val>
                                        </p:tav>
                                      </p:tavLst>
                                    </p:anim>
                                    <p:anim calcmode="lin" valueType="num">
                                      <p:cBhvr>
                                        <p:cTn id="8" dur="1000" fill="hold"/>
                                        <p:tgtEl>
                                          <p:spTgt spid="2"/>
                                        </p:tgtEl>
                                        <p:attrNameLst>
                                          <p:attrName>ppt_h</p:attrName>
                                        </p:attrNameLst>
                                      </p:cBhvr>
                                      <p:tavLst>
                                        <p:tav tm="0">
                                          <p:val>
                                            <p:strVal val="#ppt_h"/>
                                          </p:val>
                                        </p:tav>
                                        <p:tav tm="100000">
                                          <p:val>
                                            <p:strVal val="#ppt_h"/>
                                          </p:val>
                                        </p:tav>
                                      </p:tavLst>
                                    </p:anim>
                                    <p:animEffect transition="in" filter="fade">
                                      <p:cBhvr>
                                        <p:cTn id="9"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505208" y="152402"/>
            <a:ext cx="3234133" cy="477044"/>
          </a:xfrm>
          <a:prstGeom prst="rect">
            <a:avLst/>
          </a:prstGeom>
          <a:noFill/>
        </p:spPr>
        <p:txBody>
          <a:bodyPr wrap="none" lIns="91358" tIns="45677" rIns="91358" bIns="45677" rtlCol="0">
            <a:spAutoFit/>
          </a:bodyPr>
          <a:lstStyle/>
          <a:p>
            <a:r>
              <a:rPr lang="en-US" sz="2500" b="1" dirty="0"/>
              <a:t>For More Information: </a:t>
            </a:r>
          </a:p>
        </p:txBody>
      </p:sp>
      <p:sp>
        <p:nvSpPr>
          <p:cNvPr id="3" name="TextBox 2"/>
          <p:cNvSpPr txBox="1"/>
          <p:nvPr/>
        </p:nvSpPr>
        <p:spPr>
          <a:xfrm>
            <a:off x="762002" y="685803"/>
            <a:ext cx="6912368" cy="1938906"/>
          </a:xfrm>
          <a:prstGeom prst="rect">
            <a:avLst/>
          </a:prstGeom>
          <a:noFill/>
        </p:spPr>
        <p:txBody>
          <a:bodyPr wrap="none" lIns="91358" tIns="45677" rIns="91358" bIns="45677" rtlCol="0">
            <a:spAutoFit/>
          </a:bodyPr>
          <a:lstStyle/>
          <a:p>
            <a:r>
              <a:rPr lang="en-US" b="1" dirty="0" err="1"/>
              <a:t>GitHub</a:t>
            </a:r>
            <a:r>
              <a:rPr lang="en-US" b="1" dirty="0"/>
              <a:t> Public Repository: </a:t>
            </a:r>
          </a:p>
          <a:p>
            <a:pPr lvl="1">
              <a:buFont typeface="Arial" pitchFamily="34" charset="0"/>
              <a:buChar char="•"/>
            </a:pPr>
            <a:r>
              <a:rPr lang="en-US" dirty="0"/>
              <a:t> </a:t>
            </a:r>
            <a:r>
              <a:rPr lang="en-US" dirty="0">
                <a:hlinkClick r:id="rId2"/>
              </a:rPr>
              <a:t>https://github.com/ajmaren/2D-Cluster-Variation-Method</a:t>
            </a:r>
            <a:endParaRPr lang="en-US" dirty="0"/>
          </a:p>
          <a:p>
            <a:pPr lvl="1">
              <a:buFont typeface="Arial" pitchFamily="34" charset="0"/>
              <a:buChar char="•"/>
            </a:pPr>
            <a:r>
              <a:rPr lang="en-US" dirty="0"/>
              <a:t> Code for some of this work is still on a private repository </a:t>
            </a:r>
          </a:p>
          <a:p>
            <a:endParaRPr lang="en-US" dirty="0"/>
          </a:p>
          <a:p>
            <a:r>
              <a:rPr lang="en-US" b="1" dirty="0"/>
              <a:t>Website: </a:t>
            </a:r>
          </a:p>
          <a:p>
            <a:pPr lvl="1">
              <a:buFont typeface="Arial" pitchFamily="34" charset="0"/>
              <a:buChar char="•"/>
            </a:pPr>
            <a:r>
              <a:rPr lang="en-US" dirty="0"/>
              <a:t> </a:t>
            </a:r>
            <a:r>
              <a:rPr lang="en-US" dirty="0">
                <a:hlinkClick r:id="rId3"/>
              </a:rPr>
              <a:t>www.aliannajmaren.com</a:t>
            </a:r>
            <a:r>
              <a:rPr lang="en-US" dirty="0"/>
              <a:t> </a:t>
            </a:r>
          </a:p>
        </p:txBody>
      </p:sp>
      <p:sp>
        <p:nvSpPr>
          <p:cNvPr id="4" name="TextBox 3"/>
          <p:cNvSpPr txBox="1"/>
          <p:nvPr/>
        </p:nvSpPr>
        <p:spPr>
          <a:xfrm>
            <a:off x="3581407" y="5862940"/>
            <a:ext cx="3028757" cy="477044"/>
          </a:xfrm>
          <a:prstGeom prst="rect">
            <a:avLst/>
          </a:prstGeom>
          <a:noFill/>
        </p:spPr>
        <p:txBody>
          <a:bodyPr wrap="none" lIns="91358" tIns="45677" rIns="91358" bIns="45677" rtlCol="0">
            <a:spAutoFit/>
          </a:bodyPr>
          <a:lstStyle/>
          <a:p>
            <a:r>
              <a:rPr lang="en-US" sz="2500" b="1" dirty="0"/>
              <a:t>Contact Information: </a:t>
            </a:r>
          </a:p>
        </p:txBody>
      </p:sp>
      <p:sp>
        <p:nvSpPr>
          <p:cNvPr id="5" name="TextBox 4"/>
          <p:cNvSpPr txBox="1"/>
          <p:nvPr/>
        </p:nvSpPr>
        <p:spPr>
          <a:xfrm>
            <a:off x="893133" y="6375740"/>
            <a:ext cx="4516264" cy="1015576"/>
          </a:xfrm>
          <a:prstGeom prst="rect">
            <a:avLst/>
          </a:prstGeom>
          <a:noFill/>
        </p:spPr>
        <p:txBody>
          <a:bodyPr wrap="none" lIns="91358" tIns="45677" rIns="91358" bIns="45677" rtlCol="0">
            <a:spAutoFit/>
          </a:bodyPr>
          <a:lstStyle/>
          <a:p>
            <a:r>
              <a:rPr lang="en-US" b="1" dirty="0"/>
              <a:t>Alianna J. Maren, Ph.D.: </a:t>
            </a:r>
          </a:p>
          <a:p>
            <a:pPr lvl="1">
              <a:buFont typeface="Arial" pitchFamily="34" charset="0"/>
              <a:buChar char="•"/>
            </a:pPr>
            <a:r>
              <a:rPr lang="en-US" dirty="0"/>
              <a:t> </a:t>
            </a:r>
            <a:r>
              <a:rPr lang="en-US" dirty="0">
                <a:hlinkClick r:id="rId4"/>
              </a:rPr>
              <a:t>alianna@aliannajmaren.com</a:t>
            </a:r>
            <a:endParaRPr lang="en-US" dirty="0"/>
          </a:p>
          <a:p>
            <a:pPr lvl="1">
              <a:buFont typeface="Arial" pitchFamily="34" charset="0"/>
              <a:buChar char="•"/>
            </a:pPr>
            <a:r>
              <a:rPr lang="en-US" dirty="0"/>
              <a:t> </a:t>
            </a:r>
            <a:r>
              <a:rPr lang="en-US" dirty="0">
                <a:hlinkClick r:id="rId5"/>
              </a:rPr>
              <a:t>alianna.maren@northwestern.edu</a:t>
            </a:r>
            <a:r>
              <a:rPr lang="en-US" dirty="0"/>
              <a:t> </a:t>
            </a:r>
          </a:p>
        </p:txBody>
      </p:sp>
      <p:sp>
        <p:nvSpPr>
          <p:cNvPr id="6" name="TextBox 5"/>
          <p:cNvSpPr txBox="1"/>
          <p:nvPr/>
        </p:nvSpPr>
        <p:spPr>
          <a:xfrm>
            <a:off x="3772213" y="2738740"/>
            <a:ext cx="2571836" cy="477044"/>
          </a:xfrm>
          <a:prstGeom prst="rect">
            <a:avLst/>
          </a:prstGeom>
          <a:noFill/>
        </p:spPr>
        <p:txBody>
          <a:bodyPr wrap="none" lIns="91358" tIns="45677" rIns="91358" bIns="45677" rtlCol="0">
            <a:spAutoFit/>
          </a:bodyPr>
          <a:lstStyle/>
          <a:p>
            <a:r>
              <a:rPr lang="en-US" sz="2500" b="1" dirty="0"/>
              <a:t>Code Availability: </a:t>
            </a:r>
          </a:p>
        </p:txBody>
      </p:sp>
      <p:sp>
        <p:nvSpPr>
          <p:cNvPr id="7" name="TextBox 6"/>
          <p:cNvSpPr txBox="1"/>
          <p:nvPr/>
        </p:nvSpPr>
        <p:spPr>
          <a:xfrm>
            <a:off x="838200" y="3276601"/>
            <a:ext cx="8534400" cy="2246682"/>
          </a:xfrm>
          <a:prstGeom prst="rect">
            <a:avLst/>
          </a:prstGeom>
          <a:noFill/>
        </p:spPr>
        <p:txBody>
          <a:bodyPr wrap="square" lIns="91358" tIns="45677" rIns="91358" bIns="45677" rtlCol="0">
            <a:spAutoFit/>
          </a:bodyPr>
          <a:lstStyle/>
          <a:p>
            <a:r>
              <a:rPr lang="en-US" dirty="0"/>
              <a:t>Code will be made available on the </a:t>
            </a:r>
            <a:r>
              <a:rPr lang="en-US" b="1" i="1" dirty="0"/>
              <a:t>public</a:t>
            </a:r>
            <a:r>
              <a:rPr lang="en-US" dirty="0"/>
              <a:t> </a:t>
            </a:r>
            <a:r>
              <a:rPr lang="en-US" dirty="0" err="1"/>
              <a:t>GitHub</a:t>
            </a:r>
            <a:r>
              <a:rPr lang="en-US" dirty="0"/>
              <a:t> repository after initial development, </a:t>
            </a:r>
            <a:r>
              <a:rPr lang="en-US" b="1" dirty="0"/>
              <a:t> </a:t>
            </a:r>
            <a:r>
              <a:rPr lang="en-US" dirty="0"/>
              <a:t>documentation, V&amp;V, and experiments are completed. </a:t>
            </a:r>
          </a:p>
          <a:p>
            <a:endParaRPr lang="en-US" dirty="0"/>
          </a:p>
          <a:p>
            <a:r>
              <a:rPr lang="en-US" dirty="0"/>
              <a:t>Look on </a:t>
            </a:r>
            <a:r>
              <a:rPr lang="en-US" dirty="0" err="1"/>
              <a:t>arXiv</a:t>
            </a:r>
            <a:r>
              <a:rPr lang="en-US" dirty="0"/>
              <a:t> for various papers documenting theoretical and experimental results. See the “Patents and Publications” page on </a:t>
            </a:r>
            <a:r>
              <a:rPr lang="en-US" dirty="0">
                <a:hlinkClick r:id="rId3"/>
              </a:rPr>
              <a:t>www.aliannajmaren.com</a:t>
            </a:r>
            <a:r>
              <a:rPr lang="en-US" dirty="0"/>
              <a:t> for full access to the latest papers. See the “Blog” page for discussions on theory, code, and experimental results. </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A J Maren\Pictures\AJM-website-textile-bckgrnds\italian-renaissance-gold-brocade_pinterest..jpg"/>
          <p:cNvPicPr>
            <a:picLocks noChangeAspect="1" noChangeArrowheads="1"/>
          </p:cNvPicPr>
          <p:nvPr/>
        </p:nvPicPr>
        <p:blipFill>
          <a:blip r:embed="rId2" cstate="print"/>
          <a:srcRect/>
          <a:stretch>
            <a:fillRect/>
          </a:stretch>
        </p:blipFill>
        <p:spPr bwMode="auto">
          <a:xfrm>
            <a:off x="0" y="0"/>
            <a:ext cx="10058400" cy="7772400"/>
          </a:xfrm>
          <a:prstGeom prst="rect">
            <a:avLst/>
          </a:prstGeom>
          <a:noFill/>
          <a:effectLst>
            <a:glow rad="101600">
              <a:schemeClr val="accent2">
                <a:satMod val="175000"/>
                <a:alpha val="40000"/>
              </a:schemeClr>
            </a:glow>
          </a:effectLst>
        </p:spPr>
      </p:pic>
      <p:sp>
        <p:nvSpPr>
          <p:cNvPr id="3" name="Rectangle 2"/>
          <p:cNvSpPr/>
          <p:nvPr/>
        </p:nvSpPr>
        <p:spPr>
          <a:xfrm>
            <a:off x="685800" y="685804"/>
            <a:ext cx="8610600" cy="6324600"/>
          </a:xfrm>
          <a:prstGeom prst="rect">
            <a:avLst/>
          </a:prstGeom>
          <a:solidFill>
            <a:srgbClr val="FAE6CD"/>
          </a:solidFill>
          <a:ln w="28575">
            <a:solidFill>
              <a:schemeClr val="accent2">
                <a:lumMod val="75000"/>
              </a:schemeClr>
            </a:solidFill>
          </a:ln>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101787" tIns="50894" rIns="101787" bIns="50894" rtlCol="0" anchor="ctr"/>
          <a:lstStyle/>
          <a:p>
            <a:pPr algn="ctr"/>
            <a:endParaRPr lang="en-US" dirty="0"/>
          </a:p>
        </p:txBody>
      </p:sp>
      <p:grpSp>
        <p:nvGrpSpPr>
          <p:cNvPr id="2" name="Group 11"/>
          <p:cNvGrpSpPr/>
          <p:nvPr/>
        </p:nvGrpSpPr>
        <p:grpSpPr>
          <a:xfrm>
            <a:off x="1562099" y="1202213"/>
            <a:ext cx="6858002" cy="1843798"/>
            <a:chOff x="1600198" y="4067709"/>
            <a:chExt cx="6858002" cy="1843798"/>
          </a:xfrm>
        </p:grpSpPr>
        <p:sp>
          <p:nvSpPr>
            <p:cNvPr id="9" name="TextBox 8"/>
            <p:cNvSpPr txBox="1"/>
            <p:nvPr/>
          </p:nvSpPr>
          <p:spPr>
            <a:xfrm>
              <a:off x="1600198" y="4067709"/>
              <a:ext cx="6858000" cy="1723549"/>
            </a:xfrm>
            <a:prstGeom prst="rect">
              <a:avLst/>
            </a:prstGeom>
            <a:solidFill>
              <a:srgbClr val="F5D2A5"/>
            </a:solidFill>
            <a:ln w="28575">
              <a:solidFill>
                <a:schemeClr val="accent2">
                  <a:lumMod val="75000"/>
                </a:schemeClr>
              </a:solidFill>
            </a:ln>
          </p:spPr>
          <p:txBody>
            <a:bodyPr wrap="square" rtlCol="0" anchor="ctr">
              <a:spAutoFit/>
            </a:bodyPr>
            <a:lstStyle/>
            <a:p>
              <a:pPr algn="ctr"/>
              <a:endParaRPr lang="en-US" sz="800" dirty="0">
                <a:latin typeface="Britannic Bold" pitchFamily="34" charset="0"/>
              </a:endParaRPr>
            </a:p>
            <a:p>
              <a:pPr algn="ctr"/>
              <a:r>
                <a:rPr lang="en-US" sz="2400" b="1" dirty="0"/>
                <a:t>The Configuration Variables: </a:t>
              </a:r>
            </a:p>
            <a:p>
              <a:pPr algn="ctr"/>
              <a:endParaRPr lang="en-US" sz="800" b="1" dirty="0"/>
            </a:p>
            <a:p>
              <a:pPr algn="ctr"/>
              <a:r>
                <a:rPr lang="en-US" sz="2400" b="1" dirty="0"/>
                <a:t>Visualizing the Configuration Variables</a:t>
              </a:r>
            </a:p>
            <a:p>
              <a:pPr algn="ctr"/>
              <a:r>
                <a:rPr lang="en-US" sz="2400" b="1" dirty="0"/>
                <a:t>for the Cluster Variation Method (Both 1-D and 2-D)</a:t>
              </a:r>
            </a:p>
            <a:p>
              <a:pPr algn="ctr"/>
              <a:endParaRPr lang="en-US" sz="1000" dirty="0">
                <a:latin typeface="Britannic Bold" pitchFamily="34" charset="0"/>
              </a:endParaRPr>
            </a:p>
            <a:p>
              <a:pPr algn="ctr"/>
              <a:endParaRPr lang="en-US" sz="800" dirty="0">
                <a:latin typeface="Britannic Bold" pitchFamily="34" charset="0"/>
              </a:endParaRPr>
            </a:p>
          </p:txBody>
        </p:sp>
        <p:pic>
          <p:nvPicPr>
            <p:cNvPr id="2054" name="Picture 6" descr="C:\Users\A J Maren\Pictures\AJM-website-textile-bckgrnds\Italian-renaissance-border-2-thin.jpg"/>
            <p:cNvPicPr>
              <a:picLocks noChangeAspect="1" noChangeArrowheads="1"/>
            </p:cNvPicPr>
            <p:nvPr/>
          </p:nvPicPr>
          <p:blipFill>
            <a:blip r:embed="rId3" cstate="print"/>
            <a:srcRect/>
            <a:stretch>
              <a:fillRect/>
            </a:stretch>
          </p:blipFill>
          <p:spPr bwMode="auto">
            <a:xfrm>
              <a:off x="1600199" y="5761100"/>
              <a:ext cx="6858001" cy="150407"/>
            </a:xfrm>
            <a:prstGeom prst="rect">
              <a:avLst/>
            </a:prstGeom>
            <a:noFill/>
            <a:effectLst>
              <a:glow rad="63500">
                <a:schemeClr val="accent2">
                  <a:satMod val="175000"/>
                  <a:alpha val="40000"/>
                </a:schemeClr>
              </a:glow>
            </a:effectLst>
          </p:spPr>
        </p:pic>
        <p:pic>
          <p:nvPicPr>
            <p:cNvPr id="11" name="Picture 6" descr="C:\Users\A J Maren\Pictures\AJM-website-textile-bckgrnds\Italian-renaissance-border-2-thin.jpg"/>
            <p:cNvPicPr>
              <a:picLocks noChangeAspect="1" noChangeArrowheads="1"/>
            </p:cNvPicPr>
            <p:nvPr/>
          </p:nvPicPr>
          <p:blipFill>
            <a:blip r:embed="rId3" cstate="print"/>
            <a:srcRect/>
            <a:stretch>
              <a:fillRect/>
            </a:stretch>
          </p:blipFill>
          <p:spPr bwMode="auto">
            <a:xfrm>
              <a:off x="1600198" y="4067709"/>
              <a:ext cx="6858001" cy="150407"/>
            </a:xfrm>
            <a:prstGeom prst="rect">
              <a:avLst/>
            </a:prstGeom>
            <a:noFill/>
            <a:effectLst>
              <a:glow rad="63500">
                <a:schemeClr val="accent2">
                  <a:satMod val="175000"/>
                  <a:alpha val="40000"/>
                </a:schemeClr>
              </a:glow>
            </a:effectLst>
          </p:spPr>
        </p:pic>
      </p:grpSp>
      <p:sp>
        <p:nvSpPr>
          <p:cNvPr id="17" name="TextBox 16">
            <a:extLst>
              <a:ext uri="{FF2B5EF4-FFF2-40B4-BE49-F238E27FC236}">
                <a16:creationId xmlns:a16="http://schemas.microsoft.com/office/drawing/2014/main" id="{B1205403-3AA3-411C-84BA-5B94B787A72A}"/>
              </a:ext>
            </a:extLst>
          </p:cNvPr>
          <p:cNvSpPr txBox="1"/>
          <p:nvPr/>
        </p:nvSpPr>
        <p:spPr>
          <a:xfrm>
            <a:off x="1468366" y="3466153"/>
            <a:ext cx="7121667" cy="1323439"/>
          </a:xfrm>
          <a:prstGeom prst="rect">
            <a:avLst/>
          </a:prstGeom>
          <a:noFill/>
        </p:spPr>
        <p:txBody>
          <a:bodyPr wrap="square" rtlCol="0">
            <a:spAutoFit/>
          </a:bodyPr>
          <a:lstStyle/>
          <a:p>
            <a:pPr marL="342900" indent="-342900">
              <a:buFont typeface="Arial" panose="020B0604020202020204" pitchFamily="34" charset="0"/>
              <a:buChar char="•"/>
            </a:pPr>
            <a:r>
              <a:rPr lang="en-US" dirty="0"/>
              <a:t>Visual depiction of how the configuration variables appear in both the </a:t>
            </a:r>
            <a:r>
              <a:rPr lang="en-US" b="1" dirty="0"/>
              <a:t>1-D</a:t>
            </a:r>
            <a:r>
              <a:rPr lang="en-US" dirty="0"/>
              <a:t> and </a:t>
            </a:r>
            <a:r>
              <a:rPr lang="en-US" b="1" dirty="0"/>
              <a:t>2-D CVM grids</a:t>
            </a:r>
          </a:p>
          <a:p>
            <a:pPr marL="342900" indent="-342900">
              <a:buFont typeface="Arial" panose="020B0604020202020204" pitchFamily="34" charset="0"/>
              <a:buChar char="•"/>
            </a:pPr>
            <a:r>
              <a:rPr lang="en-US" dirty="0"/>
              <a:t>Identifying and counting the configuration variables</a:t>
            </a:r>
          </a:p>
          <a:p>
            <a:pPr marL="342900" indent="-342900">
              <a:buFont typeface="Arial" panose="020B0604020202020204" pitchFamily="34" charset="0"/>
              <a:buChar char="•"/>
            </a:pPr>
            <a:r>
              <a:rPr lang="en-US" dirty="0"/>
              <a:t>Depicting a CVM grid: square block and dot depictions</a:t>
            </a:r>
          </a:p>
        </p:txBody>
      </p:sp>
    </p:spTree>
    <p:extLst>
      <p:ext uri="{BB962C8B-B14F-4D97-AF65-F5344CB8AC3E}">
        <p14:creationId xmlns:p14="http://schemas.microsoft.com/office/powerpoint/2010/main" val="2006388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strVal val="#ppt_w*0.70"/>
                                          </p:val>
                                        </p:tav>
                                        <p:tav tm="100000">
                                          <p:val>
                                            <p:strVal val="#ppt_w"/>
                                          </p:val>
                                        </p:tav>
                                      </p:tavLst>
                                    </p:anim>
                                    <p:anim calcmode="lin" valueType="num">
                                      <p:cBhvr>
                                        <p:cTn id="8" dur="1000" fill="hold"/>
                                        <p:tgtEl>
                                          <p:spTgt spid="2"/>
                                        </p:tgtEl>
                                        <p:attrNameLst>
                                          <p:attrName>ppt_h</p:attrName>
                                        </p:attrNameLst>
                                      </p:cBhvr>
                                      <p:tavLst>
                                        <p:tav tm="0">
                                          <p:val>
                                            <p:strVal val="#ppt_h"/>
                                          </p:val>
                                        </p:tav>
                                        <p:tav tm="100000">
                                          <p:val>
                                            <p:strVal val="#ppt_h"/>
                                          </p:val>
                                        </p:tav>
                                      </p:tavLst>
                                    </p:anim>
                                    <p:animEffect transition="in" filter="fade">
                                      <p:cBhvr>
                                        <p:cTn id="9"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A J Maren\Pictures\AJM-website-textile-bckgrnds\italian-renaissance-gold-brocade_pinterest..jpg"/>
          <p:cNvPicPr>
            <a:picLocks noChangeAspect="1" noChangeArrowheads="1"/>
          </p:cNvPicPr>
          <p:nvPr/>
        </p:nvPicPr>
        <p:blipFill>
          <a:blip r:embed="rId2" cstate="print"/>
          <a:srcRect/>
          <a:stretch>
            <a:fillRect/>
          </a:stretch>
        </p:blipFill>
        <p:spPr bwMode="auto">
          <a:xfrm>
            <a:off x="0" y="0"/>
            <a:ext cx="10058400" cy="7772400"/>
          </a:xfrm>
          <a:prstGeom prst="rect">
            <a:avLst/>
          </a:prstGeom>
          <a:noFill/>
          <a:effectLst>
            <a:glow rad="101600">
              <a:schemeClr val="accent2">
                <a:satMod val="175000"/>
                <a:alpha val="40000"/>
              </a:schemeClr>
            </a:glow>
          </a:effectLst>
        </p:spPr>
      </p:pic>
      <p:sp>
        <p:nvSpPr>
          <p:cNvPr id="3" name="Rectangle 2"/>
          <p:cNvSpPr/>
          <p:nvPr/>
        </p:nvSpPr>
        <p:spPr>
          <a:xfrm>
            <a:off x="685800" y="685804"/>
            <a:ext cx="8610600" cy="6324600"/>
          </a:xfrm>
          <a:prstGeom prst="rect">
            <a:avLst/>
          </a:prstGeom>
          <a:solidFill>
            <a:srgbClr val="FAE6CD"/>
          </a:solidFill>
          <a:ln w="28575">
            <a:solidFill>
              <a:schemeClr val="accent2">
                <a:lumMod val="75000"/>
              </a:schemeClr>
            </a:solidFill>
          </a:ln>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101787" tIns="50894" rIns="101787" bIns="50894" rtlCol="0" anchor="ctr"/>
          <a:lstStyle/>
          <a:p>
            <a:pPr algn="ctr"/>
            <a:endParaRPr lang="en-US" dirty="0"/>
          </a:p>
        </p:txBody>
      </p:sp>
      <p:grpSp>
        <p:nvGrpSpPr>
          <p:cNvPr id="2" name="Group 11"/>
          <p:cNvGrpSpPr/>
          <p:nvPr/>
        </p:nvGrpSpPr>
        <p:grpSpPr>
          <a:xfrm>
            <a:off x="1562098" y="2754441"/>
            <a:ext cx="6858003" cy="1131759"/>
            <a:chOff x="1600197" y="4505793"/>
            <a:chExt cx="6858003" cy="1131759"/>
          </a:xfrm>
        </p:grpSpPr>
        <p:sp>
          <p:nvSpPr>
            <p:cNvPr id="9" name="TextBox 8"/>
            <p:cNvSpPr txBox="1"/>
            <p:nvPr/>
          </p:nvSpPr>
          <p:spPr>
            <a:xfrm>
              <a:off x="1600200" y="4625371"/>
              <a:ext cx="6858000" cy="861774"/>
            </a:xfrm>
            <a:prstGeom prst="rect">
              <a:avLst/>
            </a:prstGeom>
            <a:solidFill>
              <a:srgbClr val="F5D2A5"/>
            </a:solidFill>
            <a:ln w="28575">
              <a:solidFill>
                <a:schemeClr val="accent2">
                  <a:lumMod val="75000"/>
                </a:schemeClr>
              </a:solidFill>
            </a:ln>
          </p:spPr>
          <p:txBody>
            <a:bodyPr wrap="square" rtlCol="0" anchor="ctr">
              <a:spAutoFit/>
            </a:bodyPr>
            <a:lstStyle/>
            <a:p>
              <a:pPr algn="ctr"/>
              <a:endParaRPr lang="en-US" sz="800" dirty="0">
                <a:latin typeface="Britannic Bold" pitchFamily="34" charset="0"/>
              </a:endParaRPr>
            </a:p>
            <a:p>
              <a:pPr algn="ctr"/>
              <a:r>
                <a:rPr lang="en-US" sz="2400" dirty="0">
                  <a:latin typeface="Britannic Bold" pitchFamily="34" charset="0"/>
                </a:rPr>
                <a:t>Configuration Variables in the 1-D CVM</a:t>
              </a:r>
              <a:endParaRPr lang="en-US" sz="2400" b="1" dirty="0"/>
            </a:p>
            <a:p>
              <a:pPr algn="ctr"/>
              <a:endParaRPr lang="en-US" sz="1000" dirty="0">
                <a:latin typeface="Britannic Bold" pitchFamily="34" charset="0"/>
              </a:endParaRPr>
            </a:p>
            <a:p>
              <a:pPr algn="ctr"/>
              <a:endParaRPr lang="en-US" sz="800" dirty="0">
                <a:latin typeface="Britannic Bold" pitchFamily="34" charset="0"/>
              </a:endParaRPr>
            </a:p>
          </p:txBody>
        </p:sp>
        <p:pic>
          <p:nvPicPr>
            <p:cNvPr id="2054" name="Picture 6" descr="C:\Users\A J Maren\Pictures\AJM-website-textile-bckgrnds\Italian-renaissance-border-2-thin.jpg"/>
            <p:cNvPicPr>
              <a:picLocks noChangeAspect="1" noChangeArrowheads="1"/>
            </p:cNvPicPr>
            <p:nvPr/>
          </p:nvPicPr>
          <p:blipFill>
            <a:blip r:embed="rId3" cstate="print"/>
            <a:srcRect/>
            <a:stretch>
              <a:fillRect/>
            </a:stretch>
          </p:blipFill>
          <p:spPr bwMode="auto">
            <a:xfrm>
              <a:off x="1600197" y="5487145"/>
              <a:ext cx="6858001" cy="150407"/>
            </a:xfrm>
            <a:prstGeom prst="rect">
              <a:avLst/>
            </a:prstGeom>
            <a:noFill/>
            <a:effectLst>
              <a:glow rad="63500">
                <a:schemeClr val="accent2">
                  <a:satMod val="175000"/>
                  <a:alpha val="40000"/>
                </a:schemeClr>
              </a:glow>
            </a:effectLst>
          </p:spPr>
        </p:pic>
        <p:pic>
          <p:nvPicPr>
            <p:cNvPr id="11" name="Picture 6" descr="C:\Users\A J Maren\Pictures\AJM-website-textile-bckgrnds\Italian-renaissance-border-2-thin.jpg"/>
            <p:cNvPicPr>
              <a:picLocks noChangeAspect="1" noChangeArrowheads="1"/>
            </p:cNvPicPr>
            <p:nvPr/>
          </p:nvPicPr>
          <p:blipFill>
            <a:blip r:embed="rId3" cstate="print"/>
            <a:srcRect/>
            <a:stretch>
              <a:fillRect/>
            </a:stretch>
          </p:blipFill>
          <p:spPr bwMode="auto">
            <a:xfrm>
              <a:off x="1600198" y="4505793"/>
              <a:ext cx="6858001" cy="150407"/>
            </a:xfrm>
            <a:prstGeom prst="rect">
              <a:avLst/>
            </a:prstGeom>
            <a:noFill/>
            <a:effectLst>
              <a:glow rad="63500">
                <a:schemeClr val="accent2">
                  <a:satMod val="175000"/>
                  <a:alpha val="40000"/>
                </a:schemeClr>
              </a:glow>
            </a:effectLst>
          </p:spPr>
        </p:pic>
      </p:grpSp>
    </p:spTree>
    <p:extLst>
      <p:ext uri="{BB962C8B-B14F-4D97-AF65-F5344CB8AC3E}">
        <p14:creationId xmlns:p14="http://schemas.microsoft.com/office/powerpoint/2010/main" val="1370294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strVal val="#ppt_w*0.70"/>
                                          </p:val>
                                        </p:tav>
                                        <p:tav tm="100000">
                                          <p:val>
                                            <p:strVal val="#ppt_w"/>
                                          </p:val>
                                        </p:tav>
                                      </p:tavLst>
                                    </p:anim>
                                    <p:anim calcmode="lin" valueType="num">
                                      <p:cBhvr>
                                        <p:cTn id="8" dur="1000" fill="hold"/>
                                        <p:tgtEl>
                                          <p:spTgt spid="2"/>
                                        </p:tgtEl>
                                        <p:attrNameLst>
                                          <p:attrName>ppt_h</p:attrName>
                                        </p:attrNameLst>
                                      </p:cBhvr>
                                      <p:tavLst>
                                        <p:tav tm="0">
                                          <p:val>
                                            <p:strVal val="#ppt_h"/>
                                          </p:val>
                                        </p:tav>
                                        <p:tav tm="100000">
                                          <p:val>
                                            <p:strVal val="#ppt_h"/>
                                          </p:val>
                                        </p:tav>
                                      </p:tavLst>
                                    </p:anim>
                                    <p:animEffect transition="in" filter="fade">
                                      <p:cBhvr>
                                        <p:cTn id="9"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10165</TotalTime>
  <Words>8114</Words>
  <Application>Microsoft Office PowerPoint</Application>
  <PresentationFormat>Custom</PresentationFormat>
  <Paragraphs>1741</Paragraphs>
  <Slides>71</Slides>
  <Notes>4</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2</vt:i4>
      </vt:variant>
      <vt:variant>
        <vt:lpstr>Slide Titles</vt:lpstr>
      </vt:variant>
      <vt:variant>
        <vt:i4>71</vt:i4>
      </vt:variant>
    </vt:vector>
  </HeadingPairs>
  <TitlesOfParts>
    <vt:vector size="80" baseType="lpstr">
      <vt:lpstr>Arial</vt:lpstr>
      <vt:lpstr>Britannic Bold</vt:lpstr>
      <vt:lpstr>Calibri</vt:lpstr>
      <vt:lpstr>Cambria Math</vt:lpstr>
      <vt:lpstr>Monotype Corsiva</vt:lpstr>
      <vt:lpstr>Times New Roman</vt:lpstr>
      <vt:lpstr>Office Theme</vt:lpstr>
      <vt:lpstr>Acrobat Document</vt:lpstr>
      <vt:lpstr>Equation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 J Maren</dc:creator>
  <cp:lastModifiedBy>Alianna Maren</cp:lastModifiedBy>
  <cp:revision>94</cp:revision>
  <dcterms:created xsi:type="dcterms:W3CDTF">2016-11-28T17:15:15Z</dcterms:created>
  <dcterms:modified xsi:type="dcterms:W3CDTF">2018-12-29T22:30:47Z</dcterms:modified>
</cp:coreProperties>
</file>